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4"/>
  </p:notesMasterIdLst>
  <p:sldIdLst>
    <p:sldId id="311" r:id="rId2"/>
    <p:sldId id="326" r:id="rId3"/>
    <p:sldId id="310" r:id="rId4"/>
    <p:sldId id="256" r:id="rId5"/>
    <p:sldId id="258" r:id="rId6"/>
    <p:sldId id="259" r:id="rId7"/>
    <p:sldId id="260" r:id="rId8"/>
    <p:sldId id="261" r:id="rId9"/>
    <p:sldId id="257" r:id="rId10"/>
    <p:sldId id="263" r:id="rId11"/>
    <p:sldId id="308" r:id="rId12"/>
    <p:sldId id="264" r:id="rId13"/>
    <p:sldId id="284" r:id="rId14"/>
    <p:sldId id="265" r:id="rId15"/>
    <p:sldId id="266" r:id="rId16"/>
    <p:sldId id="267" r:id="rId17"/>
    <p:sldId id="286" r:id="rId18"/>
    <p:sldId id="287" r:id="rId19"/>
    <p:sldId id="288" r:id="rId20"/>
    <p:sldId id="292" r:id="rId21"/>
    <p:sldId id="291" r:id="rId22"/>
    <p:sldId id="293" r:id="rId23"/>
    <p:sldId id="329" r:id="rId24"/>
    <p:sldId id="294" r:id="rId25"/>
    <p:sldId id="295" r:id="rId26"/>
    <p:sldId id="296" r:id="rId27"/>
    <p:sldId id="297" r:id="rId28"/>
    <p:sldId id="298" r:id="rId29"/>
    <p:sldId id="299" r:id="rId30"/>
    <p:sldId id="300" r:id="rId31"/>
    <p:sldId id="301" r:id="rId32"/>
    <p:sldId id="302" r:id="rId33"/>
    <p:sldId id="312" r:id="rId34"/>
    <p:sldId id="313" r:id="rId35"/>
    <p:sldId id="314" r:id="rId36"/>
    <p:sldId id="315" r:id="rId37"/>
    <p:sldId id="316" r:id="rId38"/>
    <p:sldId id="317" r:id="rId39"/>
    <p:sldId id="319" r:id="rId40"/>
    <p:sldId id="320" r:id="rId41"/>
    <p:sldId id="325" r:id="rId42"/>
    <p:sldId id="327" r:id="rId4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5pPr>
    <a:lvl6pPr marL="2286000" algn="l" defTabSz="914400" rtl="0" eaLnBrk="1" latinLnBrk="0" hangingPunct="1">
      <a:defRPr sz="2400" kern="1200">
        <a:solidFill>
          <a:schemeClr val="tx1"/>
        </a:solidFill>
        <a:latin typeface="Arial" charset="0"/>
        <a:ea typeface="ＭＳ Ｐゴシック" pitchFamily="-128" charset="-128"/>
        <a:cs typeface="+mn-cs"/>
      </a:defRPr>
    </a:lvl6pPr>
    <a:lvl7pPr marL="2743200" algn="l" defTabSz="914400" rtl="0" eaLnBrk="1" latinLnBrk="0" hangingPunct="1">
      <a:defRPr sz="2400" kern="1200">
        <a:solidFill>
          <a:schemeClr val="tx1"/>
        </a:solidFill>
        <a:latin typeface="Arial" charset="0"/>
        <a:ea typeface="ＭＳ Ｐゴシック" pitchFamily="-128" charset="-128"/>
        <a:cs typeface="+mn-cs"/>
      </a:defRPr>
    </a:lvl7pPr>
    <a:lvl8pPr marL="3200400" algn="l" defTabSz="914400" rtl="0" eaLnBrk="1" latinLnBrk="0" hangingPunct="1">
      <a:defRPr sz="2400" kern="1200">
        <a:solidFill>
          <a:schemeClr val="tx1"/>
        </a:solidFill>
        <a:latin typeface="Arial" charset="0"/>
        <a:ea typeface="ＭＳ Ｐゴシック" pitchFamily="-128" charset="-128"/>
        <a:cs typeface="+mn-cs"/>
      </a:defRPr>
    </a:lvl8pPr>
    <a:lvl9pPr marL="3657600" algn="l" defTabSz="914400" rtl="0" eaLnBrk="1" latinLnBrk="0" hangingPunct="1">
      <a:defRPr sz="2400" kern="1200">
        <a:solidFill>
          <a:schemeClr val="tx1"/>
        </a:solidFill>
        <a:latin typeface="Arial" charset="0"/>
        <a:ea typeface="ＭＳ Ｐゴシック" pitchFamily="-128"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3030A"/>
    <a:srgbClr val="0808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5" autoAdjust="0"/>
    <p:restoredTop sz="84307" autoAdjust="0"/>
  </p:normalViewPr>
  <p:slideViewPr>
    <p:cSldViewPr>
      <p:cViewPr>
        <p:scale>
          <a:sx n="70" d="100"/>
          <a:sy n="70" d="100"/>
        </p:scale>
        <p:origin x="-1312" y="-80"/>
      </p:cViewPr>
      <p:guideLst>
        <p:guide orient="horz" pos="1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76"/>
    </p:cViewPr>
  </p:sorterViewPr>
  <p:notesViewPr>
    <p:cSldViewPr>
      <p:cViewPr varScale="1">
        <p:scale>
          <a:sx n="81" d="100"/>
          <a:sy n="81" d="100"/>
        </p:scale>
        <p:origin x="-212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EDD84CDE-91C4-4BB8-8F7A-B8497B4553A5}" type="slidenum">
              <a:rPr lang="en-US"/>
              <a:pPr>
                <a:defRPr/>
              </a:pPr>
              <a:t>‹#›</a:t>
            </a:fld>
            <a:endParaRPr lang="en-US"/>
          </a:p>
        </p:txBody>
      </p:sp>
    </p:spTree>
    <p:extLst>
      <p:ext uri="{BB962C8B-B14F-4D97-AF65-F5344CB8AC3E}">
        <p14:creationId xmlns:p14="http://schemas.microsoft.com/office/powerpoint/2010/main" val="40409209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Charles_Darwin" TargetMode="External"/><Relationship Id="rId4" Type="http://schemas.openxmlformats.org/officeDocument/2006/relationships/hyperlink" Target="http://en.wikipedia.org/wiki/Insectivorous_Plants_(book)" TargetMode="External"/><Relationship Id="rId5" Type="http://schemas.openxmlformats.org/officeDocument/2006/relationships/hyperlink" Target="http://en.wikipedia.org/wiki/Carnivorous_plant" TargetMode="External"/><Relationship Id="rId6" Type="http://schemas.openxmlformats.org/officeDocument/2006/relationships/hyperlink" Target="http://en.wikipedia.org/wiki/Order_(biology)" TargetMode="External"/><Relationship Id="rId7" Type="http://schemas.openxmlformats.org/officeDocument/2006/relationships/hyperlink" Target="http://en.wikipedia.org/wiki/Genus" TargetMode="External"/><Relationship Id="rId8" Type="http://schemas.openxmlformats.org/officeDocument/2006/relationships/hyperlink" Target="http://en.wikipedia.org/wiki/Protocarnivorous_plant"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hlinkClick r:id="rId3" tooltip="Charles Darwin"/>
              </a:rPr>
              <a:t>Charles Darwin</a:t>
            </a:r>
            <a:r>
              <a:rPr lang="en-CA" dirty="0" smtClean="0"/>
              <a:t> wrote </a:t>
            </a:r>
            <a:r>
              <a:rPr lang="en-CA" i="1" dirty="0" smtClean="0">
                <a:hlinkClick r:id="rId4" tooltip="Insectivorous Plants (book)"/>
              </a:rPr>
              <a:t>Insectivorous Plants</a:t>
            </a:r>
            <a:r>
              <a:rPr lang="en-CA" dirty="0" smtClean="0"/>
              <a:t>, the first well-known treatise on carnivorous plants, in 1875.</a:t>
            </a:r>
            <a:r>
              <a:rPr lang="en-CA" baseline="30000" dirty="0" smtClean="0">
                <a:hlinkClick r:id="rId5"/>
              </a:rPr>
              <a:t>[1]</a:t>
            </a:r>
            <a:endParaRPr lang="en-CA" dirty="0" smtClean="0"/>
          </a:p>
          <a:p>
            <a:r>
              <a:rPr lang="en-CA" dirty="0" smtClean="0"/>
              <a:t>True </a:t>
            </a:r>
            <a:r>
              <a:rPr lang="en-CA" dirty="0" err="1" smtClean="0"/>
              <a:t>carnivory</a:t>
            </a:r>
            <a:r>
              <a:rPr lang="en-CA" dirty="0" smtClean="0"/>
              <a:t> is thought to have evolved independently six times in five different </a:t>
            </a:r>
            <a:r>
              <a:rPr lang="en-CA" dirty="0" smtClean="0">
                <a:hlinkClick r:id="rId6" tooltip="Order (biology)"/>
              </a:rPr>
              <a:t>orders</a:t>
            </a:r>
            <a:r>
              <a:rPr lang="en-CA" dirty="0" smtClean="0"/>
              <a:t> of flowering plants,</a:t>
            </a:r>
            <a:r>
              <a:rPr lang="en-CA" baseline="30000" dirty="0" smtClean="0">
                <a:hlinkClick r:id="rId5"/>
              </a:rPr>
              <a:t>[2][3]</a:t>
            </a:r>
            <a:r>
              <a:rPr lang="en-CA" dirty="0" smtClean="0"/>
              <a:t> and these are now represented by more than a dozen </a:t>
            </a:r>
            <a:r>
              <a:rPr lang="en-CA" dirty="0" smtClean="0">
                <a:hlinkClick r:id="rId7" tooltip="Genus"/>
              </a:rPr>
              <a:t>genera</a:t>
            </a:r>
            <a:r>
              <a:rPr lang="en-CA" dirty="0" smtClean="0"/>
              <a:t>. These include about 630 species that attract and trap prey, produce digestive enzymes, and absorb the resulting available nutrients.</a:t>
            </a:r>
            <a:r>
              <a:rPr lang="en-CA" baseline="30000" dirty="0" smtClean="0">
                <a:hlinkClick r:id="rId5"/>
              </a:rPr>
              <a:t>[4]</a:t>
            </a:r>
            <a:r>
              <a:rPr lang="en-CA" dirty="0" smtClean="0"/>
              <a:t> Additionally, over 300 </a:t>
            </a:r>
            <a:r>
              <a:rPr lang="en-CA" dirty="0" err="1" smtClean="0">
                <a:hlinkClick r:id="rId8" tooltip="Protocarnivorous plant"/>
              </a:rPr>
              <a:t>protocarnivorous</a:t>
            </a:r>
            <a:r>
              <a:rPr lang="en-CA" dirty="0" smtClean="0">
                <a:hlinkClick r:id="rId8" tooltip="Protocarnivorous plant"/>
              </a:rPr>
              <a:t> plant</a:t>
            </a:r>
            <a:r>
              <a:rPr lang="en-CA" dirty="0" smtClean="0"/>
              <a:t> species in several genera show some but not all these characteristics.</a:t>
            </a:r>
          </a:p>
        </p:txBody>
      </p:sp>
      <p:sp>
        <p:nvSpPr>
          <p:cNvPr id="4" name="Slide Number Placeholder 3"/>
          <p:cNvSpPr>
            <a:spLocks noGrp="1"/>
          </p:cNvSpPr>
          <p:nvPr>
            <p:ph type="sldNum" sz="quarter" idx="10"/>
          </p:nvPr>
        </p:nvSpPr>
        <p:spPr/>
        <p:txBody>
          <a:bodyPr/>
          <a:lstStyle/>
          <a:p>
            <a:pPr>
              <a:defRPr/>
            </a:pPr>
            <a:fld id="{EDD84CDE-91C4-4BB8-8F7A-B8497B4553A5}"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C6CA8316-F828-4AD6-8D70-5F78CC83A2B3}" type="slidenum">
              <a:rPr lang="en-US" smtClean="0"/>
              <a:pPr/>
              <a:t>11</a:t>
            </a:fld>
            <a:endParaRPr lang="en-US" smtClean="0"/>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This</a:t>
            </a:r>
            <a:r>
              <a:rPr lang="en-US" baseline="0" dirty="0" smtClean="0"/>
              <a:t> method also has the shortcoming of being time-consuming and relatively expensive.</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2E412C2-E3E0-470B-9531-EC086AE999D5}" type="slidenum">
              <a:rPr lang="en-US" smtClean="0"/>
              <a:pPr/>
              <a:t>12</a:t>
            </a:fld>
            <a:endParaRPr lang="en-US"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US" sz="2400" i="0" dirty="0" smtClean="0"/>
              <a:t>In</a:t>
            </a:r>
            <a:r>
              <a:rPr lang="en-US" sz="2400" i="0" baseline="0" dirty="0" smtClean="0"/>
              <a:t> contrast to results from previous direct studies of gene flow via pollen (e.g. 1-3), which found very local pollen dispersal dropping off rapidly with distance, …</a:t>
            </a:r>
            <a:endParaRPr lang="en-US" sz="2400" i="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17920234-526B-4C42-926A-1E16C61E8A4F}" type="slidenum">
              <a:rPr lang="en-US" smtClean="0"/>
              <a:pPr/>
              <a:t>13</a:t>
            </a:fld>
            <a:endParaRPr 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r>
              <a:rPr lang="en-US" sz="2400" dirty="0" smtClean="0"/>
              <a:t>Evolutionary biology is a very historical science, since the</a:t>
            </a:r>
            <a:r>
              <a:rPr lang="en-US" sz="2400" baseline="0" dirty="0" smtClean="0"/>
              <a:t> modern day organisms which we observe are the product of millions of years of evolution.</a:t>
            </a:r>
            <a:endParaRPr lang="en-US" sz="240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EA955C3-13D5-4E37-A1A2-89EB6431EF90}" type="slidenum">
              <a:rPr lang="en-US" smtClean="0"/>
              <a:pPr/>
              <a:t>14</a:t>
            </a:fld>
            <a:endParaRPr 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r>
              <a:rPr lang="en-US" dirty="0" smtClean="0"/>
              <a:t>So,</a:t>
            </a:r>
            <a:r>
              <a:rPr lang="en-US" baseline="0" dirty="0" smtClean="0"/>
              <a:t> how do we measure historical gene flow?  Well, w</a:t>
            </a:r>
            <a:r>
              <a:rPr lang="en-US" dirty="0" smtClean="0"/>
              <a:t>e can also measure gene flow indirectly via inference from population genetic structure.  As you discussed last week, there are statistical methods used to determine how closely populations are related to one another</a:t>
            </a:r>
            <a:r>
              <a:rPr lang="en-US" baseline="0" dirty="0" smtClean="0"/>
              <a:t> (or the genetic distance)</a:t>
            </a:r>
            <a:r>
              <a:rPr lang="en-US" dirty="0" smtClean="0"/>
              <a:t>.</a:t>
            </a:r>
          </a:p>
          <a:p>
            <a:pPr eaLnBrk="1" hangingPunct="1"/>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Island model assumes of equal population sizes, equal contributions to migrant pool, no spatial structure, everything is at equilibrium, no selection, and no mutation all are violated in all species.  </a:t>
            </a:r>
          </a:p>
          <a:p>
            <a:pPr eaLnBrk="1" hangingPunct="1"/>
            <a:endParaRPr lang="en-US" dirty="0" smtClean="0"/>
          </a:p>
          <a:p>
            <a:pPr eaLnBrk="1" hangingPunct="1"/>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8CC9365C-FC45-4B50-A8C5-370F17205C16}" type="slidenum">
              <a:rPr lang="en-US" smtClean="0"/>
              <a:pPr/>
              <a:t>15</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marL="228600" marR="0" indent="-228600" algn="l" defTabSz="914400" rtl="0" eaLnBrk="0" fontAlgn="base" latinLnBrk="0" hangingPunct="0">
              <a:lnSpc>
                <a:spcPct val="100000"/>
              </a:lnSpc>
              <a:spcBef>
                <a:spcPct val="0"/>
              </a:spcBef>
              <a:spcAft>
                <a:spcPct val="0"/>
              </a:spcAft>
              <a:buClrTx/>
              <a:buSzTx/>
              <a:buFontTx/>
              <a:buNone/>
              <a:tabLst/>
              <a:defRPr/>
            </a:pPr>
            <a:r>
              <a:rPr lang="en-US" sz="2400" dirty="0" smtClean="0"/>
              <a:t>Island model assumes of equal population sizes, equal contributions to migrant pool, no spatial structure, everything is at equilibrium, no selection, and no mutation all are violated in all species.  </a:t>
            </a:r>
          </a:p>
          <a:p>
            <a:pPr marL="228600" indent="-228600">
              <a:spcBef>
                <a:spcPct val="0"/>
              </a:spcBef>
              <a:buFontTx/>
              <a:buNone/>
            </a:pPr>
            <a:endParaRPr lang="en-US" sz="24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97BF37A-1559-4DE1-8E01-146359EC45AD}" type="slidenum">
              <a:rPr lang="en-US" smtClean="0"/>
              <a:pPr/>
              <a:t>16</a:t>
            </a:fld>
            <a:endParaRPr lang="en-US"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r>
              <a:rPr lang="en-US" dirty="0" smtClean="0"/>
              <a:t>Nonetheless,</a:t>
            </a:r>
            <a:r>
              <a:rPr lang="en-US" baseline="0" dirty="0" smtClean="0"/>
              <a:t> there are many calculations on Nm in the literature.</a:t>
            </a:r>
            <a:r>
              <a:rPr lang="en-US" dirty="0" smtClean="0"/>
              <a:t> As an example of the actual numbers… Indirect</a:t>
            </a:r>
            <a:r>
              <a:rPr lang="en-US" baseline="0" dirty="0" smtClean="0"/>
              <a:t> methods reveal differing rates of gene flow, depending on mating system.</a:t>
            </a:r>
            <a:endParaRPr lang="en-US" dirty="0" smtClean="0"/>
          </a:p>
          <a:p>
            <a:pPr eaLnBrk="1" hangingPunct="1"/>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CEB8448-F893-445D-98F8-2FEE0AB4C6D1}" type="slidenum">
              <a:rPr lang="en-US" smtClean="0"/>
              <a:pPr/>
              <a:t>17</a:t>
            </a:fld>
            <a:endParaRPr lang="en-US" smtClean="0"/>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a:buFont typeface="Times" pitchFamily="-128" charset="0"/>
              <a:buNone/>
            </a:pPr>
            <a:r>
              <a:rPr lang="en-US" dirty="0" smtClean="0"/>
              <a:t>Direct</a:t>
            </a:r>
            <a:r>
              <a:rPr lang="en-US" baseline="0" dirty="0" smtClean="0"/>
              <a:t> generally only deals with one mode at a time, and most studies focus on pollen dispersal. Indirect methods provide a combined estimate of both modes, but do not allow us to distinguish between them.</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29D62B2-24D7-4529-A094-F5D57E3F0DBD}" type="slidenum">
              <a:rPr lang="en-US" smtClean="0"/>
              <a:pPr/>
              <a:t>18</a:t>
            </a:fld>
            <a:endParaRPr lang="en-US" smtClean="0"/>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So what do we know about seeds?</a:t>
            </a:r>
          </a:p>
          <a:p>
            <a:pPr eaLnBrk="1" hangingPunct="1"/>
            <a:r>
              <a:rPr lang="en-US" dirty="0" smtClean="0"/>
              <a:t>The</a:t>
            </a:r>
            <a:r>
              <a:rPr lang="en-US" baseline="0" dirty="0" smtClean="0"/>
              <a:t> maternal only </a:t>
            </a:r>
            <a:r>
              <a:rPr lang="en-US" baseline="0" dirty="0" err="1" smtClean="0"/>
              <a:t>Fst’s</a:t>
            </a:r>
            <a:r>
              <a:rPr lang="en-US" baseline="0" dirty="0" smtClean="0"/>
              <a:t> represent dispersal via seeds, whereas the nuclear genes represent both.</a:t>
            </a:r>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BC6C46D-D10C-45EE-AB45-95E8D05CC209}" type="slidenum">
              <a:rPr lang="en-US" smtClean="0"/>
              <a:pPr/>
              <a:t>19</a:t>
            </a:fld>
            <a:endParaRPr lang="en-US" smtClean="0"/>
          </a:p>
        </p:txBody>
      </p:sp>
      <p:sp>
        <p:nvSpPr>
          <p:cNvPr id="81923" name="Rectangle 2"/>
          <p:cNvSpPr>
            <a:spLocks noGrp="1" noRot="1" noChangeAspect="1" noChangeArrowheads="1" noTextEdit="1"/>
          </p:cNvSpPr>
          <p:nvPr>
            <p:ph type="sldImg"/>
          </p:nvPr>
        </p:nvSpPr>
        <p:spPr>
          <a:solidFill>
            <a:srgbClr val="FFFFFF"/>
          </a:solidFill>
          <a:ln/>
        </p:spPr>
      </p:sp>
      <p:sp>
        <p:nvSpPr>
          <p:cNvPr id="819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2400" i="1"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424023B-314B-4DA5-A340-26B5DC22FB7B}" type="slidenum">
              <a:rPr lang="en-US" smtClean="0"/>
              <a:pPr/>
              <a:t>20</a:t>
            </a:fld>
            <a:endParaRPr lang="en-US" smtClean="0"/>
          </a:p>
        </p:txBody>
      </p:sp>
      <p:sp>
        <p:nvSpPr>
          <p:cNvPr id="84995" name="Rectangle 2"/>
          <p:cNvSpPr>
            <a:spLocks noGrp="1" noRot="1" noChangeAspect="1" noChangeArrowheads="1" noTextEdit="1"/>
          </p:cNvSpPr>
          <p:nvPr>
            <p:ph type="sldImg"/>
          </p:nvPr>
        </p:nvSpPr>
        <p:spPr>
          <a:solidFill>
            <a:srgbClr val="FFFFFF"/>
          </a:solidFill>
          <a:ln/>
        </p:spPr>
      </p:sp>
      <p:sp>
        <p:nvSpPr>
          <p:cNvPr id="849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Okay, so we’ve looked at how to measure gene flow and typical rates.</a:t>
            </a:r>
            <a:r>
              <a:rPr lang="en-US" baseline="0" dirty="0" smtClean="0"/>
              <a:t>  Why does gene flow matter to evolutionary biologists?  </a:t>
            </a:r>
            <a:r>
              <a:rPr lang="en-US" dirty="0" smtClean="0"/>
              <a:t>Gene</a:t>
            </a:r>
            <a:r>
              <a:rPr lang="en-US" baseline="0" dirty="0" smtClean="0"/>
              <a:t> flow has both conservative and creative roles.  Theory predicts that differentiation will be prevented under certain conditions, as previously discussed.</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CA" dirty="0" smtClean="0"/>
              <a:t>What are these?  SEM photo of nine pollen grains – very distinctive for different plant species, with characteristics inherent to their mode of dispersal.  Pollen transfer is one of the ways in which gene flow may occur among plant populations.  May be used for historical reconstruction</a:t>
            </a:r>
            <a:r>
              <a:rPr lang="en-CA" baseline="0" dirty="0" smtClean="0"/>
              <a:t> analyses.</a:t>
            </a:r>
            <a:endParaRPr lang="en-CA" dirty="0" smtClean="0"/>
          </a:p>
        </p:txBody>
      </p:sp>
      <p:sp>
        <p:nvSpPr>
          <p:cNvPr id="50180" name="Slide Number Placeholder 3"/>
          <p:cNvSpPr>
            <a:spLocks noGrp="1"/>
          </p:cNvSpPr>
          <p:nvPr>
            <p:ph type="sldNum" sz="quarter" idx="5"/>
          </p:nvPr>
        </p:nvSpPr>
        <p:spPr>
          <a:noFill/>
        </p:spPr>
        <p:txBody>
          <a:bodyPr/>
          <a:lstStyle/>
          <a:p>
            <a:fld id="{DC7724C9-A88F-45A9-A33D-84FA2E584A86}" type="slidenum">
              <a:rPr lang="en-US" smtClean="0"/>
              <a:pPr/>
              <a:t>3</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907D2E0E-FAEC-4B5B-8CD8-B72BB235E274}" type="slidenum">
              <a:rPr lang="en-US" smtClean="0"/>
              <a:pPr/>
              <a:t>21</a:t>
            </a:fld>
            <a:endParaRPr lang="en-US" smtClean="0"/>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B3E5929D-6886-4DF2-9CBB-6F2EA7A2CC90}" type="slidenum">
              <a:rPr lang="en-US" smtClean="0"/>
              <a:pPr/>
              <a:t>22</a:t>
            </a:fld>
            <a:endParaRPr lang="en-US" smtClean="0"/>
          </a:p>
        </p:txBody>
      </p:sp>
      <p:sp>
        <p:nvSpPr>
          <p:cNvPr id="86019" name="Rectangle 2"/>
          <p:cNvSpPr>
            <a:spLocks noGrp="1" noRot="1" noChangeAspect="1" noChangeArrowheads="1" noTextEdit="1"/>
          </p:cNvSpPr>
          <p:nvPr>
            <p:ph type="sldImg"/>
          </p:nvPr>
        </p:nvSpPr>
        <p:spPr>
          <a:solidFill>
            <a:srgbClr val="FFFFFF"/>
          </a:solidFill>
          <a:ln/>
        </p:spPr>
      </p:sp>
      <p:sp>
        <p:nvSpPr>
          <p:cNvPr id="8602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2400" dirty="0" smtClean="0"/>
              <a:t>This tells us that for most</a:t>
            </a:r>
            <a:r>
              <a:rPr lang="en-US" sz="2400" baseline="0" dirty="0" smtClean="0"/>
              <a:t> species, Nm is not high enough to prevent population differentiation. </a:t>
            </a:r>
            <a:r>
              <a:rPr lang="en-US" sz="2400" dirty="0" smtClean="0"/>
              <a:t>There</a:t>
            </a:r>
            <a:r>
              <a:rPr lang="en-US" sz="2400" baseline="0" dirty="0" smtClean="0"/>
              <a:t> are some species for which gene flow is high enough to prevent any differentiation. Remember, though, that these values rely on the island model, which assumes no selection.</a:t>
            </a:r>
            <a:endParaRPr lang="en-US" sz="240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B3E5929D-6886-4DF2-9CBB-6F2EA7A2CC90}" type="slidenum">
              <a:rPr lang="en-US" smtClean="0"/>
              <a:pPr/>
              <a:t>23</a:t>
            </a:fld>
            <a:endParaRPr lang="en-US" smtClean="0"/>
          </a:p>
        </p:txBody>
      </p:sp>
      <p:sp>
        <p:nvSpPr>
          <p:cNvPr id="86019" name="Rectangle 2"/>
          <p:cNvSpPr>
            <a:spLocks noGrp="1" noRot="1" noChangeAspect="1" noChangeArrowheads="1" noTextEdit="1"/>
          </p:cNvSpPr>
          <p:nvPr>
            <p:ph type="sldImg"/>
          </p:nvPr>
        </p:nvSpPr>
        <p:spPr>
          <a:solidFill>
            <a:srgbClr val="FFFFFF"/>
          </a:solidFill>
          <a:ln/>
        </p:spPr>
      </p:sp>
      <p:sp>
        <p:nvSpPr>
          <p:cNvPr id="860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2400"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ED97BBA8-72A1-42F7-906E-D357601033E0}" type="slidenum">
              <a:rPr lang="en-US" smtClean="0"/>
              <a:pPr/>
              <a:t>24</a:t>
            </a:fld>
            <a:endParaRPr lang="en-US" smtClean="0"/>
          </a:p>
        </p:txBody>
      </p:sp>
      <p:sp>
        <p:nvSpPr>
          <p:cNvPr id="87043" name="Rectangle 2"/>
          <p:cNvSpPr>
            <a:spLocks noGrp="1" noRot="1" noChangeAspect="1" noChangeArrowheads="1" noTextEdit="1"/>
          </p:cNvSpPr>
          <p:nvPr>
            <p:ph type="sldImg"/>
          </p:nvPr>
        </p:nvSpPr>
        <p:spPr>
          <a:solidFill>
            <a:srgbClr val="FFFFFF"/>
          </a:solidFill>
          <a:ln/>
        </p:spPr>
      </p:sp>
      <p:sp>
        <p:nvSpPr>
          <p:cNvPr id="870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So far we have been talking</a:t>
            </a:r>
            <a:r>
              <a:rPr lang="en-US" baseline="0" dirty="0" smtClean="0"/>
              <a:t> mostly </a:t>
            </a:r>
            <a:r>
              <a:rPr lang="en-US" dirty="0" smtClean="0"/>
              <a:t>about neutral alleles and the role of genetic drift.  The</a:t>
            </a:r>
            <a:r>
              <a:rPr lang="en-US" baseline="0" dirty="0" smtClean="0"/>
              <a:t> game changes once we incorporate selection.</a:t>
            </a:r>
            <a:endParaRPr lang="en-US" dirty="0" smtClean="0"/>
          </a:p>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311612A-193E-4337-B3DB-E6119436D1F9}" type="slidenum">
              <a:rPr lang="en-US" smtClean="0"/>
              <a:pPr/>
              <a:t>25</a:t>
            </a:fld>
            <a:endParaRPr lang="en-US" smtClean="0"/>
          </a:p>
        </p:txBody>
      </p:sp>
      <p:sp>
        <p:nvSpPr>
          <p:cNvPr id="88067" name="Rectangle 2"/>
          <p:cNvSpPr>
            <a:spLocks noGrp="1" noRot="1" noChangeAspect="1" noChangeArrowheads="1" noTextEdit="1"/>
          </p:cNvSpPr>
          <p:nvPr>
            <p:ph type="sldImg"/>
          </p:nvPr>
        </p:nvSpPr>
        <p:spPr>
          <a:solidFill>
            <a:srgbClr val="FFFFFF"/>
          </a:solidFill>
          <a:ln/>
        </p:spPr>
      </p:sp>
      <p:sp>
        <p:nvSpPr>
          <p:cNvPr id="880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21E1387C-E993-482C-9E03-41B819B375EF}" type="slidenum">
              <a:rPr lang="en-US" smtClean="0"/>
              <a:pPr/>
              <a:t>26</a:t>
            </a:fld>
            <a:endParaRPr lang="en-US" smtClean="0"/>
          </a:p>
        </p:txBody>
      </p:sp>
      <p:sp>
        <p:nvSpPr>
          <p:cNvPr id="89091" name="Rectangle 2"/>
          <p:cNvSpPr>
            <a:spLocks noGrp="1" noRot="1" noChangeAspect="1" noChangeArrowheads="1" noTextEdit="1"/>
          </p:cNvSpPr>
          <p:nvPr>
            <p:ph type="sldImg"/>
          </p:nvPr>
        </p:nvSpPr>
        <p:spPr>
          <a:solidFill>
            <a:srgbClr val="FFFFFF"/>
          </a:solidFill>
          <a:ln/>
        </p:spPr>
      </p:sp>
      <p:sp>
        <p:nvSpPr>
          <p:cNvPr id="890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3C8E22BD-6C11-49ED-9DBB-14DFB920DD0C}" type="slidenum">
              <a:rPr lang="en-US" smtClean="0"/>
              <a:pPr/>
              <a:t>27</a:t>
            </a:fld>
            <a:endParaRPr lang="en-US" smtClean="0"/>
          </a:p>
        </p:txBody>
      </p:sp>
      <p:sp>
        <p:nvSpPr>
          <p:cNvPr id="90115" name="Rectangle 2"/>
          <p:cNvSpPr>
            <a:spLocks noGrp="1" noRot="1" noChangeAspect="1" noChangeArrowheads="1" noTextEdit="1"/>
          </p:cNvSpPr>
          <p:nvPr>
            <p:ph type="sldImg"/>
          </p:nvPr>
        </p:nvSpPr>
        <p:spPr>
          <a:solidFill>
            <a:srgbClr val="FFFFFF"/>
          </a:solidFill>
          <a:ln/>
        </p:spPr>
      </p:sp>
      <p:sp>
        <p:nvSpPr>
          <p:cNvPr id="901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D6C0C12C-BFF9-4CD5-B02F-C0152AE16B02}" type="slidenum">
              <a:rPr lang="en-US" smtClean="0"/>
              <a:pPr/>
              <a:t>28</a:t>
            </a:fld>
            <a:endParaRPr lang="en-US" smtClean="0"/>
          </a:p>
        </p:txBody>
      </p:sp>
      <p:sp>
        <p:nvSpPr>
          <p:cNvPr id="91139" name="Rectangle 2"/>
          <p:cNvSpPr>
            <a:spLocks noGrp="1" noRot="1" noChangeAspect="1" noChangeArrowheads="1" noTextEdit="1"/>
          </p:cNvSpPr>
          <p:nvPr>
            <p:ph type="sldImg"/>
          </p:nvPr>
        </p:nvSpPr>
        <p:spPr>
          <a:solidFill>
            <a:srgbClr val="FFFFFF"/>
          </a:solidFill>
          <a:ln/>
        </p:spPr>
      </p:sp>
      <p:sp>
        <p:nvSpPr>
          <p:cNvPr id="911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22A502D7-A637-4DCA-A184-D426368DDB21}" type="slidenum">
              <a:rPr lang="en-US" smtClean="0"/>
              <a:pPr/>
              <a:t>29</a:t>
            </a:fld>
            <a:endParaRPr lang="en-US" smtClean="0"/>
          </a:p>
        </p:txBody>
      </p:sp>
      <p:sp>
        <p:nvSpPr>
          <p:cNvPr id="92163" name="Rectangle 2"/>
          <p:cNvSpPr>
            <a:spLocks noGrp="1" noRot="1" noChangeAspect="1" noChangeArrowheads="1" noTextEdit="1"/>
          </p:cNvSpPr>
          <p:nvPr>
            <p:ph type="sldImg"/>
          </p:nvPr>
        </p:nvSpPr>
        <p:spPr>
          <a:solidFill>
            <a:srgbClr val="FFFFFF"/>
          </a:solidFill>
          <a:ln/>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AFEB49E9-D246-4246-9D5D-597E2CC4C06F}" type="slidenum">
              <a:rPr lang="en-US" smtClean="0"/>
              <a:pPr/>
              <a:t>30</a:t>
            </a:fld>
            <a:endParaRPr lang="en-US" smtClean="0"/>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514D3B05-C876-40DC-BAD0-EA9ED71986E4}" type="slidenum">
              <a:rPr lang="en-US" smtClean="0"/>
              <a:pPr/>
              <a:t>4</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r>
              <a:rPr lang="en-US" dirty="0" smtClean="0"/>
              <a:t>Some of you may remember that</a:t>
            </a:r>
            <a:r>
              <a:rPr lang="en-US" baseline="0" dirty="0" smtClean="0"/>
              <a:t> one of the most commonly used definitions of a species, the biological species concept, uses gene flow as a key metric for determining species boundaries.</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F79DE3F5-A742-4222-9045-6A62DDA4486A}" type="slidenum">
              <a:rPr lang="en-US" smtClean="0"/>
              <a:pPr/>
              <a:t>31</a:t>
            </a:fld>
            <a:endParaRPr lang="en-US" smtClean="0"/>
          </a:p>
        </p:txBody>
      </p:sp>
      <p:sp>
        <p:nvSpPr>
          <p:cNvPr id="94211" name="Rectangle 2"/>
          <p:cNvSpPr>
            <a:spLocks noGrp="1" noRot="1" noChangeAspect="1" noChangeArrowheads="1" noTextEdit="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3F19B265-3349-4778-9B5C-89F5901D4896}" type="slidenum">
              <a:rPr lang="en-US" smtClean="0"/>
              <a:pPr/>
              <a:t>32</a:t>
            </a:fld>
            <a:endParaRPr lang="en-US" smtClean="0"/>
          </a:p>
        </p:txBody>
      </p:sp>
      <p:sp>
        <p:nvSpPr>
          <p:cNvPr id="95235" name="Rectangle 2"/>
          <p:cNvSpPr>
            <a:spLocks noGrp="1" noRot="1" noChangeAspect="1" noChangeArrowheads="1" noTextEdit="1"/>
          </p:cNvSpPr>
          <p:nvPr>
            <p:ph type="sldImg"/>
          </p:nvPr>
        </p:nvSpPr>
        <p:spPr>
          <a:solidFill>
            <a:srgbClr val="FFFFFF"/>
          </a:solidFill>
          <a:ln/>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Gene flow is high enough in most species to unify them through the spread of beneficial alleles, if</a:t>
            </a:r>
            <a:r>
              <a:rPr lang="en-US" baseline="0" dirty="0" smtClean="0"/>
              <a:t> not neutral ones.</a:t>
            </a:r>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B3EB9854-E313-46E7-8BA9-71C8B98D10DA}" type="slidenum">
              <a:rPr lang="en-US" smtClean="0"/>
              <a:pPr/>
              <a:t>33</a:t>
            </a:fld>
            <a:endParaRPr lang="en-US"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55197C2B-1ABE-49E4-9D13-EBE37BEEA5F0}" type="slidenum">
              <a:rPr lang="en-US" smtClean="0"/>
              <a:pPr/>
              <a:t>34</a:t>
            </a:fld>
            <a:endParaRPr lang="en-US"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smtClean="0"/>
          </a:p>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17C8EAEE-5C04-4E09-A04B-361875C7B301}" type="slidenum">
              <a:rPr lang="en-US" smtClean="0"/>
              <a:pPr/>
              <a:t>35</a:t>
            </a:fld>
            <a:endParaRPr lang="en-US"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0286CBD-2C2F-4A48-AB01-69B05E657A68}" type="slidenum">
              <a:rPr lang="en-US" smtClean="0"/>
              <a:pPr/>
              <a:t>36</a:t>
            </a:fld>
            <a:endParaRPr lang="en-US"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smtClean="0"/>
          </a:p>
          <a:p>
            <a:pPr eaLnBrk="1" hangingPunct="1"/>
            <a:endParaRPr lang="en-US" smtClean="0"/>
          </a:p>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22882CB4-8254-425D-A472-60FED9FE8BFD}" type="slidenum">
              <a:rPr lang="en-US" smtClean="0"/>
              <a:pPr/>
              <a:t>37</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smtClean="0"/>
          </a:p>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BA6D657-8952-46FD-8A9D-62C2A9949B7A}" type="slidenum">
              <a:rPr lang="en-US" smtClean="0"/>
              <a:pPr/>
              <a:t>38</a:t>
            </a:fld>
            <a:endParaRPr lang="en-US"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0ACA4100-48D2-4631-83E0-E1C4842E4287}" type="slidenum">
              <a:rPr lang="en-US" smtClean="0"/>
              <a:pPr/>
              <a:t>39</a:t>
            </a:fld>
            <a:endParaRPr lang="en-US" smtClean="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a:spcBef>
                <a:spcPct val="0"/>
              </a:spcBef>
              <a:buFont typeface="Times" pitchFamily="-128" charset="0"/>
              <a:buChar char="•"/>
            </a:pPr>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EDCC9EE1-D96C-4CBD-AF47-66F5426F1583}" type="slidenum">
              <a:rPr lang="en-US" smtClean="0"/>
              <a:pPr/>
              <a:t>40</a:t>
            </a:fld>
            <a:endParaRPr lang="en-US"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6FB4FB9-E8E5-4979-B589-D73BB788B7FD}" type="slidenum">
              <a:rPr lang="en-US" smtClean="0"/>
              <a:pPr/>
              <a:t>5</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r>
              <a:rPr lang="en-US" dirty="0" smtClean="0"/>
              <a:t>Pollen dispersal</a:t>
            </a:r>
            <a:r>
              <a:rPr lang="en-US" baseline="0" dirty="0" smtClean="0"/>
              <a:t> before fertilization, or seed dispersal after fertilization.  For seed plants at least.</a:t>
            </a:r>
            <a:endParaRPr lang="en-US" dirty="0" smtClean="0"/>
          </a:p>
          <a:p>
            <a:pPr eaLnBrk="1" hangingPunct="1"/>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57A7C3BC-AF02-498A-8B8F-EBE8A4F72EE3}" type="slidenum">
              <a:rPr lang="en-US" smtClean="0"/>
              <a:pPr/>
              <a:t>41</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FA0630F-A34C-47D0-A2E8-A0604EAB1658}" type="slidenum">
              <a:rPr lang="en-US" smtClean="0"/>
              <a:pPr/>
              <a:t>6</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spcBef>
                <a:spcPct val="0"/>
              </a:spcBef>
            </a:pPr>
            <a:r>
              <a:rPr lang="en-US" dirty="0" smtClean="0"/>
              <a:t>Pollen may be dispersed</a:t>
            </a:r>
            <a:r>
              <a:rPr lang="en-US" baseline="0" dirty="0" smtClean="0"/>
              <a:t> with the aid of biotic agents.  For example, bees, butterflies, vertebrates or other insects.  Many flowering plants have specific adaptations to attract their pollinator of choice (e.g. pollination syndrome), and the pollinators in turn have </a:t>
            </a:r>
            <a:r>
              <a:rPr lang="en-US" baseline="0" dirty="0" err="1" smtClean="0"/>
              <a:t>coadaptations</a:t>
            </a:r>
            <a:r>
              <a:rPr lang="en-US" baseline="0" dirty="0" smtClean="0"/>
              <a:t> to match the plant traits.  More on this in the </a:t>
            </a:r>
            <a:r>
              <a:rPr lang="en-US" baseline="0" dirty="0" err="1" smtClean="0"/>
              <a:t>coevolution</a:t>
            </a:r>
            <a:r>
              <a:rPr lang="en-US" baseline="0" dirty="0" smtClean="0"/>
              <a:t> lecture.</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393FA4D-D886-4B0F-9885-B8A45F091B6B}" type="slidenum">
              <a:rPr lang="en-US" smtClean="0"/>
              <a:pPr/>
              <a:t>7</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smtClean="0"/>
              <a:t>Only 10% of flowering plants, e.g. grasses, most conifers</a:t>
            </a:r>
            <a:r>
              <a:rPr lang="en-US" baseline="0" dirty="0" smtClean="0"/>
              <a:t> and many deciduous trees.  </a:t>
            </a:r>
            <a:r>
              <a:rPr lang="en-US" dirty="0" err="1" smtClean="0"/>
              <a:t>Abiotically</a:t>
            </a:r>
            <a:r>
              <a:rPr lang="en-US" baseline="0" dirty="0" smtClean="0"/>
              <a:t> pollinated species often exhibit much less showy flowers, as they have no need to attract pollinators.  Though they may still have specific structures to promote cross-pollination – much lower efficiency than biotic pollination.  E.g. </a:t>
            </a:r>
            <a:r>
              <a:rPr lang="en-US" baseline="0" dirty="0" err="1" smtClean="0"/>
              <a:t>Scirpus</a:t>
            </a:r>
            <a:r>
              <a:rPr lang="en-US" baseline="0" dirty="0" smtClean="0"/>
              <a:t> </a:t>
            </a:r>
            <a:r>
              <a:rPr lang="en-US" baseline="0" dirty="0" err="1" smtClean="0"/>
              <a:t>microcarpus</a:t>
            </a:r>
            <a:r>
              <a:rPr lang="en-US" baseline="0" dirty="0" smtClean="0"/>
              <a:t>, an endangered sedge (bulrush) that grows in wetlands.</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95A6F8B5-0CCA-4863-B23B-ED29289D724B}" type="slidenum">
              <a:rPr lang="en-US" smtClean="0"/>
              <a:pPr/>
              <a:t>8</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dirty="0" smtClean="0"/>
              <a:t>Similarly, seeds may be dispersed </a:t>
            </a:r>
            <a:r>
              <a:rPr lang="en-US" dirty="0" err="1" smtClean="0"/>
              <a:t>biotically</a:t>
            </a:r>
            <a:r>
              <a:rPr lang="en-US" baseline="0" dirty="0" smtClean="0"/>
              <a:t> (e.g. by animals, who may exact a cost, for example eating the fleshy part of the fruit) or </a:t>
            </a:r>
            <a:r>
              <a:rPr lang="en-US" baseline="0" dirty="0" err="1" smtClean="0"/>
              <a:t>abiotically</a:t>
            </a:r>
            <a:r>
              <a:rPr lang="en-US" baseline="0" dirty="0" smtClean="0"/>
              <a:t>.</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CE54CE5-BD50-4E44-8235-8D08FB333084}" type="slidenum">
              <a:rPr lang="en-US" smtClean="0"/>
              <a:pPr/>
              <a:t>9</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baseline="0" dirty="0" smtClean="0"/>
              <a:t>Note:  these methods generally apply to dispersal via pollen, but some might also apply to seeds.</a:t>
            </a:r>
            <a:endParaRPr lang="en-US" dirty="0" smtClean="0"/>
          </a:p>
          <a:p>
            <a:pPr eaLnBrk="1" hangingPunct="1"/>
            <a:r>
              <a:rPr lang="en-US" dirty="0" smtClean="0"/>
              <a:t>May debate</a:t>
            </a:r>
            <a:r>
              <a:rPr lang="en-US" baseline="0" dirty="0" smtClean="0"/>
              <a:t> direct/indirect. (1) </a:t>
            </a:r>
            <a:r>
              <a:rPr lang="en-US" dirty="0" smtClean="0"/>
              <a:t>Secondary pollen carry-over is when</a:t>
            </a:r>
            <a:r>
              <a:rPr lang="en-US" baseline="0" dirty="0" smtClean="0"/>
              <a:t> a pollinator picks up foreign pollen on a flower, and disperses it for a second time. Gene flow of course (2) </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6A0F0769-E9A5-4FAC-AC03-4C39EA7259CF}" type="slidenum">
              <a:rPr lang="en-US" smtClean="0"/>
              <a:pPr/>
              <a:t>10</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dirty="0" smtClean="0"/>
              <a:t>Shortcomings</a:t>
            </a:r>
            <a:r>
              <a:rPr lang="en-US" baseline="0" dirty="0" smtClean="0"/>
              <a:t> for all of these methods are that they are time-consuming!!  And all focus on a focal, source individual.</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8E9D751-BC93-4A1F-A32E-B64F40993F0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66ED24-0AE0-476D-887D-A55BC3A2ACA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D6AA37D-88B3-43F5-95D0-4C64817DE71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139508-BEF5-47F6-87BC-73FEAE6E5EF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8BE5D1-CDD7-4336-9AF0-737D6161728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0B5C7F0-1016-4618-8A16-35936DAF7DB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3946F82-6905-400A-ACC2-B67E42FD537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9557961-4A39-4C6A-A018-66B06B2F0A8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BBC9492-0751-42BF-88B3-1B2CA73AEC7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5F0DED-EE2F-4232-BFF6-034BEAAB334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DD09EE9-449C-4F8F-8B06-EEA7EE4C5F4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CB0DE4B5-4D91-4F69-8107-6C85CDA8E38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128" charset="-128"/>
        </a:defRPr>
      </a:lvl2pPr>
      <a:lvl3pPr algn="ctr" rtl="0" eaLnBrk="0" fontAlgn="base" hangingPunct="0">
        <a:spcBef>
          <a:spcPct val="0"/>
        </a:spcBef>
        <a:spcAft>
          <a:spcPct val="0"/>
        </a:spcAft>
        <a:defRPr sz="4400">
          <a:solidFill>
            <a:schemeClr val="tx2"/>
          </a:solidFill>
          <a:latin typeface="Arial" charset="0"/>
          <a:ea typeface="ＭＳ Ｐゴシック" pitchFamily="-128" charset="-128"/>
        </a:defRPr>
      </a:lvl3pPr>
      <a:lvl4pPr algn="ctr" rtl="0" eaLnBrk="0" fontAlgn="base" hangingPunct="0">
        <a:spcBef>
          <a:spcPct val="0"/>
        </a:spcBef>
        <a:spcAft>
          <a:spcPct val="0"/>
        </a:spcAft>
        <a:defRPr sz="4400">
          <a:solidFill>
            <a:schemeClr val="tx2"/>
          </a:solidFill>
          <a:latin typeface="Arial" charset="0"/>
          <a:ea typeface="ＭＳ Ｐゴシック" pitchFamily="-128" charset="-128"/>
        </a:defRPr>
      </a:lvl4pPr>
      <a:lvl5pPr algn="ctr" rtl="0" eaLnBrk="0" fontAlgn="base" hangingPunct="0">
        <a:spcBef>
          <a:spcPct val="0"/>
        </a:spcBef>
        <a:spcAft>
          <a:spcPct val="0"/>
        </a:spcAft>
        <a:defRPr sz="4400">
          <a:solidFill>
            <a:schemeClr val="tx2"/>
          </a:solidFill>
          <a:latin typeface="Arial" charset="0"/>
          <a:ea typeface="ＭＳ Ｐゴシック" pitchFamily="-128" charset="-128"/>
        </a:defRPr>
      </a:lvl5pPr>
      <a:lvl6pPr marL="457200" algn="ctr" rtl="0" fontAlgn="base">
        <a:spcBef>
          <a:spcPct val="0"/>
        </a:spcBef>
        <a:spcAft>
          <a:spcPct val="0"/>
        </a:spcAft>
        <a:defRPr sz="4400">
          <a:solidFill>
            <a:schemeClr val="tx2"/>
          </a:solidFill>
          <a:latin typeface="Arial" charset="0"/>
          <a:ea typeface="ＭＳ Ｐゴシック" pitchFamily="-128" charset="-128"/>
        </a:defRPr>
      </a:lvl6pPr>
      <a:lvl7pPr marL="914400" algn="ctr" rtl="0" fontAlgn="base">
        <a:spcBef>
          <a:spcPct val="0"/>
        </a:spcBef>
        <a:spcAft>
          <a:spcPct val="0"/>
        </a:spcAft>
        <a:defRPr sz="4400">
          <a:solidFill>
            <a:schemeClr val="tx2"/>
          </a:solidFill>
          <a:latin typeface="Arial" charset="0"/>
          <a:ea typeface="ＭＳ Ｐゴシック" pitchFamily="-128" charset="-128"/>
        </a:defRPr>
      </a:lvl7pPr>
      <a:lvl8pPr marL="1371600" algn="ctr" rtl="0" fontAlgn="base">
        <a:spcBef>
          <a:spcPct val="0"/>
        </a:spcBef>
        <a:spcAft>
          <a:spcPct val="0"/>
        </a:spcAft>
        <a:defRPr sz="4400">
          <a:solidFill>
            <a:schemeClr val="tx2"/>
          </a:solidFill>
          <a:latin typeface="Arial" charset="0"/>
          <a:ea typeface="ＭＳ Ｐゴシック" pitchFamily="-128" charset="-128"/>
        </a:defRPr>
      </a:lvl8pPr>
      <a:lvl9pPr marL="1828800" algn="ctr" rtl="0" fontAlgn="base">
        <a:spcBef>
          <a:spcPct val="0"/>
        </a:spcBef>
        <a:spcAft>
          <a:spcPct val="0"/>
        </a:spcAft>
        <a:defRPr sz="4400">
          <a:solidFill>
            <a:schemeClr val="tx2"/>
          </a:solidFill>
          <a:latin typeface="Arial" charset="0"/>
          <a:ea typeface="ＭＳ Ｐゴシック" pitchFamily="-128"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0.wmf"/><Relationship Id="rId5" Type="http://schemas.openxmlformats.org/officeDocument/2006/relationships/image" Target="../media/image4.jpeg"/><Relationship Id="rId1" Type="http://schemas.openxmlformats.org/officeDocument/2006/relationships/themeOverride" Target="../theme/themeOverride1.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5.wmf"/><Relationship Id="rId5" Type="http://schemas.openxmlformats.org/officeDocument/2006/relationships/image" Target="../media/image36.jpe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5.wmf"/><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7.jpeg"/><Relationship Id="rId5"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jpe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4.w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50.wmf"/><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1" Type="http://schemas.openxmlformats.org/officeDocument/2006/relationships/image" Target="../media/image13.jpeg"/><Relationship Id="rId12" Type="http://schemas.openxmlformats.org/officeDocument/2006/relationships/image" Target="../media/image14.png"/><Relationship Id="rId13"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4.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4.jpeg"/><Relationship Id="rId8" Type="http://schemas.openxmlformats.org/officeDocument/2006/relationships/image" Target="../media/image24.jpeg"/><Relationship Id="rId9" Type="http://schemas.openxmlformats.org/officeDocument/2006/relationships/image" Target="../media/image25.jpeg"/><Relationship Id="rId10" Type="http://schemas.openxmlformats.org/officeDocument/2006/relationships/image" Target="../media/image26.jpeg"/><Relationship Id="rId11"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osera_rotundifolia_cd.jpg"/>
          <p:cNvPicPr>
            <a:picLocks noChangeAspect="1"/>
          </p:cNvPicPr>
          <p:nvPr/>
        </p:nvPicPr>
        <p:blipFill>
          <a:blip r:embed="rId3" cstate="print"/>
          <a:stretch>
            <a:fillRect/>
          </a:stretch>
        </p:blipFill>
        <p:spPr>
          <a:xfrm>
            <a:off x="0" y="0"/>
            <a:ext cx="5898348" cy="6858000"/>
          </a:xfrm>
          <a:prstGeom prst="rect">
            <a:avLst/>
          </a:prstGeom>
        </p:spPr>
      </p:pic>
      <p:sp>
        <p:nvSpPr>
          <p:cNvPr id="5122" name="Title 1"/>
          <p:cNvSpPr>
            <a:spLocks noGrp="1"/>
          </p:cNvSpPr>
          <p:nvPr>
            <p:ph type="title"/>
          </p:nvPr>
        </p:nvSpPr>
        <p:spPr>
          <a:xfrm>
            <a:off x="6012160" y="188640"/>
            <a:ext cx="2878088" cy="3816424"/>
          </a:xfrm>
        </p:spPr>
        <p:txBody>
          <a:bodyPr anchor="ctr"/>
          <a:lstStyle/>
          <a:p>
            <a:r>
              <a:rPr lang="en-CA" sz="2800" u="sng" dirty="0" smtClean="0"/>
              <a:t>Plant of the Day</a:t>
            </a:r>
            <a:r>
              <a:rPr lang="en-CA" sz="2800" dirty="0" smtClean="0"/>
              <a:t/>
            </a:r>
            <a:br>
              <a:rPr lang="en-CA" sz="2800" dirty="0" smtClean="0"/>
            </a:br>
            <a:r>
              <a:rPr lang="en-CA" sz="2800" dirty="0" smtClean="0"/>
              <a:t/>
            </a:r>
            <a:br>
              <a:rPr lang="en-CA" sz="2800" dirty="0" smtClean="0"/>
            </a:br>
            <a:r>
              <a:rPr lang="en-CA" sz="2800" b="1" i="1" dirty="0" err="1" smtClean="0"/>
              <a:t>Drosera</a:t>
            </a:r>
            <a:r>
              <a:rPr lang="en-CA" sz="2800" b="1" i="1" dirty="0" smtClean="0"/>
              <a:t> </a:t>
            </a:r>
            <a:r>
              <a:rPr lang="en-CA" sz="2800" b="1" i="1" dirty="0" err="1" smtClean="0"/>
              <a:t>rotundifolia</a:t>
            </a:r>
            <a:r>
              <a:rPr lang="en-CA" sz="2800" b="1" i="1" dirty="0" smtClean="0"/>
              <a:t/>
            </a:r>
            <a:br>
              <a:rPr lang="en-CA" sz="2800" b="1" i="1" dirty="0" smtClean="0"/>
            </a:br>
            <a:r>
              <a:rPr lang="en-CA" sz="2800" dirty="0" smtClean="0"/>
              <a:t/>
            </a:r>
            <a:br>
              <a:rPr lang="en-CA" sz="2800" dirty="0" smtClean="0"/>
            </a:br>
            <a:r>
              <a:rPr lang="en-CA" sz="2800" dirty="0" smtClean="0"/>
              <a:t>a tiny carnivore native to bogs!</a:t>
            </a:r>
            <a:endParaRPr lang="en-CA" dirty="0" smtClean="0"/>
          </a:p>
        </p:txBody>
      </p:sp>
      <p:pic>
        <p:nvPicPr>
          <p:cNvPr id="4" name="Content Placeholder 3" descr="Drosera rotundifolia2.jpg"/>
          <p:cNvPicPr>
            <a:picLocks noGrp="1" noChangeAspect="1"/>
          </p:cNvPicPr>
          <p:nvPr>
            <p:ph idx="1"/>
          </p:nvPr>
        </p:nvPicPr>
        <p:blipFill>
          <a:blip r:embed="rId4" cstate="print"/>
          <a:stretch>
            <a:fillRect/>
          </a:stretch>
        </p:blipFill>
        <p:spPr>
          <a:xfrm>
            <a:off x="4788024" y="4005064"/>
            <a:ext cx="4355976" cy="2892368"/>
          </a:xfrm>
          <a:prstGeom prst="rect">
            <a:avLst/>
          </a:prstGeom>
          <a:ln>
            <a:noFill/>
          </a:ln>
          <a:effectLst>
            <a:softEdge rad="112500"/>
          </a:effec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4339" name="Picture 10"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4341" name="Text Box 2"/>
          <p:cNvSpPr txBox="1">
            <a:spLocks noChangeArrowheads="1"/>
          </p:cNvSpPr>
          <p:nvPr/>
        </p:nvSpPr>
        <p:spPr bwMode="auto">
          <a:xfrm>
            <a:off x="419100" y="2004298"/>
            <a:ext cx="8305800" cy="1831270"/>
          </a:xfrm>
          <a:prstGeom prst="rect">
            <a:avLst/>
          </a:prstGeom>
          <a:noFill/>
          <a:ln w="9525">
            <a:noFill/>
            <a:miter lim="800000"/>
            <a:headEnd/>
            <a:tailEnd/>
          </a:ln>
        </p:spPr>
        <p:txBody>
          <a:bodyPr>
            <a:spAutoFit/>
          </a:bodyPr>
          <a:lstStyle/>
          <a:p>
            <a:pPr>
              <a:spcAft>
                <a:spcPts val="600"/>
              </a:spcAft>
            </a:pPr>
            <a:r>
              <a:rPr lang="en-US" sz="2800" dirty="0" smtClean="0"/>
              <a:t>(</a:t>
            </a:r>
            <a:r>
              <a:rPr lang="en-US" sz="2800" dirty="0"/>
              <a:t>3) Track unique molecular marker from source plant(s) in progeny of nearby </a:t>
            </a:r>
            <a:r>
              <a:rPr lang="en-US" sz="2800" dirty="0" smtClean="0"/>
              <a:t>plants</a:t>
            </a:r>
          </a:p>
          <a:p>
            <a:pPr>
              <a:spcAft>
                <a:spcPts val="600"/>
              </a:spcAft>
              <a:buFont typeface="Arial"/>
              <a:buChar char="•"/>
            </a:pPr>
            <a:r>
              <a:rPr lang="en-US" sz="2800" dirty="0" smtClean="0"/>
              <a:t> </a:t>
            </a:r>
            <a:r>
              <a:rPr lang="en-US" i="1" dirty="0" smtClean="0"/>
              <a:t>Shortcomings</a:t>
            </a:r>
            <a:r>
              <a:rPr lang="en-US" sz="2800" i="1" dirty="0" smtClean="0"/>
              <a:t>: </a:t>
            </a:r>
            <a:r>
              <a:rPr lang="en-US" i="1" dirty="0" smtClean="0"/>
              <a:t>Need to identify marker and genotype all potential progeny, limited to specific source.</a:t>
            </a:r>
            <a:endParaRPr lang="en-US" sz="2800" dirty="0" smtClean="0"/>
          </a:p>
        </p:txBody>
      </p:sp>
      <p:sp>
        <p:nvSpPr>
          <p:cNvPr id="17420" name="Text Box 12"/>
          <p:cNvSpPr txBox="1">
            <a:spLocks noChangeArrowheads="1"/>
          </p:cNvSpPr>
          <p:nvPr/>
        </p:nvSpPr>
        <p:spPr bwMode="auto">
          <a:xfrm>
            <a:off x="539552" y="4572000"/>
            <a:ext cx="8001000" cy="1569660"/>
          </a:xfrm>
          <a:prstGeom prst="rect">
            <a:avLst/>
          </a:prstGeom>
          <a:ln>
            <a:headEnd/>
            <a:tailEnd/>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a:spAutoFit/>
          </a:bodyPr>
          <a:lstStyle/>
          <a:p>
            <a:pPr algn="ctr"/>
            <a:r>
              <a:rPr lang="en-US" dirty="0"/>
              <a:t>Data from first three methods indicates that most pollen and seeds are dispersed close to source.  These results </a:t>
            </a:r>
            <a:r>
              <a:rPr lang="en-US" dirty="0" smtClean="0"/>
              <a:t>suggest </a:t>
            </a:r>
            <a:r>
              <a:rPr lang="en-US" dirty="0"/>
              <a:t>that gene flow rates between plant populations</a:t>
            </a:r>
            <a:r>
              <a:rPr lang="en-US" dirty="0" smtClean="0"/>
              <a:t> are very </a:t>
            </a:r>
            <a:r>
              <a:rPr lang="en-US" dirty="0"/>
              <a:t>low (&lt; 1% per gen.).</a:t>
            </a:r>
          </a:p>
        </p:txBody>
      </p:sp>
      <p:sp>
        <p:nvSpPr>
          <p:cNvPr id="7"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3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1" build="p"/>
      <p:bldP spid="174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5363" name="Picture 3"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grpSp>
        <p:nvGrpSpPr>
          <p:cNvPr id="2" name="Group 6"/>
          <p:cNvGrpSpPr>
            <a:grpSpLocks/>
          </p:cNvGrpSpPr>
          <p:nvPr/>
        </p:nvGrpSpPr>
        <p:grpSpPr bwMode="auto">
          <a:xfrm>
            <a:off x="755576" y="2974975"/>
            <a:ext cx="7894638" cy="3502025"/>
            <a:chOff x="912" y="1248"/>
            <a:chExt cx="4973" cy="2206"/>
          </a:xfrm>
        </p:grpSpPr>
        <p:pic>
          <p:nvPicPr>
            <p:cNvPr id="15368" name="Picture 7" descr="6800542f3"/>
            <p:cNvPicPr>
              <a:picLocks noChangeAspect="1" noChangeArrowheads="1"/>
            </p:cNvPicPr>
            <p:nvPr/>
          </p:nvPicPr>
          <p:blipFill>
            <a:blip r:embed="rId4" cstate="print"/>
            <a:srcRect/>
            <a:stretch>
              <a:fillRect/>
            </a:stretch>
          </p:blipFill>
          <p:spPr bwMode="auto">
            <a:xfrm>
              <a:off x="912" y="1248"/>
              <a:ext cx="3312" cy="2206"/>
            </a:xfrm>
            <a:prstGeom prst="rect">
              <a:avLst/>
            </a:prstGeom>
            <a:noFill/>
            <a:ln w="9525">
              <a:noFill/>
              <a:miter lim="800000"/>
              <a:headEnd/>
              <a:tailEnd/>
            </a:ln>
          </p:spPr>
        </p:pic>
        <p:sp>
          <p:nvSpPr>
            <p:cNvPr id="15369" name="Text Box 8"/>
            <p:cNvSpPr txBox="1">
              <a:spLocks noChangeArrowheads="1"/>
            </p:cNvSpPr>
            <p:nvPr/>
          </p:nvSpPr>
          <p:spPr bwMode="auto">
            <a:xfrm>
              <a:off x="2726" y="1566"/>
              <a:ext cx="3159" cy="1066"/>
            </a:xfrm>
            <a:prstGeom prst="rect">
              <a:avLst/>
            </a:prstGeom>
            <a:noFill/>
            <a:ln w="9525">
              <a:noFill/>
              <a:miter lim="800000"/>
              <a:headEnd/>
              <a:tailEnd/>
            </a:ln>
          </p:spPr>
          <p:txBody>
            <a:bodyPr wrap="none">
              <a:spAutoFit/>
            </a:bodyPr>
            <a:lstStyle/>
            <a:p>
              <a:pPr algn="r"/>
              <a:r>
                <a:rPr lang="en-US" sz="2000" dirty="0"/>
                <a:t>Leptokurtic dispersal curve in Scots Pine</a:t>
              </a:r>
            </a:p>
            <a:p>
              <a:pPr algn="r"/>
              <a:endParaRPr lang="en-US" sz="2000" dirty="0"/>
            </a:p>
            <a:p>
              <a:pPr algn="r"/>
              <a:r>
                <a:rPr lang="en-US" sz="2000" dirty="0"/>
                <a:t>4.3% seeds sired by individuals outside of </a:t>
              </a:r>
            </a:p>
            <a:p>
              <a:pPr algn="r"/>
              <a:r>
                <a:rPr lang="en-US" sz="2000" dirty="0"/>
                <a:t>the population</a:t>
              </a:r>
            </a:p>
            <a:p>
              <a:endParaRPr lang="en-US" dirty="0"/>
            </a:p>
          </p:txBody>
        </p:sp>
      </p:grpSp>
      <p:sp>
        <p:nvSpPr>
          <p:cNvPr id="15366" name="Rectangle 9"/>
          <p:cNvSpPr>
            <a:spLocks noChangeArrowheads="1"/>
          </p:cNvSpPr>
          <p:nvPr/>
        </p:nvSpPr>
        <p:spPr bwMode="auto">
          <a:xfrm>
            <a:off x="6228184" y="6237312"/>
            <a:ext cx="2792752" cy="338554"/>
          </a:xfrm>
          <a:prstGeom prst="rect">
            <a:avLst/>
          </a:prstGeom>
          <a:noFill/>
          <a:ln w="9525">
            <a:noFill/>
            <a:miter lim="800000"/>
            <a:headEnd/>
            <a:tailEnd/>
          </a:ln>
        </p:spPr>
        <p:txBody>
          <a:bodyPr wrap="none">
            <a:spAutoFit/>
          </a:bodyPr>
          <a:lstStyle/>
          <a:p>
            <a:r>
              <a:rPr lang="en-US" sz="1600" dirty="0" err="1"/>
              <a:t>Robledo-Arnuncio</a:t>
            </a:r>
            <a:r>
              <a:rPr lang="en-US" sz="1600" dirty="0"/>
              <a:t> &amp;</a:t>
            </a:r>
            <a:r>
              <a:rPr lang="en-US" sz="1600" dirty="0" smtClean="0"/>
              <a:t> </a:t>
            </a:r>
            <a:r>
              <a:rPr lang="en-US" sz="1600" dirty="0" err="1"/>
              <a:t>Gi</a:t>
            </a:r>
            <a:r>
              <a:rPr lang="en-US" sz="1600" dirty="0"/>
              <a:t> 2005</a:t>
            </a:r>
          </a:p>
        </p:txBody>
      </p:sp>
      <p:sp>
        <p:nvSpPr>
          <p:cNvPr id="15367" name="Text Box 11"/>
          <p:cNvSpPr txBox="1">
            <a:spLocks noChangeArrowheads="1"/>
          </p:cNvSpPr>
          <p:nvPr/>
        </p:nvSpPr>
        <p:spPr bwMode="auto">
          <a:xfrm>
            <a:off x="381000" y="1600200"/>
            <a:ext cx="8305800" cy="1200329"/>
          </a:xfrm>
          <a:prstGeom prst="rect">
            <a:avLst/>
          </a:prstGeom>
          <a:noFill/>
          <a:ln w="9525">
            <a:noFill/>
            <a:miter lim="800000"/>
            <a:headEnd/>
            <a:tailEnd/>
          </a:ln>
        </p:spPr>
        <p:txBody>
          <a:bodyPr>
            <a:spAutoFit/>
          </a:bodyPr>
          <a:lstStyle/>
          <a:p>
            <a:r>
              <a:rPr lang="en-US" dirty="0"/>
              <a:t>(4) </a:t>
            </a:r>
            <a:r>
              <a:rPr lang="en-US" b="1" dirty="0"/>
              <a:t>Parentage analyses</a:t>
            </a:r>
            <a:r>
              <a:rPr lang="en-US" dirty="0"/>
              <a:t>: highly polymorphic markers are used to screen seeds to determine what fraction of seeds had fathers or mothers from outside </a:t>
            </a:r>
            <a:r>
              <a:rPr lang="en-US" dirty="0" smtClean="0"/>
              <a:t>the population</a:t>
            </a:r>
            <a:r>
              <a:rPr lang="en-US" dirty="0"/>
              <a:t>.	</a:t>
            </a:r>
          </a:p>
        </p:txBody>
      </p:sp>
      <p:sp>
        <p:nvSpPr>
          <p:cNvPr id="10"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6"/>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6387" name="Picture 17"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6388" name="Text Box 6"/>
          <p:cNvSpPr txBox="1">
            <a:spLocks noChangeArrowheads="1"/>
          </p:cNvSpPr>
          <p:nvPr/>
        </p:nvSpPr>
        <p:spPr bwMode="auto">
          <a:xfrm>
            <a:off x="600944" y="1988840"/>
            <a:ext cx="7704856" cy="1569660"/>
          </a:xfrm>
          <a:prstGeom prst="rect">
            <a:avLst/>
          </a:prstGeom>
          <a:ln>
            <a:headEnd/>
            <a:tailEnd/>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Paternity analyses suggest that populations spatially isolated by hundreds or thousands of meters are not genetically isolated and gene flow rates often are high </a:t>
            </a:r>
            <a:endParaRPr lang="en-US" dirty="0" smtClean="0"/>
          </a:p>
          <a:p>
            <a:pPr algn="ctr"/>
            <a:r>
              <a:rPr lang="en-US" dirty="0" smtClean="0"/>
              <a:t>(&gt; </a:t>
            </a:r>
            <a:r>
              <a:rPr lang="en-US" dirty="0"/>
              <a:t>1% per gen.)</a:t>
            </a:r>
          </a:p>
        </p:txBody>
      </p:sp>
      <p:sp>
        <p:nvSpPr>
          <p:cNvPr id="16389" name="Text Box 7"/>
          <p:cNvSpPr txBox="1">
            <a:spLocks noChangeArrowheads="1"/>
          </p:cNvSpPr>
          <p:nvPr/>
        </p:nvSpPr>
        <p:spPr bwMode="auto">
          <a:xfrm>
            <a:off x="395536" y="4741026"/>
            <a:ext cx="8077200" cy="1200329"/>
          </a:xfrm>
          <a:prstGeom prst="rect">
            <a:avLst/>
          </a:prstGeom>
          <a:noFill/>
          <a:ln w="9525">
            <a:noFill/>
            <a:miter lim="800000"/>
            <a:headEnd/>
            <a:tailEnd/>
          </a:ln>
        </p:spPr>
        <p:txBody>
          <a:bodyPr>
            <a:spAutoFit/>
          </a:bodyPr>
          <a:lstStyle/>
          <a:p>
            <a:r>
              <a:rPr lang="en-US" dirty="0" smtClean="0"/>
              <a:t>Measuring </a:t>
            </a:r>
            <a:r>
              <a:rPr lang="en-US" dirty="0"/>
              <a:t>dispersal from a </a:t>
            </a:r>
            <a:r>
              <a:rPr lang="en-US" dirty="0" smtClean="0"/>
              <a:t>source (i.e. as in Methods 1-3) </a:t>
            </a:r>
            <a:r>
              <a:rPr lang="en-US" dirty="0"/>
              <a:t>misses </a:t>
            </a:r>
            <a:r>
              <a:rPr lang="en-US" dirty="0" smtClean="0"/>
              <a:t>rare, </a:t>
            </a:r>
            <a:r>
              <a:rPr lang="en-US" dirty="0"/>
              <a:t>long distance dispersal </a:t>
            </a:r>
            <a:r>
              <a:rPr lang="en-US" dirty="0" smtClean="0"/>
              <a:t>events.  The tails of these dispersal curves were missing. </a:t>
            </a:r>
            <a:endParaRPr lang="en-US" dirty="0"/>
          </a:p>
        </p:txBody>
      </p:sp>
      <p:sp>
        <p:nvSpPr>
          <p:cNvPr id="7"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
        <p:nvSpPr>
          <p:cNvPr id="8" name="TextBox 7"/>
          <p:cNvSpPr txBox="1"/>
          <p:nvPr/>
        </p:nvSpPr>
        <p:spPr>
          <a:xfrm>
            <a:off x="413114" y="4149080"/>
            <a:ext cx="6480720" cy="523220"/>
          </a:xfrm>
          <a:prstGeom prst="rect">
            <a:avLst/>
          </a:prstGeom>
          <a:noFill/>
        </p:spPr>
        <p:txBody>
          <a:bodyPr wrap="square" rtlCol="0">
            <a:spAutoFit/>
          </a:bodyPr>
          <a:lstStyle/>
          <a:p>
            <a:r>
              <a:rPr lang="en-CA" sz="2800" dirty="0" smtClean="0">
                <a:solidFill>
                  <a:srgbClr val="0070C0"/>
                </a:solidFill>
              </a:rPr>
              <a:t>How to resolve this conflict?</a:t>
            </a:r>
            <a:endParaRPr lang="en-CA" sz="2800" dirty="0">
              <a:solidFill>
                <a:srgbClr val="0070C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7411" name="Picture 12"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7413" name="Text Box 10"/>
          <p:cNvSpPr txBox="1">
            <a:spLocks noChangeArrowheads="1"/>
          </p:cNvSpPr>
          <p:nvPr/>
        </p:nvSpPr>
        <p:spPr bwMode="auto">
          <a:xfrm>
            <a:off x="419100" y="2133600"/>
            <a:ext cx="8305800" cy="3416320"/>
          </a:xfrm>
          <a:prstGeom prst="rect">
            <a:avLst/>
          </a:prstGeom>
          <a:noFill/>
          <a:ln w="9525">
            <a:noFill/>
            <a:miter lim="800000"/>
            <a:headEnd/>
            <a:tailEnd/>
          </a:ln>
        </p:spPr>
        <p:txBody>
          <a:bodyPr>
            <a:spAutoFit/>
          </a:bodyPr>
          <a:lstStyle/>
          <a:p>
            <a:pPr algn="ctr"/>
            <a:r>
              <a:rPr lang="en-US" b="1" dirty="0" smtClean="0"/>
              <a:t>Final </a:t>
            </a:r>
            <a:r>
              <a:rPr lang="en-US" b="1" dirty="0"/>
              <a:t>caveat</a:t>
            </a:r>
            <a:r>
              <a:rPr lang="en-US" dirty="0"/>
              <a:t>:</a:t>
            </a:r>
            <a:r>
              <a:rPr lang="en-US" dirty="0" smtClean="0"/>
              <a:t> </a:t>
            </a:r>
          </a:p>
          <a:p>
            <a:pPr algn="ctr"/>
            <a:endParaRPr lang="en-US" dirty="0" smtClean="0"/>
          </a:p>
          <a:p>
            <a:pPr algn="ctr"/>
            <a:r>
              <a:rPr lang="en-US" dirty="0" smtClean="0"/>
              <a:t>All </a:t>
            </a:r>
            <a:r>
              <a:rPr lang="en-US" dirty="0"/>
              <a:t>direct methods provide </a:t>
            </a:r>
            <a:r>
              <a:rPr lang="en-US" b="1" dirty="0"/>
              <a:t>contemporary </a:t>
            </a:r>
            <a:r>
              <a:rPr lang="en-US" dirty="0"/>
              <a:t>estimates of gene flow </a:t>
            </a:r>
            <a:r>
              <a:rPr lang="en-US" dirty="0" smtClean="0"/>
              <a:t>only, which are </a:t>
            </a:r>
            <a:r>
              <a:rPr lang="en-US" dirty="0"/>
              <a:t>not</a:t>
            </a:r>
            <a:r>
              <a:rPr lang="en-US" dirty="0" smtClean="0"/>
              <a:t> necessarily related </a:t>
            </a:r>
            <a:r>
              <a:rPr lang="en-US" dirty="0"/>
              <a:t>to </a:t>
            </a:r>
            <a:r>
              <a:rPr lang="en-US" b="1" dirty="0"/>
              <a:t>historical </a:t>
            </a:r>
            <a:r>
              <a:rPr lang="en-US" dirty="0"/>
              <a:t>gene flow </a:t>
            </a:r>
            <a:r>
              <a:rPr lang="en-US" dirty="0" smtClean="0"/>
              <a:t>levels.</a:t>
            </a:r>
          </a:p>
          <a:p>
            <a:pPr algn="ctr"/>
            <a:endParaRPr lang="en-US" dirty="0" smtClean="0"/>
          </a:p>
          <a:p>
            <a:pPr algn="ctr"/>
            <a:r>
              <a:rPr lang="en-US" dirty="0" smtClean="0"/>
              <a:t>Why is this, from our perspective as evolutionary biologists, problematic? </a:t>
            </a:r>
            <a:endParaRPr lang="en-US" dirty="0"/>
          </a:p>
          <a:p>
            <a:pPr algn="ctr"/>
            <a:endParaRPr lang="en-US" dirty="0"/>
          </a:p>
        </p:txBody>
      </p:sp>
      <p:sp>
        <p:nvSpPr>
          <p:cNvPr id="6"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4"/>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8435" name="Picture 25"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8436" name="Text Box 7"/>
          <p:cNvSpPr txBox="1">
            <a:spLocks noChangeArrowheads="1"/>
          </p:cNvSpPr>
          <p:nvPr/>
        </p:nvSpPr>
        <p:spPr bwMode="auto">
          <a:xfrm>
            <a:off x="593725" y="2486025"/>
            <a:ext cx="184150" cy="457200"/>
          </a:xfrm>
          <a:prstGeom prst="rect">
            <a:avLst/>
          </a:prstGeom>
          <a:noFill/>
          <a:ln w="9525">
            <a:noFill/>
            <a:miter lim="800000"/>
            <a:headEnd/>
            <a:tailEnd/>
          </a:ln>
        </p:spPr>
        <p:txBody>
          <a:bodyPr wrap="none">
            <a:spAutoFit/>
          </a:bodyPr>
          <a:lstStyle/>
          <a:p>
            <a:endParaRPr lang="en-US"/>
          </a:p>
        </p:txBody>
      </p:sp>
      <p:sp>
        <p:nvSpPr>
          <p:cNvPr id="18437" name="Text Box 9"/>
          <p:cNvSpPr txBox="1">
            <a:spLocks noChangeArrowheads="1"/>
          </p:cNvSpPr>
          <p:nvPr/>
        </p:nvSpPr>
        <p:spPr bwMode="auto">
          <a:xfrm>
            <a:off x="593725" y="1752600"/>
            <a:ext cx="7940675" cy="2677656"/>
          </a:xfrm>
          <a:prstGeom prst="rect">
            <a:avLst/>
          </a:prstGeom>
          <a:noFill/>
          <a:ln w="9525">
            <a:noFill/>
            <a:miter lim="800000"/>
            <a:headEnd/>
            <a:tailEnd/>
          </a:ln>
        </p:spPr>
        <p:txBody>
          <a:bodyPr>
            <a:spAutoFit/>
          </a:bodyPr>
          <a:lstStyle/>
          <a:p>
            <a:r>
              <a:rPr lang="en-US" dirty="0" smtClean="0"/>
              <a:t>Historical gene </a:t>
            </a:r>
            <a:r>
              <a:rPr lang="en-US" dirty="0"/>
              <a:t>flow can be inferred from population genetic </a:t>
            </a:r>
            <a:r>
              <a:rPr lang="en-US" dirty="0" smtClean="0"/>
              <a:t>structure (e.g. from </a:t>
            </a:r>
            <a:r>
              <a:rPr lang="en-US" i="1" dirty="0" smtClean="0"/>
              <a:t>F</a:t>
            </a:r>
            <a:r>
              <a:rPr lang="en-US" i="1" baseline="-25000" dirty="0" smtClean="0"/>
              <a:t>ST</a:t>
            </a:r>
            <a:r>
              <a:rPr lang="en-US" dirty="0" smtClean="0"/>
              <a:t>). What could high </a:t>
            </a:r>
            <a:r>
              <a:rPr lang="en-US" i="1" dirty="0" smtClean="0"/>
              <a:t>F</a:t>
            </a:r>
            <a:r>
              <a:rPr lang="en-US" i="1" baseline="-25000" dirty="0" smtClean="0"/>
              <a:t>ST</a:t>
            </a:r>
            <a:r>
              <a:rPr lang="en-US" dirty="0" smtClean="0"/>
              <a:t> between two populations indicate?  </a:t>
            </a:r>
            <a:endParaRPr lang="en-US" dirty="0"/>
          </a:p>
          <a:p>
            <a:endParaRPr lang="en-US" dirty="0"/>
          </a:p>
          <a:p>
            <a:r>
              <a:rPr lang="en-US" dirty="0"/>
              <a:t>Statistical methods exist to relate genetic distance estimates to</a:t>
            </a:r>
            <a:r>
              <a:rPr lang="en-US" dirty="0" smtClean="0"/>
              <a:t> the </a:t>
            </a:r>
            <a:r>
              <a:rPr lang="en-US" dirty="0"/>
              <a:t>parameter</a:t>
            </a:r>
            <a:r>
              <a:rPr lang="en-US" dirty="0" smtClean="0"/>
              <a:t> </a:t>
            </a:r>
            <a:r>
              <a:rPr lang="en-US" b="1" i="1" dirty="0" smtClean="0"/>
              <a:t>Nm</a:t>
            </a:r>
            <a:r>
              <a:rPr lang="en-US" dirty="0" smtClean="0"/>
              <a:t> (the </a:t>
            </a:r>
            <a:r>
              <a:rPr lang="en-US" dirty="0"/>
              <a:t>average number of</a:t>
            </a:r>
            <a:r>
              <a:rPr lang="en-US" dirty="0" smtClean="0"/>
              <a:t> realized immigrants </a:t>
            </a:r>
            <a:r>
              <a:rPr lang="en-US" dirty="0"/>
              <a:t>per </a:t>
            </a:r>
            <a:r>
              <a:rPr lang="en-US" dirty="0" smtClean="0"/>
              <a:t>generation). </a:t>
            </a:r>
            <a:endParaRPr lang="en-US" u="sng" dirty="0"/>
          </a:p>
        </p:txBody>
      </p:sp>
      <p:grpSp>
        <p:nvGrpSpPr>
          <p:cNvPr id="15" name="Group 14"/>
          <p:cNvGrpSpPr/>
          <p:nvPr/>
        </p:nvGrpSpPr>
        <p:grpSpPr>
          <a:xfrm>
            <a:off x="990600" y="4648200"/>
            <a:ext cx="6895903" cy="2209800"/>
            <a:chOff x="990600" y="4648200"/>
            <a:chExt cx="6895903" cy="2209800"/>
          </a:xfrm>
        </p:grpSpPr>
        <p:grpSp>
          <p:nvGrpSpPr>
            <p:cNvPr id="14" name="Group 13"/>
            <p:cNvGrpSpPr/>
            <p:nvPr/>
          </p:nvGrpSpPr>
          <p:grpSpPr>
            <a:xfrm>
              <a:off x="990600" y="4648200"/>
              <a:ext cx="6895903" cy="2209800"/>
              <a:chOff x="891411" y="4648200"/>
              <a:chExt cx="6895903" cy="2209800"/>
            </a:xfrm>
          </p:grpSpPr>
          <p:sp>
            <p:nvSpPr>
              <p:cNvPr id="18442" name="Text Box 20"/>
              <p:cNvSpPr txBox="1">
                <a:spLocks noChangeArrowheads="1"/>
              </p:cNvSpPr>
              <p:nvPr/>
            </p:nvSpPr>
            <p:spPr bwMode="auto">
              <a:xfrm>
                <a:off x="3260725" y="6400800"/>
                <a:ext cx="1912938" cy="457200"/>
              </a:xfrm>
              <a:prstGeom prst="rect">
                <a:avLst/>
              </a:prstGeom>
              <a:noFill/>
              <a:ln w="9525">
                <a:noFill/>
                <a:miter lim="800000"/>
                <a:headEnd/>
                <a:tailEnd/>
              </a:ln>
            </p:spPr>
            <p:txBody>
              <a:bodyPr wrap="none">
                <a:spAutoFit/>
              </a:bodyPr>
              <a:lstStyle/>
              <a:p>
                <a:r>
                  <a:rPr lang="en-US"/>
                  <a:t>Island model</a:t>
                </a:r>
              </a:p>
            </p:txBody>
          </p:sp>
          <p:grpSp>
            <p:nvGrpSpPr>
              <p:cNvPr id="13" name="Group 12"/>
              <p:cNvGrpSpPr/>
              <p:nvPr/>
            </p:nvGrpSpPr>
            <p:grpSpPr>
              <a:xfrm>
                <a:off x="891411" y="4648200"/>
                <a:ext cx="6895903" cy="1743075"/>
                <a:chOff x="891411" y="4648200"/>
                <a:chExt cx="6895903" cy="1743075"/>
              </a:xfrm>
            </p:grpSpPr>
            <p:sp>
              <p:nvSpPr>
                <p:cNvPr id="18438" name="Text Box 13"/>
                <p:cNvSpPr txBox="1">
                  <a:spLocks noChangeArrowheads="1"/>
                </p:cNvSpPr>
                <p:nvPr/>
              </p:nvSpPr>
              <p:spPr bwMode="auto">
                <a:xfrm>
                  <a:off x="5775325" y="4876800"/>
                  <a:ext cx="2011989" cy="830997"/>
                </a:xfrm>
                <a:prstGeom prst="rect">
                  <a:avLst/>
                </a:prstGeom>
                <a:noFill/>
                <a:ln w="9525">
                  <a:noFill/>
                  <a:miter lim="800000"/>
                  <a:headEnd/>
                  <a:tailEnd/>
                </a:ln>
              </p:spPr>
              <p:txBody>
                <a:bodyPr wrap="none">
                  <a:spAutoFit/>
                </a:bodyPr>
                <a:lstStyle/>
                <a:p>
                  <a:r>
                    <a:rPr lang="en-US" dirty="0"/>
                    <a:t>	   1</a:t>
                  </a:r>
                </a:p>
                <a:p>
                  <a:r>
                    <a:rPr lang="en-US" dirty="0"/>
                    <a:t>         4</a:t>
                  </a:r>
                  <a:r>
                    <a:rPr lang="en-US" i="1" dirty="0"/>
                    <a:t>Nm</a:t>
                  </a:r>
                  <a:r>
                    <a:rPr lang="en-US" baseline="-25000" dirty="0"/>
                    <a:t> </a:t>
                  </a:r>
                  <a:r>
                    <a:rPr lang="en-US" dirty="0"/>
                    <a:t>+1</a:t>
                  </a:r>
                </a:p>
              </p:txBody>
            </p:sp>
            <p:sp>
              <p:nvSpPr>
                <p:cNvPr id="18440" name="Text Box 15"/>
                <p:cNvSpPr txBox="1">
                  <a:spLocks noChangeArrowheads="1"/>
                </p:cNvSpPr>
                <p:nvPr/>
              </p:nvSpPr>
              <p:spPr bwMode="auto">
                <a:xfrm>
                  <a:off x="5715000" y="4981575"/>
                  <a:ext cx="927308" cy="461665"/>
                </a:xfrm>
                <a:prstGeom prst="rect">
                  <a:avLst/>
                </a:prstGeom>
                <a:noFill/>
                <a:ln w="9525">
                  <a:noFill/>
                  <a:miter lim="800000"/>
                  <a:headEnd/>
                  <a:tailEnd/>
                </a:ln>
              </p:spPr>
              <p:txBody>
                <a:bodyPr wrap="none">
                  <a:spAutoFit/>
                </a:bodyPr>
                <a:lstStyle/>
                <a:p>
                  <a:r>
                    <a:rPr lang="en-US" i="1" dirty="0" smtClean="0"/>
                    <a:t>F</a:t>
                  </a:r>
                  <a:r>
                    <a:rPr lang="en-US" i="1" baseline="-25000" dirty="0" smtClean="0"/>
                    <a:t>ST</a:t>
                  </a:r>
                  <a:r>
                    <a:rPr lang="en-US" dirty="0" smtClean="0"/>
                    <a:t> </a:t>
                  </a:r>
                  <a:r>
                    <a:rPr lang="en-US" dirty="0"/>
                    <a:t>=</a:t>
                  </a:r>
                </a:p>
              </p:txBody>
            </p:sp>
            <p:pic>
              <p:nvPicPr>
                <p:cNvPr id="18441" name="Picture 19" descr="Lecture05"/>
                <p:cNvPicPr>
                  <a:picLocks noChangeAspect="1" noChangeArrowheads="1"/>
                </p:cNvPicPr>
                <p:nvPr/>
              </p:nvPicPr>
              <p:blipFill>
                <a:blip r:embed="rId4" cstate="print"/>
                <a:srcRect/>
                <a:stretch>
                  <a:fillRect/>
                </a:stretch>
              </p:blipFill>
              <p:spPr bwMode="auto">
                <a:xfrm>
                  <a:off x="3173412" y="4648200"/>
                  <a:ext cx="2160588" cy="1743075"/>
                </a:xfrm>
                <a:prstGeom prst="rect">
                  <a:avLst/>
                </a:prstGeom>
                <a:noFill/>
                <a:ln w="9525">
                  <a:noFill/>
                  <a:miter lim="800000"/>
                  <a:headEnd/>
                  <a:tailEnd/>
                </a:ln>
              </p:spPr>
            </p:pic>
            <p:sp>
              <p:nvSpPr>
                <p:cNvPr id="18444" name="Text Box 28"/>
                <p:cNvSpPr txBox="1">
                  <a:spLocks noChangeArrowheads="1"/>
                </p:cNvSpPr>
                <p:nvPr/>
              </p:nvSpPr>
              <p:spPr bwMode="auto">
                <a:xfrm>
                  <a:off x="891411" y="5105400"/>
                  <a:ext cx="1851789" cy="461665"/>
                </a:xfrm>
                <a:prstGeom prst="rect">
                  <a:avLst/>
                </a:prstGeom>
                <a:noFill/>
                <a:ln w="9525">
                  <a:noFill/>
                  <a:miter lim="800000"/>
                  <a:headEnd/>
                  <a:tailEnd/>
                </a:ln>
              </p:spPr>
              <p:txBody>
                <a:bodyPr wrap="none">
                  <a:spAutoFit/>
                </a:bodyPr>
                <a:lstStyle/>
                <a:p>
                  <a:r>
                    <a:rPr lang="en-US" dirty="0"/>
                    <a:t>Wright’s</a:t>
                  </a:r>
                  <a:r>
                    <a:rPr lang="en-US" dirty="0" smtClean="0"/>
                    <a:t> </a:t>
                  </a:r>
                  <a:r>
                    <a:rPr lang="en-US" i="1" dirty="0" smtClean="0"/>
                    <a:t>F</a:t>
                  </a:r>
                  <a:r>
                    <a:rPr lang="en-US" i="1" baseline="-25000" dirty="0" smtClean="0"/>
                    <a:t>ST</a:t>
                  </a:r>
                  <a:endParaRPr lang="en-US" dirty="0"/>
                </a:p>
              </p:txBody>
            </p:sp>
          </p:grpSp>
        </p:grpSp>
        <p:sp>
          <p:nvSpPr>
            <p:cNvPr id="18439" name="Line 14"/>
            <p:cNvSpPr>
              <a:spLocks noChangeShapeType="1"/>
            </p:cNvSpPr>
            <p:nvPr/>
          </p:nvSpPr>
          <p:spPr bwMode="auto">
            <a:xfrm>
              <a:off x="6705600" y="5286375"/>
              <a:ext cx="990600" cy="0"/>
            </a:xfrm>
            <a:prstGeom prst="line">
              <a:avLst/>
            </a:prstGeom>
            <a:noFill/>
            <a:ln w="28575">
              <a:solidFill>
                <a:schemeClr val="tx1"/>
              </a:solidFill>
              <a:round/>
              <a:headEnd/>
              <a:tailEnd/>
            </a:ln>
          </p:spPr>
          <p:txBody>
            <a:bodyPr wrap="none" anchor="ctr"/>
            <a:lstStyle/>
            <a:p>
              <a:endParaRPr lang="en-CA"/>
            </a:p>
          </p:txBody>
        </p:sp>
      </p:grpSp>
      <p:sp>
        <p:nvSpPr>
          <p:cNvPr id="18443" name="Rectangle 23"/>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i</a:t>
            </a:r>
            <a:r>
              <a:rPr lang="en-US" sz="3200" b="1" spc="150" dirty="0" smtClean="0">
                <a:ln w="11430"/>
                <a:solidFill>
                  <a:srgbClr val="F8F8F8"/>
                </a:solidFill>
                <a:effectLst>
                  <a:outerShdw blurRad="25400" algn="tl" rotWithShape="0">
                    <a:srgbClr val="000000">
                      <a:alpha val="43000"/>
                    </a:srgbClr>
                  </a:outerShdw>
                </a:effectLst>
              </a:rPr>
              <a:t>ndirect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9"/>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9459" name="Picture 20"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9460" name="Text Box 3"/>
          <p:cNvSpPr txBox="1">
            <a:spLocks noChangeArrowheads="1"/>
          </p:cNvSpPr>
          <p:nvPr/>
        </p:nvSpPr>
        <p:spPr bwMode="auto">
          <a:xfrm>
            <a:off x="593725" y="2486025"/>
            <a:ext cx="184150" cy="457200"/>
          </a:xfrm>
          <a:prstGeom prst="rect">
            <a:avLst/>
          </a:prstGeom>
          <a:noFill/>
          <a:ln w="9525">
            <a:noFill/>
            <a:miter lim="800000"/>
            <a:headEnd/>
            <a:tailEnd/>
          </a:ln>
        </p:spPr>
        <p:txBody>
          <a:bodyPr wrap="none">
            <a:spAutoFit/>
          </a:bodyPr>
          <a:lstStyle/>
          <a:p>
            <a:endParaRPr lang="en-US"/>
          </a:p>
        </p:txBody>
      </p:sp>
      <p:sp>
        <p:nvSpPr>
          <p:cNvPr id="24580" name="Text Box 4"/>
          <p:cNvSpPr txBox="1">
            <a:spLocks noChangeArrowheads="1"/>
          </p:cNvSpPr>
          <p:nvPr/>
        </p:nvSpPr>
        <p:spPr bwMode="auto">
          <a:xfrm>
            <a:off x="457200" y="2971800"/>
            <a:ext cx="8382000" cy="2739211"/>
          </a:xfrm>
          <a:prstGeom prst="rect">
            <a:avLst/>
          </a:prstGeom>
          <a:noFill/>
          <a:ln w="9525">
            <a:noFill/>
            <a:miter lim="800000"/>
            <a:headEnd/>
            <a:tailEnd/>
          </a:ln>
        </p:spPr>
        <p:txBody>
          <a:bodyPr>
            <a:spAutoFit/>
          </a:bodyPr>
          <a:lstStyle/>
          <a:p>
            <a:pPr marL="457200" indent="-457200"/>
            <a:endParaRPr lang="en-US" dirty="0"/>
          </a:p>
          <a:p>
            <a:pPr marL="457200" indent="-457200"/>
            <a:endParaRPr lang="en-US" u="sng" dirty="0"/>
          </a:p>
          <a:p>
            <a:pPr marL="457200" indent="-457200"/>
            <a:endParaRPr lang="en-US" u="sng" dirty="0"/>
          </a:p>
          <a:p>
            <a:pPr marL="457200" indent="-457200"/>
            <a:endParaRPr lang="en-US" sz="2000" dirty="0" smtClean="0">
              <a:solidFill>
                <a:schemeClr val="hlink"/>
              </a:solidFill>
            </a:endParaRPr>
          </a:p>
          <a:p>
            <a:pPr marL="457200" indent="-457200"/>
            <a:r>
              <a:rPr lang="en-US" sz="2000" dirty="0" smtClean="0">
                <a:solidFill>
                  <a:schemeClr val="hlink"/>
                </a:solidFill>
              </a:rPr>
              <a:t>Caveats</a:t>
            </a:r>
            <a:r>
              <a:rPr lang="en-US" sz="2000" dirty="0">
                <a:solidFill>
                  <a:schemeClr val="hlink"/>
                </a:solidFill>
              </a:rPr>
              <a:t>:</a:t>
            </a:r>
            <a:endParaRPr lang="en-US" sz="2000" u="sng" dirty="0"/>
          </a:p>
          <a:p>
            <a:pPr marL="457200" indent="-457200">
              <a:buFont typeface="Arial" charset="0"/>
              <a:buAutoNum type="arabicParenR"/>
            </a:pPr>
            <a:r>
              <a:rPr lang="en-US" sz="2000" dirty="0"/>
              <a:t>Tells us about historical gene </a:t>
            </a:r>
            <a:r>
              <a:rPr lang="en-US" sz="2000" dirty="0" smtClean="0"/>
              <a:t>flow, </a:t>
            </a:r>
            <a:r>
              <a:rPr lang="en-US" sz="2000" dirty="0"/>
              <a:t>not contemporary gene flow. </a:t>
            </a:r>
          </a:p>
          <a:p>
            <a:pPr marL="457200" indent="-457200">
              <a:buFont typeface="Arial" charset="0"/>
              <a:buAutoNum type="arabicParenR"/>
            </a:pPr>
            <a:r>
              <a:rPr lang="en-US" sz="2000" dirty="0"/>
              <a:t>The real world is not like the island </a:t>
            </a:r>
            <a:r>
              <a:rPr lang="en-US" sz="2000" dirty="0" smtClean="0"/>
              <a:t>model (most assumptions are violated in most species). </a:t>
            </a:r>
            <a:endParaRPr lang="en-US" dirty="0"/>
          </a:p>
        </p:txBody>
      </p:sp>
      <p:sp>
        <p:nvSpPr>
          <p:cNvPr id="24589" name="Text Box 13"/>
          <p:cNvSpPr txBox="1">
            <a:spLocks noChangeArrowheads="1"/>
          </p:cNvSpPr>
          <p:nvPr/>
        </p:nvSpPr>
        <p:spPr bwMode="auto">
          <a:xfrm>
            <a:off x="539552" y="5943600"/>
            <a:ext cx="8305800" cy="457200"/>
          </a:xfrm>
          <a:prstGeom prst="rect">
            <a:avLst/>
          </a:prstGeom>
          <a:noFill/>
          <a:ln w="9525">
            <a:noFill/>
            <a:miter lim="800000"/>
            <a:headEnd/>
            <a:tailEnd/>
          </a:ln>
        </p:spPr>
        <p:txBody>
          <a:bodyPr>
            <a:spAutoFit/>
          </a:bodyPr>
          <a:lstStyle/>
          <a:p>
            <a:r>
              <a:rPr lang="en-US" dirty="0"/>
              <a:t>Thus, indirect estimates must be </a:t>
            </a:r>
            <a:r>
              <a:rPr lang="en-US" dirty="0" smtClean="0"/>
              <a:t>viewed with caution.</a:t>
            </a:r>
            <a:endParaRPr lang="en-US" dirty="0"/>
          </a:p>
        </p:txBody>
      </p:sp>
      <p:sp>
        <p:nvSpPr>
          <p:cNvPr id="19463" name="Rectangle 15"/>
          <p:cNvSpPr>
            <a:spLocks noChangeArrowheads="1"/>
          </p:cNvSpPr>
          <p:nvPr/>
        </p:nvSpPr>
        <p:spPr bwMode="auto">
          <a:xfrm>
            <a:off x="228600" y="1683603"/>
            <a:ext cx="8686800" cy="830997"/>
          </a:xfrm>
          <a:prstGeom prst="rect">
            <a:avLst/>
          </a:prstGeom>
          <a:noFill/>
          <a:ln w="9525">
            <a:noFill/>
            <a:miter lim="800000"/>
            <a:headEnd/>
            <a:tailEnd/>
          </a:ln>
        </p:spPr>
        <p:txBody>
          <a:bodyPr>
            <a:spAutoFit/>
          </a:bodyPr>
          <a:lstStyle/>
          <a:p>
            <a:r>
              <a:rPr lang="en-US" i="1" dirty="0" smtClean="0"/>
              <a:t>Nm</a:t>
            </a:r>
            <a:r>
              <a:rPr lang="en-US" i="1" baseline="-25000" dirty="0" smtClean="0"/>
              <a:t> </a:t>
            </a:r>
            <a:r>
              <a:rPr lang="en-US" dirty="0" smtClean="0"/>
              <a:t>is </a:t>
            </a:r>
            <a:r>
              <a:rPr lang="en-US" dirty="0"/>
              <a:t>a critical value because it tells us how much gene flow is required to overcome the effects of genetic drift.</a:t>
            </a:r>
          </a:p>
        </p:txBody>
      </p:sp>
      <p:sp>
        <p:nvSpPr>
          <p:cNvPr id="19465" name="Rectangle 18"/>
          <p:cNvSpPr>
            <a:spLocks noChangeArrowheads="1"/>
          </p:cNvSpPr>
          <p:nvPr/>
        </p:nvSpPr>
        <p:spPr bwMode="auto">
          <a:xfrm>
            <a:off x="990600" y="2895600"/>
            <a:ext cx="7086547" cy="1200328"/>
          </a:xfrm>
          <a:prstGeom prst="rect">
            <a:avLst/>
          </a:prstGeom>
          <a:noFill/>
          <a:ln w="9525">
            <a:noFill/>
            <a:miter lim="800000"/>
            <a:headEnd/>
            <a:tailEnd/>
          </a:ln>
        </p:spPr>
        <p:txBody>
          <a:bodyPr wrap="none">
            <a:spAutoFit/>
          </a:bodyPr>
          <a:lstStyle/>
          <a:p>
            <a:r>
              <a:rPr lang="en-US" i="1" dirty="0" smtClean="0"/>
              <a:t>Nm</a:t>
            </a:r>
            <a:r>
              <a:rPr lang="en-US" i="1" baseline="-25000" dirty="0" smtClean="0"/>
              <a:t> </a:t>
            </a:r>
            <a:r>
              <a:rPr lang="en-US" dirty="0" smtClean="0"/>
              <a:t>&gt; 4 : </a:t>
            </a:r>
            <a:r>
              <a:rPr lang="en-US" dirty="0"/>
              <a:t>gene flow wins</a:t>
            </a:r>
            <a:endParaRPr lang="en-US" dirty="0" smtClean="0"/>
          </a:p>
          <a:p>
            <a:r>
              <a:rPr lang="en-US" i="1" dirty="0" smtClean="0"/>
              <a:t>Nm</a:t>
            </a:r>
            <a:r>
              <a:rPr lang="en-US" i="1" baseline="-25000" dirty="0" smtClean="0"/>
              <a:t> </a:t>
            </a:r>
            <a:r>
              <a:rPr lang="en-US" dirty="0" smtClean="0"/>
              <a:t>&lt; </a:t>
            </a:r>
            <a:r>
              <a:rPr lang="en-US" dirty="0"/>
              <a:t>1</a:t>
            </a:r>
            <a:r>
              <a:rPr lang="en-US" dirty="0" smtClean="0"/>
              <a:t> : genetic </a:t>
            </a:r>
            <a:r>
              <a:rPr lang="en-US" dirty="0"/>
              <a:t>drift wins and populations diverge</a:t>
            </a:r>
            <a:endParaRPr lang="en-US" dirty="0" smtClean="0"/>
          </a:p>
          <a:p>
            <a:r>
              <a:rPr lang="en-US" i="1" dirty="0" smtClean="0"/>
              <a:t>Nm</a:t>
            </a:r>
            <a:r>
              <a:rPr lang="en-US" i="1" baseline="-25000" dirty="0" smtClean="0"/>
              <a:t> </a:t>
            </a:r>
            <a:r>
              <a:rPr lang="en-US" dirty="0" smtClean="0"/>
              <a:t>between </a:t>
            </a:r>
            <a:r>
              <a:rPr lang="en-US" dirty="0"/>
              <a:t>1 and 4</a:t>
            </a:r>
            <a:r>
              <a:rPr lang="en-US" dirty="0" smtClean="0"/>
              <a:t> : neither prevails</a:t>
            </a:r>
            <a:endParaRPr lang="en-US" dirty="0"/>
          </a:p>
        </p:txBody>
      </p:sp>
      <p:sp>
        <p:nvSpPr>
          <p:cNvPr id="10" name="Rectangle 23"/>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i</a:t>
            </a:r>
            <a:r>
              <a:rPr lang="en-US" sz="3200" b="1" spc="150" dirty="0" smtClean="0">
                <a:ln w="11430"/>
                <a:solidFill>
                  <a:srgbClr val="F8F8F8"/>
                </a:solidFill>
                <a:effectLst>
                  <a:outerShdw blurRad="25400" algn="tl" rotWithShape="0">
                    <a:srgbClr val="000000">
                      <a:alpha val="43000"/>
                    </a:srgbClr>
                  </a:outerShdw>
                </a:effectLst>
              </a:rPr>
              <a:t>ndirect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uild="p" autoUpdateAnimBg="0"/>
      <p:bldP spid="24589"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p:cNvPicPr>
            <a:picLocks noChangeAspect="1" noChangeArrowheads="1"/>
          </p:cNvPicPr>
          <p:nvPr/>
        </p:nvPicPr>
        <p:blipFill>
          <a:blip r:embed="rId4" cstate="print"/>
          <a:srcRect/>
          <a:stretch>
            <a:fillRect/>
          </a:stretch>
        </p:blipFill>
        <p:spPr bwMode="auto">
          <a:xfrm>
            <a:off x="609600" y="304800"/>
            <a:ext cx="7848600" cy="6781800"/>
          </a:xfrm>
          <a:prstGeom prst="rect">
            <a:avLst/>
          </a:prstGeom>
          <a:noFill/>
          <a:ln w="9525">
            <a:noFill/>
            <a:miter lim="800000"/>
            <a:headEnd/>
            <a:tailEnd/>
          </a:ln>
        </p:spPr>
      </p:pic>
      <p:sp>
        <p:nvSpPr>
          <p:cNvPr id="20483" name="Rectangle 18"/>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0484" name="Picture 19" descr="dandilions"/>
          <p:cNvPicPr>
            <a:picLocks noChangeAspect="1" noChangeArrowheads="1"/>
          </p:cNvPicPr>
          <p:nvPr/>
        </p:nvPicPr>
        <p:blipFill>
          <a:blip r:embed="rId5" cstate="print"/>
          <a:srcRect/>
          <a:stretch>
            <a:fillRect/>
          </a:stretch>
        </p:blipFill>
        <p:spPr bwMode="auto">
          <a:xfrm>
            <a:off x="0" y="0"/>
            <a:ext cx="1981200" cy="1524000"/>
          </a:xfrm>
          <a:prstGeom prst="rect">
            <a:avLst/>
          </a:prstGeom>
          <a:noFill/>
          <a:ln w="9525">
            <a:noFill/>
            <a:miter lim="800000"/>
            <a:headEnd/>
            <a:tailEnd/>
          </a:ln>
        </p:spPr>
      </p:pic>
      <p:sp>
        <p:nvSpPr>
          <p:cNvPr id="20485" name="Text Box 9"/>
          <p:cNvSpPr txBox="1">
            <a:spLocks noChangeArrowheads="1"/>
          </p:cNvSpPr>
          <p:nvPr/>
        </p:nvSpPr>
        <p:spPr bwMode="auto">
          <a:xfrm>
            <a:off x="609600" y="1524000"/>
            <a:ext cx="8413750" cy="457200"/>
          </a:xfrm>
          <a:prstGeom prst="rect">
            <a:avLst/>
          </a:prstGeom>
          <a:solidFill>
            <a:schemeClr val="bg1"/>
          </a:solidFill>
          <a:ln w="9525">
            <a:noFill/>
            <a:miter lim="800000"/>
            <a:headEnd/>
            <a:tailEnd/>
          </a:ln>
        </p:spPr>
        <p:txBody>
          <a:bodyPr>
            <a:spAutoFit/>
          </a:bodyPr>
          <a:lstStyle/>
          <a:p>
            <a:r>
              <a:rPr lang="en-US" i="1" dirty="0" smtClean="0"/>
              <a:t>Nm</a:t>
            </a:r>
            <a:r>
              <a:rPr lang="en-US" i="1" baseline="-25000" dirty="0" smtClean="0"/>
              <a:t> </a:t>
            </a:r>
            <a:r>
              <a:rPr lang="en-US" dirty="0" smtClean="0"/>
              <a:t>= 0.24</a:t>
            </a:r>
            <a:r>
              <a:rPr lang="en-US" dirty="0"/>
              <a:t>	</a:t>
            </a:r>
            <a:r>
              <a:rPr lang="en-US" dirty="0" smtClean="0"/>
              <a:t>	</a:t>
            </a:r>
            <a:r>
              <a:rPr lang="en-US" i="1" dirty="0" smtClean="0"/>
              <a:t>Nm</a:t>
            </a:r>
            <a:r>
              <a:rPr lang="en-US" i="1" baseline="-25000" dirty="0" smtClean="0"/>
              <a:t> </a:t>
            </a:r>
            <a:r>
              <a:rPr lang="en-US" dirty="0" smtClean="0"/>
              <a:t>= 0.90</a:t>
            </a:r>
            <a:r>
              <a:rPr lang="en-US" dirty="0"/>
              <a:t>	</a:t>
            </a:r>
            <a:r>
              <a:rPr lang="en-US" dirty="0" smtClean="0"/>
              <a:t>	</a:t>
            </a:r>
            <a:r>
              <a:rPr lang="en-US" i="1" dirty="0" smtClean="0"/>
              <a:t>Nm</a:t>
            </a:r>
            <a:r>
              <a:rPr lang="en-US" i="1" baseline="-25000" dirty="0" smtClean="0"/>
              <a:t> </a:t>
            </a:r>
            <a:r>
              <a:rPr lang="en-US" dirty="0" smtClean="0"/>
              <a:t>= 1.43</a:t>
            </a:r>
            <a:r>
              <a:rPr lang="en-US" dirty="0"/>
              <a:t>		</a:t>
            </a:r>
          </a:p>
        </p:txBody>
      </p:sp>
      <p:sp>
        <p:nvSpPr>
          <p:cNvPr id="20486" name="Text Box 10"/>
          <p:cNvSpPr txBox="1">
            <a:spLocks noChangeArrowheads="1"/>
          </p:cNvSpPr>
          <p:nvPr/>
        </p:nvSpPr>
        <p:spPr bwMode="auto">
          <a:xfrm>
            <a:off x="762000" y="5943600"/>
            <a:ext cx="1219200" cy="1200328"/>
          </a:xfrm>
          <a:prstGeom prst="rect">
            <a:avLst/>
          </a:prstGeom>
          <a:solidFill>
            <a:schemeClr val="bg1"/>
          </a:solidFill>
          <a:ln w="9525">
            <a:noFill/>
            <a:miter lim="800000"/>
            <a:headEnd/>
            <a:tailEnd/>
          </a:ln>
        </p:spPr>
        <p:txBody>
          <a:bodyPr wrap="square">
            <a:spAutoFit/>
          </a:bodyPr>
          <a:lstStyle/>
          <a:p>
            <a:r>
              <a:rPr lang="en-US"/>
              <a:t>Selfers</a:t>
            </a:r>
          </a:p>
          <a:p>
            <a:endParaRPr lang="en-US"/>
          </a:p>
          <a:p>
            <a:endParaRPr lang="en-US"/>
          </a:p>
        </p:txBody>
      </p:sp>
      <p:sp>
        <p:nvSpPr>
          <p:cNvPr id="20487" name="Text Box 11"/>
          <p:cNvSpPr txBox="1">
            <a:spLocks noChangeArrowheads="1"/>
          </p:cNvSpPr>
          <p:nvPr/>
        </p:nvSpPr>
        <p:spPr bwMode="auto">
          <a:xfrm>
            <a:off x="3048000" y="5899150"/>
            <a:ext cx="2012950" cy="1187450"/>
          </a:xfrm>
          <a:prstGeom prst="rect">
            <a:avLst/>
          </a:prstGeom>
          <a:solidFill>
            <a:schemeClr val="bg1"/>
          </a:solidFill>
          <a:ln w="9525">
            <a:noFill/>
            <a:miter lim="800000"/>
            <a:headEnd/>
            <a:tailEnd/>
          </a:ln>
        </p:spPr>
        <p:txBody>
          <a:bodyPr wrap="none">
            <a:spAutoFit/>
          </a:bodyPr>
          <a:lstStyle/>
          <a:p>
            <a:r>
              <a:rPr lang="en-US"/>
              <a:t>Mixed maters</a:t>
            </a:r>
          </a:p>
          <a:p>
            <a:endParaRPr lang="en-US"/>
          </a:p>
          <a:p>
            <a:endParaRPr lang="en-US"/>
          </a:p>
        </p:txBody>
      </p:sp>
      <p:sp>
        <p:nvSpPr>
          <p:cNvPr id="20488" name="Text Box 12"/>
          <p:cNvSpPr txBox="1">
            <a:spLocks noChangeArrowheads="1"/>
          </p:cNvSpPr>
          <p:nvPr/>
        </p:nvSpPr>
        <p:spPr bwMode="auto">
          <a:xfrm>
            <a:off x="5867400" y="5867400"/>
            <a:ext cx="1827213" cy="1187450"/>
          </a:xfrm>
          <a:prstGeom prst="rect">
            <a:avLst/>
          </a:prstGeom>
          <a:solidFill>
            <a:schemeClr val="bg1"/>
          </a:solidFill>
          <a:ln w="9525">
            <a:noFill/>
            <a:miter lim="800000"/>
            <a:headEnd/>
            <a:tailEnd/>
          </a:ln>
        </p:spPr>
        <p:txBody>
          <a:bodyPr wrap="none">
            <a:spAutoFit/>
          </a:bodyPr>
          <a:lstStyle/>
          <a:p>
            <a:r>
              <a:rPr lang="en-US"/>
              <a:t>Outcrossers</a:t>
            </a:r>
          </a:p>
          <a:p>
            <a:endParaRPr lang="en-US"/>
          </a:p>
          <a:p>
            <a:endParaRPr lang="en-US"/>
          </a:p>
        </p:txBody>
      </p:sp>
      <p:sp>
        <p:nvSpPr>
          <p:cNvPr id="20490" name="Text Box 17"/>
          <p:cNvSpPr txBox="1">
            <a:spLocks noChangeArrowheads="1"/>
          </p:cNvSpPr>
          <p:nvPr/>
        </p:nvSpPr>
        <p:spPr bwMode="auto">
          <a:xfrm>
            <a:off x="6813550" y="6324600"/>
            <a:ext cx="2330450" cy="1066800"/>
          </a:xfrm>
          <a:prstGeom prst="rect">
            <a:avLst/>
          </a:prstGeom>
          <a:solidFill>
            <a:schemeClr val="bg1"/>
          </a:solidFill>
          <a:ln w="9525">
            <a:noFill/>
            <a:miter lim="800000"/>
            <a:headEnd/>
            <a:tailEnd/>
          </a:ln>
        </p:spPr>
        <p:txBody>
          <a:bodyPr wrap="none">
            <a:spAutoFit/>
          </a:bodyPr>
          <a:lstStyle/>
          <a:p>
            <a:r>
              <a:rPr lang="en-US" sz="1600" dirty="0"/>
              <a:t>Hamrick and </a:t>
            </a:r>
            <a:r>
              <a:rPr lang="en-US" sz="1600" dirty="0" err="1"/>
              <a:t>Godt</a:t>
            </a:r>
            <a:r>
              <a:rPr lang="en-US" sz="1600" dirty="0"/>
              <a:t> 1996</a:t>
            </a:r>
            <a:endParaRPr lang="en-US" dirty="0"/>
          </a:p>
          <a:p>
            <a:endParaRPr lang="en-US" dirty="0"/>
          </a:p>
          <a:p>
            <a:endParaRPr lang="en-US" dirty="0"/>
          </a:p>
        </p:txBody>
      </p:sp>
      <p:sp>
        <p:nvSpPr>
          <p:cNvPr id="11" name="Rectangle 23"/>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i</a:t>
            </a:r>
            <a:r>
              <a:rPr lang="en-US" sz="3200" b="1" spc="150" dirty="0" smtClean="0">
                <a:ln w="11430"/>
                <a:solidFill>
                  <a:srgbClr val="F8F8F8"/>
                </a:solidFill>
                <a:effectLst>
                  <a:outerShdw blurRad="25400" algn="tl" rotWithShape="0">
                    <a:srgbClr val="000000">
                      <a:alpha val="43000"/>
                    </a:srgbClr>
                  </a:outerShdw>
                </a:effectLst>
              </a:rPr>
              <a:t>ndirect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2771" name="Picture 8"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66563" name="Text Box 3"/>
          <p:cNvSpPr txBox="1">
            <a:spLocks noChangeArrowheads="1"/>
          </p:cNvSpPr>
          <p:nvPr/>
        </p:nvSpPr>
        <p:spPr bwMode="auto">
          <a:xfrm>
            <a:off x="457200" y="4005064"/>
            <a:ext cx="8077200" cy="830997"/>
          </a:xfrm>
          <a:prstGeom prst="rect">
            <a:avLst/>
          </a:prstGeom>
          <a:noFill/>
          <a:ln w="9525">
            <a:noFill/>
            <a:miter lim="800000"/>
            <a:headEnd/>
            <a:tailEnd/>
          </a:ln>
        </p:spPr>
        <p:txBody>
          <a:bodyPr wrap="square">
            <a:spAutoFit/>
          </a:bodyPr>
          <a:lstStyle/>
          <a:p>
            <a:endParaRPr lang="en-US" dirty="0"/>
          </a:p>
          <a:p>
            <a:endParaRPr lang="en-US" u="sng" dirty="0"/>
          </a:p>
        </p:txBody>
      </p:sp>
      <p:sp>
        <p:nvSpPr>
          <p:cNvPr id="32773" name="Rectangle 6"/>
          <p:cNvSpPr>
            <a:spLocks noChangeArrowheads="1"/>
          </p:cNvSpPr>
          <p:nvPr/>
        </p:nvSpPr>
        <p:spPr bwMode="auto">
          <a:xfrm>
            <a:off x="2123728" y="260648"/>
            <a:ext cx="5832648" cy="1077218"/>
          </a:xfrm>
          <a:prstGeom prst="rect">
            <a:avLst/>
          </a:prstGeom>
          <a:noFill/>
          <a:ln w="9525">
            <a:noFill/>
            <a:miter lim="800000"/>
            <a:headEnd/>
            <a:tailEnd/>
          </a:ln>
        </p:spPr>
        <p:txBody>
          <a:bodyPr wrap="square">
            <a:spAutoFit/>
            <a:scene3d>
              <a:camera prst="orthographicFront"/>
              <a:lightRig rig="soft" dir="t">
                <a:rot lat="0" lon="0" rev="10800000"/>
              </a:lightRig>
            </a:scene3d>
            <a:sp3d>
              <a:bevelT w="27940" h="12700"/>
              <a:contourClr>
                <a:srgbClr val="DDDDDD"/>
              </a:contourClr>
            </a:sp3d>
          </a:bodyPr>
          <a:lstStyle/>
          <a:p>
            <a:pPr algn="ctr"/>
            <a:r>
              <a:rPr lang="en-US" sz="3200" b="1" spc="150" dirty="0" smtClean="0">
                <a:ln w="11430"/>
                <a:solidFill>
                  <a:srgbClr val="F8F8F8"/>
                </a:solidFill>
                <a:effectLst>
                  <a:outerShdw blurRad="25400" algn="tl" rotWithShape="0">
                    <a:srgbClr val="000000">
                      <a:alpha val="43000"/>
                    </a:srgbClr>
                  </a:outerShdw>
                </a:effectLst>
              </a:rPr>
              <a:t>Pollen versus seed dispersal</a:t>
            </a:r>
            <a:endParaRPr lang="en-US" sz="3200" b="1" spc="150" dirty="0">
              <a:ln w="11430"/>
              <a:solidFill>
                <a:srgbClr val="F8F8F8"/>
              </a:solidFill>
              <a:effectLst>
                <a:outerShdw blurRad="25400" algn="tl" rotWithShape="0">
                  <a:srgbClr val="000000">
                    <a:alpha val="43000"/>
                  </a:srgbClr>
                </a:outerShdw>
              </a:effectLst>
            </a:endParaRPr>
          </a:p>
        </p:txBody>
      </p:sp>
      <p:pic>
        <p:nvPicPr>
          <p:cNvPr id="158721" name="Picture 1"/>
          <p:cNvPicPr>
            <a:picLocks noChangeAspect="1" noChangeArrowheads="1"/>
          </p:cNvPicPr>
          <p:nvPr/>
        </p:nvPicPr>
        <p:blipFill>
          <a:blip r:embed="rId4" cstate="print"/>
          <a:srcRect/>
          <a:stretch>
            <a:fillRect/>
          </a:stretch>
        </p:blipFill>
        <p:spPr bwMode="auto">
          <a:xfrm>
            <a:off x="4904094" y="1628800"/>
            <a:ext cx="3552056" cy="2664042"/>
          </a:xfrm>
          <a:prstGeom prst="rect">
            <a:avLst/>
          </a:prstGeom>
          <a:noFill/>
          <a:ln w="9525">
            <a:noFill/>
            <a:miter lim="800000"/>
            <a:headEnd/>
            <a:tailEnd/>
          </a:ln>
        </p:spPr>
      </p:pic>
      <p:pic>
        <p:nvPicPr>
          <p:cNvPr id="158722" name="Picture 2"/>
          <p:cNvPicPr>
            <a:picLocks noChangeAspect="1" noChangeArrowheads="1"/>
          </p:cNvPicPr>
          <p:nvPr/>
        </p:nvPicPr>
        <p:blipFill>
          <a:blip r:embed="rId5" cstate="print"/>
          <a:srcRect b="4544"/>
          <a:stretch>
            <a:fillRect/>
          </a:stretch>
        </p:blipFill>
        <p:spPr bwMode="auto">
          <a:xfrm>
            <a:off x="687851" y="1628800"/>
            <a:ext cx="3528392" cy="2664296"/>
          </a:xfrm>
          <a:prstGeom prst="rect">
            <a:avLst/>
          </a:prstGeom>
          <a:noFill/>
          <a:ln w="9525">
            <a:noFill/>
            <a:miter lim="800000"/>
            <a:headEnd/>
            <a:tailEnd/>
          </a:ln>
        </p:spPr>
      </p:pic>
      <p:sp>
        <p:nvSpPr>
          <p:cNvPr id="8" name="Rectangle 7"/>
          <p:cNvSpPr/>
          <p:nvPr/>
        </p:nvSpPr>
        <p:spPr>
          <a:xfrm>
            <a:off x="683568" y="4760893"/>
            <a:ext cx="7776864" cy="954107"/>
          </a:xfrm>
          <a:prstGeom prst="rect">
            <a:avLst/>
          </a:prstGeom>
        </p:spPr>
        <p:txBody>
          <a:bodyPr wrap="square">
            <a:spAutoFit/>
          </a:bodyPr>
          <a:lstStyle/>
          <a:p>
            <a:pPr algn="ctr"/>
            <a:r>
              <a:rPr lang="en-US" sz="2800" dirty="0" smtClean="0"/>
              <a:t>How do these direct and indirect methods deal with the two modes of dispersal?</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3795" name="Picture 8"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68611" name="Text Box 3"/>
          <p:cNvSpPr txBox="1">
            <a:spLocks noChangeArrowheads="1"/>
          </p:cNvSpPr>
          <p:nvPr/>
        </p:nvSpPr>
        <p:spPr bwMode="auto">
          <a:xfrm>
            <a:off x="533400" y="1929348"/>
            <a:ext cx="8077200" cy="3785652"/>
          </a:xfrm>
          <a:prstGeom prst="rect">
            <a:avLst/>
          </a:prstGeom>
          <a:noFill/>
          <a:ln w="9525">
            <a:noFill/>
            <a:miter lim="800000"/>
            <a:headEnd/>
            <a:tailEnd/>
          </a:ln>
        </p:spPr>
        <p:txBody>
          <a:bodyPr>
            <a:spAutoFit/>
          </a:bodyPr>
          <a:lstStyle/>
          <a:p>
            <a:r>
              <a:rPr lang="en-US" i="1" dirty="0"/>
              <a:t>Direct estimates from parentage analyses have generally documented fairly high rates of seed immigration rates, ranging from 2.1% in honey locust to 40% in Magnolias</a:t>
            </a:r>
            <a:endParaRPr lang="en-US" dirty="0"/>
          </a:p>
          <a:p>
            <a:r>
              <a:rPr lang="en-US" dirty="0"/>
              <a:t> </a:t>
            </a:r>
            <a:endParaRPr lang="en-US" dirty="0" smtClean="0"/>
          </a:p>
          <a:p>
            <a:r>
              <a:rPr lang="en-US" dirty="0" smtClean="0"/>
              <a:t>How can we differentiate the relative contributes of gene flow from seeds versus gene flow from pollen?</a:t>
            </a:r>
          </a:p>
          <a:p>
            <a:endParaRPr lang="en-US" dirty="0" smtClean="0"/>
          </a:p>
          <a:p>
            <a:r>
              <a:rPr lang="en-US" dirty="0" smtClean="0"/>
              <a:t>We could compare levels </a:t>
            </a:r>
            <a:r>
              <a:rPr lang="en-US" dirty="0"/>
              <a:t>of </a:t>
            </a:r>
            <a:r>
              <a:rPr lang="en-US" dirty="0" err="1"/>
              <a:t>interpopulational</a:t>
            </a:r>
            <a:r>
              <a:rPr lang="en-US" dirty="0"/>
              <a:t> differentiation (e.g</a:t>
            </a:r>
            <a:r>
              <a:rPr lang="en-US" dirty="0" smtClean="0"/>
              <a:t>. </a:t>
            </a:r>
            <a:r>
              <a:rPr lang="en-US" i="1" dirty="0" smtClean="0"/>
              <a:t>F</a:t>
            </a:r>
            <a:r>
              <a:rPr lang="en-US" i="1" baseline="-25000" dirty="0" smtClean="0"/>
              <a:t>ST</a:t>
            </a:r>
            <a:r>
              <a:rPr lang="en-US" dirty="0" smtClean="0"/>
              <a:t>) </a:t>
            </a:r>
            <a:r>
              <a:rPr lang="en-US" dirty="0"/>
              <a:t>for maternal versus </a:t>
            </a:r>
            <a:r>
              <a:rPr lang="en-US" dirty="0" smtClean="0"/>
              <a:t>bi-parentally </a:t>
            </a:r>
            <a:r>
              <a:rPr lang="en-US" dirty="0"/>
              <a:t>inherited </a:t>
            </a:r>
            <a:r>
              <a:rPr lang="en-US" dirty="0" smtClean="0"/>
              <a:t>genes.</a:t>
            </a:r>
          </a:p>
        </p:txBody>
      </p:sp>
      <p:sp>
        <p:nvSpPr>
          <p:cNvPr id="7" name="Rectangle 6"/>
          <p:cNvSpPr>
            <a:spLocks noChangeArrowheads="1"/>
          </p:cNvSpPr>
          <p:nvPr/>
        </p:nvSpPr>
        <p:spPr bwMode="auto">
          <a:xfrm>
            <a:off x="2123728" y="260648"/>
            <a:ext cx="5832648" cy="1077218"/>
          </a:xfrm>
          <a:prstGeom prst="rect">
            <a:avLst/>
          </a:prstGeom>
          <a:noFill/>
          <a:ln w="9525">
            <a:noFill/>
            <a:miter lim="800000"/>
            <a:headEnd/>
            <a:tailEnd/>
          </a:ln>
        </p:spPr>
        <p:txBody>
          <a:bodyPr wrap="square">
            <a:spAutoFit/>
            <a:scene3d>
              <a:camera prst="orthographicFront"/>
              <a:lightRig rig="soft" dir="t">
                <a:rot lat="0" lon="0" rev="10800000"/>
              </a:lightRig>
            </a:scene3d>
            <a:sp3d>
              <a:bevelT w="27940" h="12700"/>
              <a:contourClr>
                <a:srgbClr val="DDDDDD"/>
              </a:contourClr>
            </a:sp3d>
          </a:bodyPr>
          <a:lstStyle/>
          <a:p>
            <a:pPr algn="ctr"/>
            <a:r>
              <a:rPr lang="en-US" sz="3200" b="1" spc="150" dirty="0" smtClean="0">
                <a:ln w="11430"/>
                <a:solidFill>
                  <a:srgbClr val="F8F8F8"/>
                </a:solidFill>
                <a:effectLst>
                  <a:outerShdw blurRad="25400" algn="tl" rotWithShape="0">
                    <a:srgbClr val="000000">
                      <a:alpha val="43000"/>
                    </a:srgbClr>
                  </a:outerShdw>
                </a:effectLst>
              </a:rPr>
              <a:t>Pollen versus seed dispersal</a:t>
            </a:r>
            <a:endParaRPr lang="en-US" sz="3200"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6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6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4819" name="Picture 10"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4820" name="Text Box 3"/>
          <p:cNvSpPr txBox="1">
            <a:spLocks noChangeArrowheads="1"/>
          </p:cNvSpPr>
          <p:nvPr/>
        </p:nvSpPr>
        <p:spPr bwMode="auto">
          <a:xfrm>
            <a:off x="533400" y="1055687"/>
            <a:ext cx="8077200" cy="2678113"/>
          </a:xfrm>
          <a:prstGeom prst="rect">
            <a:avLst/>
          </a:prstGeom>
          <a:noFill/>
          <a:ln w="9525">
            <a:noFill/>
            <a:miter lim="800000"/>
            <a:headEnd/>
            <a:tailEnd/>
          </a:ln>
        </p:spPr>
        <p:txBody>
          <a:bodyPr>
            <a:spAutoFit/>
          </a:bodyPr>
          <a:lstStyle/>
          <a:p>
            <a:endParaRPr lang="en-US" u="sng" dirty="0"/>
          </a:p>
          <a:p>
            <a:endParaRPr lang="en-US" u="sng" dirty="0"/>
          </a:p>
          <a:p>
            <a:r>
              <a:rPr lang="en-US" i="1" dirty="0"/>
              <a:t>Ratios of pollen to seed flow from indirect </a:t>
            </a:r>
            <a:r>
              <a:rPr lang="en-US" i="1" dirty="0" smtClean="0"/>
              <a:t>measures </a:t>
            </a:r>
            <a:r>
              <a:rPr lang="en-US" i="1" dirty="0"/>
              <a:t>range from 4 (for selfing annual, wild barley) to 400 for wind-pollinated sessile oak.</a:t>
            </a:r>
            <a:endParaRPr lang="en-US" dirty="0"/>
          </a:p>
          <a:p>
            <a:endParaRPr lang="en-US" dirty="0"/>
          </a:p>
          <a:p>
            <a:endParaRPr lang="en-US" u="sng" dirty="0"/>
          </a:p>
        </p:txBody>
      </p:sp>
      <p:pic>
        <p:nvPicPr>
          <p:cNvPr id="34821" name="Picture 4" descr="wild-barley"/>
          <p:cNvPicPr>
            <a:picLocks noChangeAspect="1" noChangeArrowheads="1"/>
          </p:cNvPicPr>
          <p:nvPr/>
        </p:nvPicPr>
        <p:blipFill>
          <a:blip r:embed="rId4" cstate="print"/>
          <a:srcRect/>
          <a:stretch>
            <a:fillRect/>
          </a:stretch>
        </p:blipFill>
        <p:spPr bwMode="auto">
          <a:xfrm>
            <a:off x="762000" y="3276600"/>
            <a:ext cx="4114800" cy="2797175"/>
          </a:xfrm>
          <a:prstGeom prst="rect">
            <a:avLst/>
          </a:prstGeom>
          <a:noFill/>
          <a:ln w="9525">
            <a:noFill/>
            <a:miter lim="800000"/>
            <a:headEnd/>
            <a:tailEnd/>
          </a:ln>
        </p:spPr>
      </p:pic>
      <p:pic>
        <p:nvPicPr>
          <p:cNvPr id="34822" name="Picture 5" descr="Quercus petraea purpurea"/>
          <p:cNvPicPr>
            <a:picLocks noChangeAspect="1" noChangeArrowheads="1"/>
          </p:cNvPicPr>
          <p:nvPr/>
        </p:nvPicPr>
        <p:blipFill>
          <a:blip r:embed="rId5" cstate="print"/>
          <a:srcRect/>
          <a:stretch>
            <a:fillRect/>
          </a:stretch>
        </p:blipFill>
        <p:spPr bwMode="auto">
          <a:xfrm>
            <a:off x="5297487" y="2971800"/>
            <a:ext cx="3084513" cy="3505200"/>
          </a:xfrm>
          <a:prstGeom prst="rect">
            <a:avLst/>
          </a:prstGeom>
          <a:noFill/>
          <a:ln w="9525">
            <a:noFill/>
            <a:miter lim="800000"/>
            <a:headEnd/>
            <a:tailEnd/>
          </a:ln>
        </p:spPr>
      </p:pic>
      <p:sp>
        <p:nvSpPr>
          <p:cNvPr id="34823" name="Text Box 6"/>
          <p:cNvSpPr txBox="1">
            <a:spLocks noChangeArrowheads="1"/>
          </p:cNvSpPr>
          <p:nvPr/>
        </p:nvSpPr>
        <p:spPr bwMode="auto">
          <a:xfrm>
            <a:off x="3100388" y="3505200"/>
            <a:ext cx="1624012" cy="457200"/>
          </a:xfrm>
          <a:prstGeom prst="rect">
            <a:avLst/>
          </a:prstGeom>
          <a:noFill/>
          <a:ln w="9525">
            <a:noFill/>
            <a:miter lim="800000"/>
            <a:headEnd/>
            <a:tailEnd/>
          </a:ln>
        </p:spPr>
        <p:txBody>
          <a:bodyPr wrap="none">
            <a:spAutoFit/>
          </a:bodyPr>
          <a:lstStyle/>
          <a:p>
            <a:r>
              <a:rPr lang="en-US" i="1" dirty="0">
                <a:solidFill>
                  <a:schemeClr val="bg1"/>
                </a:solidFill>
              </a:rPr>
              <a:t>wild barley</a:t>
            </a:r>
          </a:p>
        </p:txBody>
      </p:sp>
      <p:sp>
        <p:nvSpPr>
          <p:cNvPr id="9" name="Rectangle 6"/>
          <p:cNvSpPr>
            <a:spLocks noChangeArrowheads="1"/>
          </p:cNvSpPr>
          <p:nvPr/>
        </p:nvSpPr>
        <p:spPr bwMode="auto">
          <a:xfrm>
            <a:off x="2123728" y="260648"/>
            <a:ext cx="5832648" cy="1077218"/>
          </a:xfrm>
          <a:prstGeom prst="rect">
            <a:avLst/>
          </a:prstGeom>
          <a:noFill/>
          <a:ln w="9525">
            <a:noFill/>
            <a:miter lim="800000"/>
            <a:headEnd/>
            <a:tailEnd/>
          </a:ln>
        </p:spPr>
        <p:txBody>
          <a:bodyPr wrap="square">
            <a:spAutoFit/>
            <a:scene3d>
              <a:camera prst="orthographicFront"/>
              <a:lightRig rig="soft" dir="t">
                <a:rot lat="0" lon="0" rev="10800000"/>
              </a:lightRig>
            </a:scene3d>
            <a:sp3d>
              <a:bevelT w="27940" h="12700"/>
              <a:contourClr>
                <a:srgbClr val="DDDDDD"/>
              </a:contourClr>
            </a:sp3d>
          </a:bodyPr>
          <a:lstStyle/>
          <a:p>
            <a:pPr algn="ctr"/>
            <a:r>
              <a:rPr lang="en-US" sz="3200" b="1" spc="150" dirty="0" smtClean="0">
                <a:ln w="11430"/>
                <a:solidFill>
                  <a:srgbClr val="F8F8F8"/>
                </a:solidFill>
                <a:effectLst>
                  <a:outerShdw blurRad="25400" algn="tl" rotWithShape="0">
                    <a:srgbClr val="000000">
                      <a:alpha val="43000"/>
                    </a:srgbClr>
                  </a:outerShdw>
                </a:effectLst>
              </a:rPr>
              <a:t>Pollen versus seed dispersal</a:t>
            </a:r>
            <a:endParaRPr lang="en-US" sz="3200"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Questions</a:t>
            </a:r>
            <a:endParaRPr lang="en-US" dirty="0"/>
          </a:p>
        </p:txBody>
      </p:sp>
      <p:sp>
        <p:nvSpPr>
          <p:cNvPr id="3" name="Content Placeholder 2"/>
          <p:cNvSpPr>
            <a:spLocks noGrp="1"/>
          </p:cNvSpPr>
          <p:nvPr>
            <p:ph idx="1"/>
          </p:nvPr>
        </p:nvSpPr>
        <p:spPr/>
        <p:txBody>
          <a:bodyPr/>
          <a:lstStyle/>
          <a:p>
            <a:r>
              <a:rPr lang="en-US" dirty="0" smtClean="0"/>
              <a:t>How do plants exchange genes between populations?</a:t>
            </a:r>
          </a:p>
          <a:p>
            <a:r>
              <a:rPr lang="en-US" dirty="0" smtClean="0"/>
              <a:t>How do we measure gene flow?</a:t>
            </a:r>
          </a:p>
          <a:p>
            <a:r>
              <a:rPr lang="en-US" dirty="0" smtClean="0"/>
              <a:t>How does the spread of a beneficial allele via gene flow differ from that of a neutral allele?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7891" name="Picture 7"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7892" name="Rectangle 3"/>
          <p:cNvSpPr>
            <a:spLocks noChangeArrowheads="1"/>
          </p:cNvSpPr>
          <p:nvPr/>
        </p:nvSpPr>
        <p:spPr bwMode="auto">
          <a:xfrm>
            <a:off x="762000" y="2057400"/>
            <a:ext cx="7696200" cy="4038600"/>
          </a:xfrm>
          <a:prstGeom prst="rect">
            <a:avLst/>
          </a:prstGeom>
          <a:noFill/>
          <a:ln w="9525">
            <a:noFill/>
            <a:miter lim="800000"/>
            <a:headEnd/>
            <a:tailEnd/>
          </a:ln>
        </p:spPr>
        <p:txBody>
          <a:bodyPr/>
          <a:lstStyle/>
          <a:p>
            <a:pPr marL="342900" indent="-342900" eaLnBrk="1" hangingPunct="1">
              <a:spcBef>
                <a:spcPct val="20000"/>
              </a:spcBef>
            </a:pPr>
            <a:r>
              <a:rPr lang="en-US" sz="2800" dirty="0"/>
              <a:t>CONSERVATIVE ROLE (emphasized by </a:t>
            </a:r>
            <a:r>
              <a:rPr lang="en-US" sz="2800" dirty="0" err="1"/>
              <a:t>Mayr</a:t>
            </a:r>
            <a:r>
              <a:rPr lang="en-US" sz="2800" dirty="0"/>
              <a:t>): </a:t>
            </a:r>
            <a:r>
              <a:rPr lang="en-US" sz="2800" dirty="0" smtClean="0"/>
              <a:t> </a:t>
            </a:r>
          </a:p>
          <a:p>
            <a:pPr marL="342900" indent="-342900" eaLnBrk="1" hangingPunct="1">
              <a:spcBef>
                <a:spcPct val="20000"/>
              </a:spcBef>
              <a:buFont typeface="Arial"/>
              <a:buChar char="•"/>
            </a:pPr>
            <a:r>
              <a:rPr lang="en-US" sz="2800" dirty="0" smtClean="0"/>
              <a:t>Prevents </a:t>
            </a:r>
            <a:r>
              <a:rPr lang="en-US" sz="2800" dirty="0"/>
              <a:t>differentiation due to random processes (</a:t>
            </a:r>
            <a:r>
              <a:rPr lang="en-US" sz="2800" dirty="0" smtClean="0"/>
              <a:t>i.e. genetic </a:t>
            </a:r>
            <a:r>
              <a:rPr lang="en-US" sz="2800" dirty="0"/>
              <a:t>drift</a:t>
            </a:r>
            <a:r>
              <a:rPr lang="en-US" sz="2800" dirty="0" smtClean="0"/>
              <a:t>).</a:t>
            </a:r>
          </a:p>
          <a:p>
            <a:pPr marL="342900" indent="-342900" eaLnBrk="1" hangingPunct="1">
              <a:spcBef>
                <a:spcPct val="20000"/>
              </a:spcBef>
              <a:buFont typeface="Arial"/>
              <a:buChar char="•"/>
            </a:pPr>
            <a:r>
              <a:rPr lang="en-US" sz="2800" dirty="0" smtClean="0"/>
              <a:t>Prevents </a:t>
            </a:r>
            <a:r>
              <a:rPr lang="en-US" sz="2800" dirty="0"/>
              <a:t>adaptive genetic differentiation</a:t>
            </a:r>
            <a:r>
              <a:rPr lang="en-US" sz="2800" dirty="0" smtClean="0"/>
              <a:t> </a:t>
            </a:r>
          </a:p>
          <a:p>
            <a:pPr marL="342900" indent="-342900" eaLnBrk="1" hangingPunct="1">
              <a:spcBef>
                <a:spcPct val="20000"/>
              </a:spcBef>
            </a:pPr>
            <a:r>
              <a:rPr lang="en-US" sz="2800" dirty="0" smtClean="0"/>
              <a:t>	(if </a:t>
            </a:r>
            <a:r>
              <a:rPr lang="en-US" sz="2800" i="1" dirty="0" err="1" smtClean="0"/>
              <a:t>m</a:t>
            </a:r>
            <a:r>
              <a:rPr lang="en-US" sz="2800" i="1" dirty="0" smtClean="0"/>
              <a:t> </a:t>
            </a:r>
            <a:r>
              <a:rPr lang="en-US" sz="2800" dirty="0" smtClean="0"/>
              <a:t>&gt;</a:t>
            </a:r>
            <a:r>
              <a:rPr lang="en-US" sz="2800" i="1" dirty="0" smtClean="0"/>
              <a:t> </a:t>
            </a:r>
            <a:r>
              <a:rPr lang="en-US" sz="2800" i="1" dirty="0" err="1" smtClean="0"/>
              <a:t>s</a:t>
            </a:r>
            <a:r>
              <a:rPr lang="en-US" sz="2800" dirty="0" smtClean="0"/>
              <a:t>).</a:t>
            </a:r>
            <a:endParaRPr lang="en-US" sz="2800" dirty="0"/>
          </a:p>
          <a:p>
            <a:pPr marL="342900" indent="-342900" eaLnBrk="1" hangingPunct="1">
              <a:spcBef>
                <a:spcPct val="20000"/>
              </a:spcBef>
            </a:pPr>
            <a:endParaRPr lang="en-US" sz="2800" dirty="0"/>
          </a:p>
          <a:p>
            <a:pPr marL="342900" indent="-342900" eaLnBrk="1" hangingPunct="1">
              <a:spcBef>
                <a:spcPct val="20000"/>
              </a:spcBef>
            </a:pPr>
            <a:r>
              <a:rPr lang="en-US" sz="2800" dirty="0"/>
              <a:t>CREATIVE ROLE: </a:t>
            </a:r>
            <a:endParaRPr lang="en-US" sz="2800" dirty="0" smtClean="0"/>
          </a:p>
          <a:p>
            <a:pPr marL="342900" indent="-342900" eaLnBrk="1" hangingPunct="1">
              <a:spcBef>
                <a:spcPct val="20000"/>
              </a:spcBef>
              <a:buFont typeface="Arial"/>
              <a:buChar char="•"/>
            </a:pPr>
            <a:r>
              <a:rPr lang="en-US" sz="2800" dirty="0" smtClean="0"/>
              <a:t>Enables </a:t>
            </a:r>
            <a:r>
              <a:rPr lang="en-US" sz="2800" dirty="0"/>
              <a:t>the spread of</a:t>
            </a:r>
            <a:r>
              <a:rPr lang="en-US" sz="2800" dirty="0" smtClean="0"/>
              <a:t> new mutations</a:t>
            </a:r>
            <a:r>
              <a:rPr lang="en-US" sz="2800" dirty="0"/>
              <a:t>.</a:t>
            </a:r>
            <a:endParaRPr lang="en-US" sz="2800" b="1" dirty="0"/>
          </a:p>
        </p:txBody>
      </p:sp>
      <p:sp>
        <p:nvSpPr>
          <p:cNvPr id="37893" name="Rectangle 5"/>
          <p:cNvSpPr>
            <a:spLocks noChangeArrowheads="1"/>
          </p:cNvSpPr>
          <p:nvPr/>
        </p:nvSpPr>
        <p:spPr bwMode="auto">
          <a:xfrm>
            <a:off x="2411760" y="404664"/>
            <a:ext cx="5638800" cy="57943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smtClean="0">
                <a:ln w="11430"/>
                <a:solidFill>
                  <a:srgbClr val="F8F8F8"/>
                </a:solidFill>
                <a:effectLst>
                  <a:outerShdw blurRad="25400" algn="tl" rotWithShape="0">
                    <a:srgbClr val="000000">
                      <a:alpha val="43000"/>
                    </a:srgbClr>
                  </a:outerShdw>
                </a:effectLst>
              </a:rPr>
              <a:t>Evolution and gene flow</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3"/>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6867" name="Picture 14"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6869" name="Rectangle 4"/>
          <p:cNvSpPr>
            <a:spLocks noChangeArrowheads="1"/>
          </p:cNvSpPr>
          <p:nvPr/>
        </p:nvSpPr>
        <p:spPr bwMode="auto">
          <a:xfrm>
            <a:off x="611560" y="2780928"/>
            <a:ext cx="7696200" cy="1122040"/>
          </a:xfrm>
          <a:prstGeom prst="rect">
            <a:avLst/>
          </a:prstGeom>
          <a:noFill/>
          <a:ln w="9525">
            <a:noFill/>
            <a:miter lim="800000"/>
            <a:headEnd/>
            <a:tailEnd/>
          </a:ln>
        </p:spPr>
        <p:txBody>
          <a:bodyPr/>
          <a:lstStyle/>
          <a:p>
            <a:pPr marL="342900" indent="-342900" eaLnBrk="1" hangingPunct="1">
              <a:spcBef>
                <a:spcPct val="20000"/>
              </a:spcBef>
            </a:pPr>
            <a:r>
              <a:rPr lang="en-US" b="1" dirty="0" smtClean="0"/>
              <a:t>Traditional View:</a:t>
            </a:r>
          </a:p>
          <a:p>
            <a:pPr marL="342900" indent="-342900" eaLnBrk="1" hangingPunct="1">
              <a:spcBef>
                <a:spcPct val="20000"/>
              </a:spcBef>
              <a:buFontTx/>
              <a:buChar char="•"/>
            </a:pPr>
            <a:r>
              <a:rPr lang="en-US" dirty="0" smtClean="0"/>
              <a:t>Species </a:t>
            </a:r>
            <a:r>
              <a:rPr lang="en-US" dirty="0"/>
              <a:t>held together by gene flow </a:t>
            </a:r>
          </a:p>
          <a:p>
            <a:pPr marL="342900" indent="-342900" eaLnBrk="1" hangingPunct="1">
              <a:spcBef>
                <a:spcPct val="20000"/>
              </a:spcBef>
            </a:pPr>
            <a:endParaRPr lang="en-US" dirty="0"/>
          </a:p>
          <a:p>
            <a:pPr marL="342900" indent="-342900" eaLnBrk="1" hangingPunct="1">
              <a:spcBef>
                <a:spcPct val="20000"/>
              </a:spcBef>
            </a:pPr>
            <a:endParaRPr lang="en-US" dirty="0"/>
          </a:p>
        </p:txBody>
      </p:sp>
      <p:sp>
        <p:nvSpPr>
          <p:cNvPr id="36871" name="Rectangle 6"/>
          <p:cNvSpPr>
            <a:spLocks noChangeArrowheads="1"/>
          </p:cNvSpPr>
          <p:nvPr/>
        </p:nvSpPr>
        <p:spPr bwMode="auto">
          <a:xfrm>
            <a:off x="611560" y="4077072"/>
            <a:ext cx="7696200" cy="1676400"/>
          </a:xfrm>
          <a:prstGeom prst="rect">
            <a:avLst/>
          </a:prstGeom>
          <a:noFill/>
          <a:ln w="9525">
            <a:noFill/>
            <a:miter lim="800000"/>
            <a:headEnd/>
            <a:tailEnd/>
          </a:ln>
        </p:spPr>
        <p:txBody>
          <a:bodyPr/>
          <a:lstStyle/>
          <a:p>
            <a:pPr marL="342900" indent="-342900" eaLnBrk="1" hangingPunct="1">
              <a:spcBef>
                <a:spcPct val="20000"/>
              </a:spcBef>
            </a:pPr>
            <a:r>
              <a:rPr lang="en-US" b="1" dirty="0" smtClean="0">
                <a:solidFill>
                  <a:schemeClr val="tx2"/>
                </a:solidFill>
              </a:rPr>
              <a:t>Opposing View </a:t>
            </a:r>
            <a:r>
              <a:rPr lang="en-US" dirty="0" smtClean="0">
                <a:solidFill>
                  <a:schemeClr val="tx2"/>
                </a:solidFill>
              </a:rPr>
              <a:t>(Ehrlich and Raven, 1969):</a:t>
            </a:r>
            <a:endParaRPr lang="en-US" dirty="0" smtClean="0"/>
          </a:p>
          <a:p>
            <a:pPr marL="342900" indent="-342900" eaLnBrk="1" hangingPunct="1">
              <a:spcBef>
                <a:spcPct val="20000"/>
              </a:spcBef>
              <a:buFontTx/>
              <a:buChar char="•"/>
            </a:pPr>
            <a:r>
              <a:rPr lang="en-US" dirty="0" smtClean="0"/>
              <a:t>Species-wide </a:t>
            </a:r>
            <a:r>
              <a:rPr lang="en-US" dirty="0"/>
              <a:t>gene flow is too low </a:t>
            </a:r>
          </a:p>
          <a:p>
            <a:pPr marL="342900" indent="-342900" eaLnBrk="1" hangingPunct="1">
              <a:spcBef>
                <a:spcPct val="20000"/>
              </a:spcBef>
              <a:buFontTx/>
              <a:buChar char="•"/>
            </a:pPr>
            <a:r>
              <a:rPr lang="en-US" dirty="0"/>
              <a:t>Populations are the units of evolution</a:t>
            </a:r>
          </a:p>
          <a:p>
            <a:pPr marL="342900" indent="-342900" eaLnBrk="1" hangingPunct="1">
              <a:spcBef>
                <a:spcPct val="20000"/>
              </a:spcBef>
              <a:buFontTx/>
              <a:buChar char="•"/>
            </a:pPr>
            <a:r>
              <a:rPr lang="en-US" dirty="0"/>
              <a:t>Species are merely aggregates of evolving units</a:t>
            </a:r>
          </a:p>
          <a:p>
            <a:pPr marL="342900" indent="-342900" eaLnBrk="1" hangingPunct="1">
              <a:spcBef>
                <a:spcPct val="20000"/>
              </a:spcBef>
            </a:pPr>
            <a:endParaRPr lang="en-US" dirty="0"/>
          </a:p>
          <a:p>
            <a:pPr marL="342900" indent="-342900" eaLnBrk="1" hangingPunct="1">
              <a:spcBef>
                <a:spcPct val="20000"/>
              </a:spcBef>
            </a:pPr>
            <a:endParaRPr lang="en-US" dirty="0"/>
          </a:p>
        </p:txBody>
      </p:sp>
      <p:sp>
        <p:nvSpPr>
          <p:cNvPr id="36876" name="Rectangle 12"/>
          <p:cNvSpPr>
            <a:spLocks noChangeArrowheads="1"/>
          </p:cNvSpPr>
          <p:nvPr/>
        </p:nvSpPr>
        <p:spPr bwMode="auto">
          <a:xfrm>
            <a:off x="2339752" y="188640"/>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a:t>
            </a:r>
            <a:r>
              <a:rPr lang="en-US" sz="3200" b="1" spc="150" dirty="0" smtClean="0">
                <a:ln w="11430"/>
                <a:solidFill>
                  <a:srgbClr val="F8F8F8"/>
                </a:solidFill>
                <a:effectLst>
                  <a:outerShdw blurRad="25400" algn="tl" rotWithShape="0">
                    <a:srgbClr val="000000">
                      <a:alpha val="43000"/>
                    </a:srgbClr>
                  </a:outerShdw>
                </a:effectLst>
              </a:rPr>
              <a:t>unifying effects</a:t>
            </a:r>
            <a:endParaRPr lang="en-US" b="1" spc="150" dirty="0">
              <a:ln w="11430"/>
              <a:solidFill>
                <a:srgbClr val="F8F8F8"/>
              </a:solidFill>
              <a:effectLst>
                <a:outerShdw blurRad="25400" algn="tl" rotWithShape="0">
                  <a:srgbClr val="000000">
                    <a:alpha val="43000"/>
                  </a:srgbClr>
                </a:outerShdw>
              </a:effectLst>
            </a:endParaRPr>
          </a:p>
        </p:txBody>
      </p:sp>
      <p:sp>
        <p:nvSpPr>
          <p:cNvPr id="14" name="TextBox 13"/>
          <p:cNvSpPr txBox="1"/>
          <p:nvPr/>
        </p:nvSpPr>
        <p:spPr>
          <a:xfrm>
            <a:off x="539552" y="1916832"/>
            <a:ext cx="7272808" cy="523220"/>
          </a:xfrm>
          <a:prstGeom prst="rect">
            <a:avLst/>
          </a:prstGeom>
          <a:noFill/>
        </p:spPr>
        <p:txBody>
          <a:bodyPr wrap="square" rtlCol="0">
            <a:spAutoFit/>
          </a:bodyPr>
          <a:lstStyle/>
          <a:p>
            <a:r>
              <a:rPr lang="en-CA" sz="2800" dirty="0" smtClean="0">
                <a:solidFill>
                  <a:srgbClr val="0070C0"/>
                </a:solidFill>
              </a:rPr>
              <a:t>How strong is gene flow in nature?</a:t>
            </a:r>
            <a:endParaRPr lang="en-CA" sz="2800" dirty="0">
              <a:solidFill>
                <a:srgbClr val="0070C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P spid="368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8915" name="Picture 43"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grpSp>
        <p:nvGrpSpPr>
          <p:cNvPr id="38916" name="Group 2"/>
          <p:cNvGrpSpPr>
            <a:grpSpLocks/>
          </p:cNvGrpSpPr>
          <p:nvPr/>
        </p:nvGrpSpPr>
        <p:grpSpPr bwMode="auto">
          <a:xfrm>
            <a:off x="1143000" y="1649916"/>
            <a:ext cx="6662737" cy="3687773"/>
            <a:chOff x="813" y="336"/>
            <a:chExt cx="4100" cy="2999"/>
          </a:xfrm>
        </p:grpSpPr>
        <p:sp>
          <p:nvSpPr>
            <p:cNvPr id="38919" name="Rectangle 3"/>
            <p:cNvSpPr>
              <a:spLocks noChangeArrowheads="1"/>
            </p:cNvSpPr>
            <p:nvPr/>
          </p:nvSpPr>
          <p:spPr bwMode="auto">
            <a:xfrm>
              <a:off x="1440" y="418"/>
              <a:ext cx="3263" cy="2314"/>
            </a:xfrm>
            <a:prstGeom prst="rect">
              <a:avLst/>
            </a:prstGeom>
            <a:solidFill>
              <a:srgbClr val="FFFEE6"/>
            </a:solidFill>
            <a:ln w="38100">
              <a:solidFill>
                <a:schemeClr val="bg2"/>
              </a:solidFill>
              <a:miter lim="800000"/>
              <a:headEnd/>
              <a:tailEnd/>
            </a:ln>
          </p:spPr>
          <p:txBody>
            <a:bodyPr/>
            <a:lstStyle/>
            <a:p>
              <a:endParaRPr lang="en-CA"/>
            </a:p>
          </p:txBody>
        </p:sp>
        <p:sp>
          <p:nvSpPr>
            <p:cNvPr id="38920" name="Rectangle 4"/>
            <p:cNvSpPr>
              <a:spLocks noChangeArrowheads="1"/>
            </p:cNvSpPr>
            <p:nvPr/>
          </p:nvSpPr>
          <p:spPr bwMode="auto">
            <a:xfrm>
              <a:off x="1453" y="427"/>
              <a:ext cx="3263" cy="2313"/>
            </a:xfrm>
            <a:prstGeom prst="rect">
              <a:avLst/>
            </a:prstGeom>
            <a:noFill/>
            <a:ln w="9525">
              <a:solidFill>
                <a:srgbClr val="808080"/>
              </a:solidFill>
              <a:miter lim="800000"/>
              <a:headEnd/>
              <a:tailEnd/>
            </a:ln>
          </p:spPr>
          <p:txBody>
            <a:bodyPr/>
            <a:lstStyle/>
            <a:p>
              <a:endParaRPr lang="en-CA"/>
            </a:p>
          </p:txBody>
        </p:sp>
        <p:sp>
          <p:nvSpPr>
            <p:cNvPr id="38921" name="Line 5"/>
            <p:cNvSpPr>
              <a:spLocks noChangeShapeType="1"/>
            </p:cNvSpPr>
            <p:nvPr/>
          </p:nvSpPr>
          <p:spPr bwMode="auto">
            <a:xfrm>
              <a:off x="1453" y="427"/>
              <a:ext cx="1" cy="2313"/>
            </a:xfrm>
            <a:prstGeom prst="line">
              <a:avLst/>
            </a:prstGeom>
            <a:noFill/>
            <a:ln w="0">
              <a:solidFill>
                <a:srgbClr val="000000"/>
              </a:solidFill>
              <a:round/>
              <a:headEnd/>
              <a:tailEnd/>
            </a:ln>
          </p:spPr>
          <p:txBody>
            <a:bodyPr/>
            <a:lstStyle/>
            <a:p>
              <a:endParaRPr lang="en-CA"/>
            </a:p>
          </p:txBody>
        </p:sp>
        <p:sp>
          <p:nvSpPr>
            <p:cNvPr id="38922" name="Line 6"/>
            <p:cNvSpPr>
              <a:spLocks noChangeShapeType="1"/>
            </p:cNvSpPr>
            <p:nvPr/>
          </p:nvSpPr>
          <p:spPr bwMode="auto">
            <a:xfrm>
              <a:off x="1409" y="2740"/>
              <a:ext cx="44" cy="2"/>
            </a:xfrm>
            <a:prstGeom prst="line">
              <a:avLst/>
            </a:prstGeom>
            <a:noFill/>
            <a:ln w="38100">
              <a:solidFill>
                <a:schemeClr val="tx1"/>
              </a:solidFill>
              <a:round/>
              <a:headEnd/>
              <a:tailEnd/>
            </a:ln>
          </p:spPr>
          <p:txBody>
            <a:bodyPr/>
            <a:lstStyle/>
            <a:p>
              <a:endParaRPr lang="en-CA"/>
            </a:p>
          </p:txBody>
        </p:sp>
        <p:sp>
          <p:nvSpPr>
            <p:cNvPr id="38923" name="Line 7"/>
            <p:cNvSpPr>
              <a:spLocks noChangeShapeType="1"/>
            </p:cNvSpPr>
            <p:nvPr/>
          </p:nvSpPr>
          <p:spPr bwMode="auto">
            <a:xfrm>
              <a:off x="1409" y="1967"/>
              <a:ext cx="44" cy="1"/>
            </a:xfrm>
            <a:prstGeom prst="line">
              <a:avLst/>
            </a:prstGeom>
            <a:noFill/>
            <a:ln w="0">
              <a:solidFill>
                <a:srgbClr val="000000"/>
              </a:solidFill>
              <a:round/>
              <a:headEnd/>
              <a:tailEnd/>
            </a:ln>
          </p:spPr>
          <p:txBody>
            <a:bodyPr/>
            <a:lstStyle/>
            <a:p>
              <a:endParaRPr lang="en-CA"/>
            </a:p>
          </p:txBody>
        </p:sp>
        <p:sp>
          <p:nvSpPr>
            <p:cNvPr id="38924" name="Line 8"/>
            <p:cNvSpPr>
              <a:spLocks noChangeShapeType="1"/>
            </p:cNvSpPr>
            <p:nvPr/>
          </p:nvSpPr>
          <p:spPr bwMode="auto">
            <a:xfrm>
              <a:off x="1409" y="1201"/>
              <a:ext cx="44" cy="1"/>
            </a:xfrm>
            <a:prstGeom prst="line">
              <a:avLst/>
            </a:prstGeom>
            <a:noFill/>
            <a:ln w="0">
              <a:solidFill>
                <a:srgbClr val="000000"/>
              </a:solidFill>
              <a:round/>
              <a:headEnd/>
              <a:tailEnd/>
            </a:ln>
          </p:spPr>
          <p:txBody>
            <a:bodyPr/>
            <a:lstStyle/>
            <a:p>
              <a:endParaRPr lang="en-CA"/>
            </a:p>
          </p:txBody>
        </p:sp>
        <p:sp>
          <p:nvSpPr>
            <p:cNvPr id="38925" name="Line 9"/>
            <p:cNvSpPr>
              <a:spLocks noChangeShapeType="1"/>
            </p:cNvSpPr>
            <p:nvPr/>
          </p:nvSpPr>
          <p:spPr bwMode="auto">
            <a:xfrm>
              <a:off x="1409" y="427"/>
              <a:ext cx="44" cy="1"/>
            </a:xfrm>
            <a:prstGeom prst="line">
              <a:avLst/>
            </a:prstGeom>
            <a:noFill/>
            <a:ln w="0">
              <a:solidFill>
                <a:srgbClr val="000000"/>
              </a:solidFill>
              <a:round/>
              <a:headEnd/>
              <a:tailEnd/>
            </a:ln>
          </p:spPr>
          <p:txBody>
            <a:bodyPr/>
            <a:lstStyle/>
            <a:p>
              <a:endParaRPr lang="en-CA"/>
            </a:p>
          </p:txBody>
        </p:sp>
        <p:sp>
          <p:nvSpPr>
            <p:cNvPr id="38926" name="Line 10"/>
            <p:cNvSpPr>
              <a:spLocks noChangeShapeType="1"/>
            </p:cNvSpPr>
            <p:nvPr/>
          </p:nvSpPr>
          <p:spPr bwMode="auto">
            <a:xfrm>
              <a:off x="1453" y="2740"/>
              <a:ext cx="3263" cy="2"/>
            </a:xfrm>
            <a:prstGeom prst="line">
              <a:avLst/>
            </a:prstGeom>
            <a:noFill/>
            <a:ln w="38100">
              <a:solidFill>
                <a:schemeClr val="bg2"/>
              </a:solidFill>
              <a:round/>
              <a:headEnd/>
              <a:tailEnd/>
            </a:ln>
          </p:spPr>
          <p:txBody>
            <a:bodyPr/>
            <a:lstStyle/>
            <a:p>
              <a:endParaRPr lang="en-CA"/>
            </a:p>
          </p:txBody>
        </p:sp>
        <p:sp>
          <p:nvSpPr>
            <p:cNvPr id="38927" name="Line 11"/>
            <p:cNvSpPr>
              <a:spLocks noChangeShapeType="1"/>
            </p:cNvSpPr>
            <p:nvPr/>
          </p:nvSpPr>
          <p:spPr bwMode="auto">
            <a:xfrm flipV="1">
              <a:off x="1453" y="2740"/>
              <a:ext cx="1" cy="58"/>
            </a:xfrm>
            <a:prstGeom prst="line">
              <a:avLst/>
            </a:prstGeom>
            <a:noFill/>
            <a:ln w="38100">
              <a:solidFill>
                <a:schemeClr val="tx1"/>
              </a:solidFill>
              <a:round/>
              <a:headEnd/>
              <a:tailEnd/>
            </a:ln>
          </p:spPr>
          <p:txBody>
            <a:bodyPr/>
            <a:lstStyle/>
            <a:p>
              <a:endParaRPr lang="en-CA"/>
            </a:p>
          </p:txBody>
        </p:sp>
        <p:sp>
          <p:nvSpPr>
            <p:cNvPr id="38928" name="Line 12"/>
            <p:cNvSpPr>
              <a:spLocks noChangeShapeType="1"/>
            </p:cNvSpPr>
            <p:nvPr/>
          </p:nvSpPr>
          <p:spPr bwMode="auto">
            <a:xfrm flipV="1">
              <a:off x="2107" y="2740"/>
              <a:ext cx="1" cy="58"/>
            </a:xfrm>
            <a:prstGeom prst="line">
              <a:avLst/>
            </a:prstGeom>
            <a:noFill/>
            <a:ln w="38100">
              <a:solidFill>
                <a:schemeClr val="tx1"/>
              </a:solidFill>
              <a:round/>
              <a:headEnd/>
              <a:tailEnd/>
            </a:ln>
          </p:spPr>
          <p:txBody>
            <a:bodyPr/>
            <a:lstStyle/>
            <a:p>
              <a:endParaRPr lang="en-CA"/>
            </a:p>
          </p:txBody>
        </p:sp>
        <p:sp>
          <p:nvSpPr>
            <p:cNvPr id="38929" name="Line 13"/>
            <p:cNvSpPr>
              <a:spLocks noChangeShapeType="1"/>
            </p:cNvSpPr>
            <p:nvPr/>
          </p:nvSpPr>
          <p:spPr bwMode="auto">
            <a:xfrm flipV="1">
              <a:off x="2761" y="2740"/>
              <a:ext cx="1" cy="58"/>
            </a:xfrm>
            <a:prstGeom prst="line">
              <a:avLst/>
            </a:prstGeom>
            <a:noFill/>
            <a:ln w="38100">
              <a:solidFill>
                <a:schemeClr val="tx1"/>
              </a:solidFill>
              <a:round/>
              <a:headEnd/>
              <a:tailEnd/>
            </a:ln>
          </p:spPr>
          <p:txBody>
            <a:bodyPr/>
            <a:lstStyle/>
            <a:p>
              <a:endParaRPr lang="en-CA"/>
            </a:p>
          </p:txBody>
        </p:sp>
        <p:sp>
          <p:nvSpPr>
            <p:cNvPr id="38930" name="Line 14"/>
            <p:cNvSpPr>
              <a:spLocks noChangeShapeType="1"/>
            </p:cNvSpPr>
            <p:nvPr/>
          </p:nvSpPr>
          <p:spPr bwMode="auto">
            <a:xfrm flipV="1">
              <a:off x="3409" y="2740"/>
              <a:ext cx="1" cy="58"/>
            </a:xfrm>
            <a:prstGeom prst="line">
              <a:avLst/>
            </a:prstGeom>
            <a:noFill/>
            <a:ln w="38100">
              <a:solidFill>
                <a:schemeClr val="tx1"/>
              </a:solidFill>
              <a:round/>
              <a:headEnd/>
              <a:tailEnd/>
            </a:ln>
          </p:spPr>
          <p:txBody>
            <a:bodyPr/>
            <a:lstStyle/>
            <a:p>
              <a:endParaRPr lang="en-CA"/>
            </a:p>
          </p:txBody>
        </p:sp>
        <p:sp>
          <p:nvSpPr>
            <p:cNvPr id="38931" name="Line 15"/>
            <p:cNvSpPr>
              <a:spLocks noChangeShapeType="1"/>
            </p:cNvSpPr>
            <p:nvPr/>
          </p:nvSpPr>
          <p:spPr bwMode="auto">
            <a:xfrm flipV="1">
              <a:off x="4063" y="2740"/>
              <a:ext cx="1" cy="58"/>
            </a:xfrm>
            <a:prstGeom prst="line">
              <a:avLst/>
            </a:prstGeom>
            <a:noFill/>
            <a:ln w="38100">
              <a:solidFill>
                <a:schemeClr val="tx1"/>
              </a:solidFill>
              <a:round/>
              <a:headEnd/>
              <a:tailEnd/>
            </a:ln>
          </p:spPr>
          <p:txBody>
            <a:bodyPr/>
            <a:lstStyle/>
            <a:p>
              <a:endParaRPr lang="en-CA"/>
            </a:p>
          </p:txBody>
        </p:sp>
        <p:sp>
          <p:nvSpPr>
            <p:cNvPr id="38932" name="Line 16"/>
            <p:cNvSpPr>
              <a:spLocks noChangeShapeType="1"/>
            </p:cNvSpPr>
            <p:nvPr/>
          </p:nvSpPr>
          <p:spPr bwMode="auto">
            <a:xfrm flipV="1">
              <a:off x="4716" y="2740"/>
              <a:ext cx="2" cy="58"/>
            </a:xfrm>
            <a:prstGeom prst="line">
              <a:avLst/>
            </a:prstGeom>
            <a:noFill/>
            <a:ln w="38100">
              <a:solidFill>
                <a:schemeClr val="tx1"/>
              </a:solidFill>
              <a:round/>
              <a:headEnd/>
              <a:tailEnd/>
            </a:ln>
          </p:spPr>
          <p:txBody>
            <a:bodyPr/>
            <a:lstStyle/>
            <a:p>
              <a:endParaRPr lang="en-CA"/>
            </a:p>
          </p:txBody>
        </p:sp>
        <p:sp>
          <p:nvSpPr>
            <p:cNvPr id="38933" name="Freeform 17"/>
            <p:cNvSpPr>
              <a:spLocks/>
            </p:cNvSpPr>
            <p:nvPr/>
          </p:nvSpPr>
          <p:spPr bwMode="auto">
            <a:xfrm>
              <a:off x="1453" y="1093"/>
              <a:ext cx="2924" cy="1647"/>
            </a:xfrm>
            <a:custGeom>
              <a:avLst/>
              <a:gdLst>
                <a:gd name="T0" fmla="*/ 51720 w 465"/>
                <a:gd name="T1" fmla="*/ 30717 h 200"/>
                <a:gd name="T2" fmla="*/ 71610 w 465"/>
                <a:gd name="T3" fmla="*/ 95485 h 200"/>
                <a:gd name="T4" fmla="*/ 78571 w 465"/>
                <a:gd name="T5" fmla="*/ 108373 h 200"/>
                <a:gd name="T6" fmla="*/ 82796 w 465"/>
                <a:gd name="T7" fmla="*/ 108373 h 200"/>
                <a:gd name="T8" fmla="*/ 85764 w 465"/>
                <a:gd name="T9" fmla="*/ 109995 h 200"/>
                <a:gd name="T10" fmla="*/ 88016 w 465"/>
                <a:gd name="T11" fmla="*/ 111691 h 200"/>
                <a:gd name="T12" fmla="*/ 89996 w 465"/>
                <a:gd name="T13" fmla="*/ 111691 h 200"/>
                <a:gd name="T14" fmla="*/ 91738 w 465"/>
                <a:gd name="T15" fmla="*/ 111691 h 200"/>
                <a:gd name="T16" fmla="*/ 93241 w 465"/>
                <a:gd name="T17" fmla="*/ 111691 h 200"/>
                <a:gd name="T18" fmla="*/ 94505 w 465"/>
                <a:gd name="T19" fmla="*/ 111691 h 200"/>
                <a:gd name="T20" fmla="*/ 95731 w 465"/>
                <a:gd name="T21" fmla="*/ 111691 h 200"/>
                <a:gd name="T22" fmla="*/ 96718 w 465"/>
                <a:gd name="T23" fmla="*/ 111691 h 200"/>
                <a:gd name="T24" fmla="*/ 97706 w 465"/>
                <a:gd name="T25" fmla="*/ 111691 h 200"/>
                <a:gd name="T26" fmla="*/ 98460 w 465"/>
                <a:gd name="T27" fmla="*/ 111691 h 200"/>
                <a:gd name="T28" fmla="*/ 99447 w 465"/>
                <a:gd name="T29" fmla="*/ 111691 h 200"/>
                <a:gd name="T30" fmla="*/ 100196 w 465"/>
                <a:gd name="T31" fmla="*/ 111691 h 200"/>
                <a:gd name="T32" fmla="*/ 100950 w 465"/>
                <a:gd name="T33" fmla="*/ 111691 h 200"/>
                <a:gd name="T34" fmla="*/ 101460 w 465"/>
                <a:gd name="T35" fmla="*/ 111691 h 200"/>
                <a:gd name="T36" fmla="*/ 102177 w 465"/>
                <a:gd name="T37" fmla="*/ 111691 h 200"/>
                <a:gd name="T38" fmla="*/ 102686 w 465"/>
                <a:gd name="T39" fmla="*/ 111691 h 200"/>
                <a:gd name="T40" fmla="*/ 103440 w 465"/>
                <a:gd name="T41" fmla="*/ 111691 h 200"/>
                <a:gd name="T42" fmla="*/ 103912 w 465"/>
                <a:gd name="T43" fmla="*/ 111691 h 200"/>
                <a:gd name="T44" fmla="*/ 104428 w 465"/>
                <a:gd name="T45" fmla="*/ 111691 h 200"/>
                <a:gd name="T46" fmla="*/ 104943 w 465"/>
                <a:gd name="T47" fmla="*/ 111691 h 200"/>
                <a:gd name="T48" fmla="*/ 105415 w 465"/>
                <a:gd name="T49" fmla="*/ 111691 h 200"/>
                <a:gd name="T50" fmla="*/ 105931 w 465"/>
                <a:gd name="T51" fmla="*/ 111691 h 200"/>
                <a:gd name="T52" fmla="*/ 106170 w 465"/>
                <a:gd name="T53" fmla="*/ 111691 h 200"/>
                <a:gd name="T54" fmla="*/ 106679 w 465"/>
                <a:gd name="T55" fmla="*/ 111691 h 200"/>
                <a:gd name="T56" fmla="*/ 107157 w 465"/>
                <a:gd name="T57" fmla="*/ 111691 h 200"/>
                <a:gd name="T58" fmla="*/ 107396 w 465"/>
                <a:gd name="T59" fmla="*/ 111691 h 200"/>
                <a:gd name="T60" fmla="*/ 107905 w 465"/>
                <a:gd name="T61" fmla="*/ 111691 h 200"/>
                <a:gd name="T62" fmla="*/ 108144 w 465"/>
                <a:gd name="T63" fmla="*/ 111691 h 200"/>
                <a:gd name="T64" fmla="*/ 108660 w 465"/>
                <a:gd name="T65" fmla="*/ 111691 h 200"/>
                <a:gd name="T66" fmla="*/ 108899 w 465"/>
                <a:gd name="T67" fmla="*/ 111691 h 200"/>
                <a:gd name="T68" fmla="*/ 109175 w 465"/>
                <a:gd name="T69" fmla="*/ 111691 h 200"/>
                <a:gd name="T70" fmla="*/ 109647 w 465"/>
                <a:gd name="T71" fmla="*/ 111691 h 200"/>
                <a:gd name="T72" fmla="*/ 109886 w 465"/>
                <a:gd name="T73" fmla="*/ 111691 h 200"/>
                <a:gd name="T74" fmla="*/ 110163 w 465"/>
                <a:gd name="T75" fmla="*/ 111691 h 200"/>
                <a:gd name="T76" fmla="*/ 110401 w 465"/>
                <a:gd name="T77" fmla="*/ 111691 h 200"/>
                <a:gd name="T78" fmla="*/ 110911 w 465"/>
                <a:gd name="T79" fmla="*/ 111691 h 200"/>
                <a:gd name="T80" fmla="*/ 111150 w 465"/>
                <a:gd name="T81" fmla="*/ 111691 h 200"/>
                <a:gd name="T82" fmla="*/ 111389 w 465"/>
                <a:gd name="T83" fmla="*/ 111691 h 200"/>
                <a:gd name="T84" fmla="*/ 111628 w 465"/>
                <a:gd name="T85" fmla="*/ 111691 h 200"/>
                <a:gd name="T86" fmla="*/ 111904 w 465"/>
                <a:gd name="T87" fmla="*/ 111691 h 200"/>
                <a:gd name="T88" fmla="*/ 112137 w 465"/>
                <a:gd name="T89" fmla="*/ 111691 h 200"/>
                <a:gd name="T90" fmla="*/ 112376 w 465"/>
                <a:gd name="T91" fmla="*/ 111691 h 200"/>
                <a:gd name="T92" fmla="*/ 112653 w 465"/>
                <a:gd name="T93" fmla="*/ 111691 h 200"/>
                <a:gd name="T94" fmla="*/ 112892 w 465"/>
                <a:gd name="T95" fmla="*/ 111691 h 200"/>
                <a:gd name="T96" fmla="*/ 113124 w 465"/>
                <a:gd name="T97" fmla="*/ 111691 h 200"/>
                <a:gd name="T98" fmla="*/ 113363 w 465"/>
                <a:gd name="T99" fmla="*/ 111691 h 200"/>
                <a:gd name="T100" fmla="*/ 113640 w 465"/>
                <a:gd name="T101" fmla="*/ 111691 h 200"/>
                <a:gd name="T102" fmla="*/ 113879 w 465"/>
                <a:gd name="T103" fmla="*/ 111691 h 200"/>
                <a:gd name="T104" fmla="*/ 113879 w 465"/>
                <a:gd name="T105" fmla="*/ 111691 h 200"/>
                <a:gd name="T106" fmla="*/ 114118 w 465"/>
                <a:gd name="T107" fmla="*/ 111691 h 200"/>
                <a:gd name="T108" fmla="*/ 114394 w 465"/>
                <a:gd name="T109" fmla="*/ 111691 h 200"/>
                <a:gd name="T110" fmla="*/ 114627 w 465"/>
                <a:gd name="T111" fmla="*/ 111691 h 200"/>
                <a:gd name="T112" fmla="*/ 114866 w 465"/>
                <a:gd name="T113" fmla="*/ 111691 h 200"/>
                <a:gd name="T114" fmla="*/ 115105 w 465"/>
                <a:gd name="T115" fmla="*/ 111691 h 200"/>
                <a:gd name="T116" fmla="*/ 115105 w 465"/>
                <a:gd name="T117" fmla="*/ 111691 h 200"/>
                <a:gd name="T118" fmla="*/ 115382 w 465"/>
                <a:gd name="T119" fmla="*/ 111691 h 2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65"/>
                <a:gd name="T181" fmla="*/ 0 h 200"/>
                <a:gd name="T182" fmla="*/ 465 w 465"/>
                <a:gd name="T183" fmla="*/ 200 h 2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65" h="200">
                  <a:moveTo>
                    <a:pt x="0" y="187"/>
                  </a:moveTo>
                  <a:lnTo>
                    <a:pt x="104" y="158"/>
                  </a:lnTo>
                  <a:lnTo>
                    <a:pt x="145" y="122"/>
                  </a:lnTo>
                  <a:lnTo>
                    <a:pt x="176" y="42"/>
                  </a:lnTo>
                  <a:lnTo>
                    <a:pt x="208" y="55"/>
                  </a:lnTo>
                  <a:lnTo>
                    <a:pt x="239" y="0"/>
                  </a:lnTo>
                  <a:lnTo>
                    <a:pt x="257" y="129"/>
                  </a:lnTo>
                  <a:lnTo>
                    <a:pt x="270" y="161"/>
                  </a:lnTo>
                  <a:lnTo>
                    <a:pt x="280" y="174"/>
                  </a:lnTo>
                  <a:lnTo>
                    <a:pt x="288" y="171"/>
                  </a:lnTo>
                  <a:lnTo>
                    <a:pt x="295" y="184"/>
                  </a:lnTo>
                  <a:lnTo>
                    <a:pt x="301" y="187"/>
                  </a:lnTo>
                  <a:lnTo>
                    <a:pt x="307" y="190"/>
                  </a:lnTo>
                  <a:lnTo>
                    <a:pt x="311" y="184"/>
                  </a:lnTo>
                  <a:lnTo>
                    <a:pt x="316" y="194"/>
                  </a:lnTo>
                  <a:lnTo>
                    <a:pt x="320" y="194"/>
                  </a:lnTo>
                  <a:lnTo>
                    <a:pt x="323" y="190"/>
                  </a:lnTo>
                  <a:lnTo>
                    <a:pt x="327" y="200"/>
                  </a:lnTo>
                  <a:lnTo>
                    <a:pt x="330" y="194"/>
                  </a:lnTo>
                  <a:lnTo>
                    <a:pt x="333" y="194"/>
                  </a:lnTo>
                  <a:lnTo>
                    <a:pt x="335" y="200"/>
                  </a:lnTo>
                  <a:lnTo>
                    <a:pt x="338" y="184"/>
                  </a:lnTo>
                  <a:lnTo>
                    <a:pt x="340" y="194"/>
                  </a:lnTo>
                  <a:lnTo>
                    <a:pt x="343" y="200"/>
                  </a:lnTo>
                  <a:lnTo>
                    <a:pt x="345" y="197"/>
                  </a:lnTo>
                  <a:lnTo>
                    <a:pt x="347" y="200"/>
                  </a:lnTo>
                  <a:lnTo>
                    <a:pt x="349" y="200"/>
                  </a:lnTo>
                  <a:lnTo>
                    <a:pt x="351" y="200"/>
                  </a:lnTo>
                  <a:lnTo>
                    <a:pt x="353" y="200"/>
                  </a:lnTo>
                  <a:lnTo>
                    <a:pt x="354" y="200"/>
                  </a:lnTo>
                  <a:lnTo>
                    <a:pt x="356" y="200"/>
                  </a:lnTo>
                  <a:lnTo>
                    <a:pt x="358" y="194"/>
                  </a:lnTo>
                  <a:lnTo>
                    <a:pt x="359" y="200"/>
                  </a:lnTo>
                  <a:lnTo>
                    <a:pt x="361" y="200"/>
                  </a:lnTo>
                  <a:lnTo>
                    <a:pt x="362" y="200"/>
                  </a:lnTo>
                  <a:lnTo>
                    <a:pt x="364" y="200"/>
                  </a:lnTo>
                  <a:lnTo>
                    <a:pt x="365" y="200"/>
                  </a:lnTo>
                  <a:lnTo>
                    <a:pt x="367" y="200"/>
                  </a:lnTo>
                  <a:lnTo>
                    <a:pt x="368" y="200"/>
                  </a:lnTo>
                  <a:lnTo>
                    <a:pt x="369" y="200"/>
                  </a:lnTo>
                  <a:lnTo>
                    <a:pt x="370" y="200"/>
                  </a:lnTo>
                  <a:lnTo>
                    <a:pt x="372" y="200"/>
                  </a:lnTo>
                  <a:lnTo>
                    <a:pt x="373" y="200"/>
                  </a:lnTo>
                  <a:lnTo>
                    <a:pt x="374" y="197"/>
                  </a:lnTo>
                  <a:lnTo>
                    <a:pt x="375" y="200"/>
                  </a:lnTo>
                  <a:lnTo>
                    <a:pt x="376" y="200"/>
                  </a:lnTo>
                  <a:lnTo>
                    <a:pt x="377" y="200"/>
                  </a:lnTo>
                  <a:lnTo>
                    <a:pt x="378" y="200"/>
                  </a:lnTo>
                  <a:lnTo>
                    <a:pt x="379" y="200"/>
                  </a:lnTo>
                  <a:lnTo>
                    <a:pt x="380" y="200"/>
                  </a:lnTo>
                  <a:lnTo>
                    <a:pt x="381" y="200"/>
                  </a:lnTo>
                  <a:lnTo>
                    <a:pt x="382" y="200"/>
                  </a:lnTo>
                  <a:lnTo>
                    <a:pt x="383" y="197"/>
                  </a:lnTo>
                  <a:lnTo>
                    <a:pt x="384" y="200"/>
                  </a:lnTo>
                  <a:lnTo>
                    <a:pt x="385" y="200"/>
                  </a:lnTo>
                  <a:lnTo>
                    <a:pt x="386" y="200"/>
                  </a:lnTo>
                  <a:lnTo>
                    <a:pt x="387" y="200"/>
                  </a:lnTo>
                  <a:lnTo>
                    <a:pt x="387" y="197"/>
                  </a:lnTo>
                  <a:lnTo>
                    <a:pt x="388" y="200"/>
                  </a:lnTo>
                  <a:lnTo>
                    <a:pt x="389" y="200"/>
                  </a:lnTo>
                  <a:lnTo>
                    <a:pt x="390" y="200"/>
                  </a:lnTo>
                  <a:lnTo>
                    <a:pt x="391" y="200"/>
                  </a:lnTo>
                  <a:lnTo>
                    <a:pt x="392" y="200"/>
                  </a:lnTo>
                  <a:lnTo>
                    <a:pt x="393" y="200"/>
                  </a:lnTo>
                  <a:lnTo>
                    <a:pt x="394" y="200"/>
                  </a:lnTo>
                  <a:lnTo>
                    <a:pt x="395" y="200"/>
                  </a:lnTo>
                  <a:lnTo>
                    <a:pt x="396" y="200"/>
                  </a:lnTo>
                  <a:lnTo>
                    <a:pt x="397" y="200"/>
                  </a:lnTo>
                  <a:lnTo>
                    <a:pt x="398" y="200"/>
                  </a:lnTo>
                  <a:lnTo>
                    <a:pt x="398" y="197"/>
                  </a:lnTo>
                  <a:lnTo>
                    <a:pt x="399" y="200"/>
                  </a:lnTo>
                  <a:lnTo>
                    <a:pt x="400" y="200"/>
                  </a:lnTo>
                  <a:lnTo>
                    <a:pt x="401" y="200"/>
                  </a:lnTo>
                  <a:lnTo>
                    <a:pt x="402" y="200"/>
                  </a:lnTo>
                  <a:lnTo>
                    <a:pt x="403" y="200"/>
                  </a:lnTo>
                  <a:lnTo>
                    <a:pt x="404" y="200"/>
                  </a:lnTo>
                  <a:lnTo>
                    <a:pt x="405" y="200"/>
                  </a:lnTo>
                  <a:lnTo>
                    <a:pt x="406" y="200"/>
                  </a:lnTo>
                  <a:lnTo>
                    <a:pt x="407" y="200"/>
                  </a:lnTo>
                  <a:lnTo>
                    <a:pt x="408" y="200"/>
                  </a:lnTo>
                  <a:lnTo>
                    <a:pt x="409" y="200"/>
                  </a:lnTo>
                  <a:lnTo>
                    <a:pt x="410" y="200"/>
                  </a:lnTo>
                  <a:lnTo>
                    <a:pt x="411" y="200"/>
                  </a:lnTo>
                  <a:lnTo>
                    <a:pt x="412" y="200"/>
                  </a:lnTo>
                  <a:lnTo>
                    <a:pt x="413" y="200"/>
                  </a:lnTo>
                  <a:lnTo>
                    <a:pt x="414" y="200"/>
                  </a:lnTo>
                  <a:lnTo>
                    <a:pt x="415" y="200"/>
                  </a:lnTo>
                  <a:lnTo>
                    <a:pt x="416" y="200"/>
                  </a:lnTo>
                  <a:lnTo>
                    <a:pt x="417" y="200"/>
                  </a:lnTo>
                  <a:lnTo>
                    <a:pt x="418" y="200"/>
                  </a:lnTo>
                  <a:lnTo>
                    <a:pt x="419" y="200"/>
                  </a:lnTo>
                  <a:lnTo>
                    <a:pt x="420" y="200"/>
                  </a:lnTo>
                  <a:lnTo>
                    <a:pt x="421" y="200"/>
                  </a:lnTo>
                  <a:lnTo>
                    <a:pt x="422" y="200"/>
                  </a:lnTo>
                  <a:lnTo>
                    <a:pt x="423" y="200"/>
                  </a:lnTo>
                  <a:lnTo>
                    <a:pt x="424" y="200"/>
                  </a:lnTo>
                  <a:lnTo>
                    <a:pt x="425" y="200"/>
                  </a:lnTo>
                  <a:lnTo>
                    <a:pt x="426" y="200"/>
                  </a:lnTo>
                  <a:lnTo>
                    <a:pt x="427" y="200"/>
                  </a:lnTo>
                  <a:lnTo>
                    <a:pt x="428" y="200"/>
                  </a:lnTo>
                  <a:lnTo>
                    <a:pt x="429" y="200"/>
                  </a:lnTo>
                  <a:lnTo>
                    <a:pt x="430" y="200"/>
                  </a:lnTo>
                  <a:lnTo>
                    <a:pt x="431" y="200"/>
                  </a:lnTo>
                  <a:lnTo>
                    <a:pt x="432" y="200"/>
                  </a:lnTo>
                  <a:lnTo>
                    <a:pt x="433" y="200"/>
                  </a:lnTo>
                  <a:lnTo>
                    <a:pt x="434" y="200"/>
                  </a:lnTo>
                  <a:lnTo>
                    <a:pt x="435" y="200"/>
                  </a:lnTo>
                  <a:lnTo>
                    <a:pt x="436" y="200"/>
                  </a:lnTo>
                  <a:lnTo>
                    <a:pt x="437" y="200"/>
                  </a:lnTo>
                  <a:lnTo>
                    <a:pt x="438" y="200"/>
                  </a:lnTo>
                  <a:lnTo>
                    <a:pt x="439" y="200"/>
                  </a:lnTo>
                  <a:lnTo>
                    <a:pt x="440" y="200"/>
                  </a:lnTo>
                  <a:lnTo>
                    <a:pt x="441" y="200"/>
                  </a:lnTo>
                  <a:lnTo>
                    <a:pt x="442" y="200"/>
                  </a:lnTo>
                  <a:lnTo>
                    <a:pt x="443" y="200"/>
                  </a:lnTo>
                  <a:lnTo>
                    <a:pt x="444" y="200"/>
                  </a:lnTo>
                  <a:lnTo>
                    <a:pt x="445" y="200"/>
                  </a:lnTo>
                  <a:lnTo>
                    <a:pt x="446" y="200"/>
                  </a:lnTo>
                  <a:lnTo>
                    <a:pt x="447" y="200"/>
                  </a:lnTo>
                  <a:lnTo>
                    <a:pt x="448" y="200"/>
                  </a:lnTo>
                  <a:lnTo>
                    <a:pt x="449" y="200"/>
                  </a:lnTo>
                  <a:lnTo>
                    <a:pt x="450" y="200"/>
                  </a:lnTo>
                  <a:lnTo>
                    <a:pt x="451" y="200"/>
                  </a:lnTo>
                  <a:lnTo>
                    <a:pt x="452" y="200"/>
                  </a:lnTo>
                  <a:lnTo>
                    <a:pt x="453" y="200"/>
                  </a:lnTo>
                  <a:lnTo>
                    <a:pt x="454" y="200"/>
                  </a:lnTo>
                  <a:lnTo>
                    <a:pt x="455" y="200"/>
                  </a:lnTo>
                  <a:lnTo>
                    <a:pt x="456" y="200"/>
                  </a:lnTo>
                  <a:lnTo>
                    <a:pt x="457" y="200"/>
                  </a:lnTo>
                  <a:lnTo>
                    <a:pt x="458" y="200"/>
                  </a:lnTo>
                  <a:lnTo>
                    <a:pt x="459" y="200"/>
                  </a:lnTo>
                  <a:lnTo>
                    <a:pt x="460" y="200"/>
                  </a:lnTo>
                  <a:lnTo>
                    <a:pt x="461" y="200"/>
                  </a:lnTo>
                  <a:lnTo>
                    <a:pt x="462" y="200"/>
                  </a:lnTo>
                  <a:lnTo>
                    <a:pt x="463" y="200"/>
                  </a:lnTo>
                  <a:lnTo>
                    <a:pt x="464" y="200"/>
                  </a:lnTo>
                  <a:lnTo>
                    <a:pt x="465" y="200"/>
                  </a:lnTo>
                </a:path>
              </a:pathLst>
            </a:custGeom>
            <a:noFill/>
            <a:ln w="38100">
              <a:solidFill>
                <a:srgbClr val="339966"/>
              </a:solidFill>
              <a:round/>
              <a:headEnd/>
              <a:tailEnd/>
            </a:ln>
          </p:spPr>
          <p:txBody>
            <a:bodyPr/>
            <a:lstStyle/>
            <a:p>
              <a:endParaRPr lang="en-CA"/>
            </a:p>
          </p:txBody>
        </p:sp>
        <p:sp>
          <p:nvSpPr>
            <p:cNvPr id="38934" name="Freeform 18"/>
            <p:cNvSpPr>
              <a:spLocks/>
            </p:cNvSpPr>
            <p:nvPr/>
          </p:nvSpPr>
          <p:spPr bwMode="auto">
            <a:xfrm>
              <a:off x="1453" y="1580"/>
              <a:ext cx="2924" cy="1160"/>
            </a:xfrm>
            <a:custGeom>
              <a:avLst/>
              <a:gdLst>
                <a:gd name="T0" fmla="*/ 51720 w 465"/>
                <a:gd name="T1" fmla="*/ 7240 h 141"/>
                <a:gd name="T2" fmla="*/ 71610 w 465"/>
                <a:gd name="T3" fmla="*/ 65717 h 141"/>
                <a:gd name="T4" fmla="*/ 78571 w 465"/>
                <a:gd name="T5" fmla="*/ 67955 h 141"/>
                <a:gd name="T6" fmla="*/ 82796 w 465"/>
                <a:gd name="T7" fmla="*/ 74586 h 141"/>
                <a:gd name="T8" fmla="*/ 85764 w 465"/>
                <a:gd name="T9" fmla="*/ 77432 h 141"/>
                <a:gd name="T10" fmla="*/ 88016 w 465"/>
                <a:gd name="T11" fmla="*/ 77432 h 141"/>
                <a:gd name="T12" fmla="*/ 89996 w 465"/>
                <a:gd name="T13" fmla="*/ 77967 h 141"/>
                <a:gd name="T14" fmla="*/ 91738 w 465"/>
                <a:gd name="T15" fmla="*/ 77432 h 141"/>
                <a:gd name="T16" fmla="*/ 93241 w 465"/>
                <a:gd name="T17" fmla="*/ 77432 h 141"/>
                <a:gd name="T18" fmla="*/ 94505 w 465"/>
                <a:gd name="T19" fmla="*/ 77967 h 141"/>
                <a:gd name="T20" fmla="*/ 95731 w 465"/>
                <a:gd name="T21" fmla="*/ 77967 h 141"/>
                <a:gd name="T22" fmla="*/ 96718 w 465"/>
                <a:gd name="T23" fmla="*/ 78510 h 141"/>
                <a:gd name="T24" fmla="*/ 97706 w 465"/>
                <a:gd name="T25" fmla="*/ 78510 h 141"/>
                <a:gd name="T26" fmla="*/ 98460 w 465"/>
                <a:gd name="T27" fmla="*/ 78510 h 141"/>
                <a:gd name="T28" fmla="*/ 99447 w 465"/>
                <a:gd name="T29" fmla="*/ 78510 h 141"/>
                <a:gd name="T30" fmla="*/ 100196 w 465"/>
                <a:gd name="T31" fmla="*/ 78510 h 141"/>
                <a:gd name="T32" fmla="*/ 100950 w 465"/>
                <a:gd name="T33" fmla="*/ 78510 h 141"/>
                <a:gd name="T34" fmla="*/ 101460 w 465"/>
                <a:gd name="T35" fmla="*/ 78510 h 141"/>
                <a:gd name="T36" fmla="*/ 102177 w 465"/>
                <a:gd name="T37" fmla="*/ 78510 h 141"/>
                <a:gd name="T38" fmla="*/ 102686 w 465"/>
                <a:gd name="T39" fmla="*/ 78510 h 141"/>
                <a:gd name="T40" fmla="*/ 103440 w 465"/>
                <a:gd name="T41" fmla="*/ 78510 h 141"/>
                <a:gd name="T42" fmla="*/ 103912 w 465"/>
                <a:gd name="T43" fmla="*/ 78510 h 141"/>
                <a:gd name="T44" fmla="*/ 104428 w 465"/>
                <a:gd name="T45" fmla="*/ 78510 h 141"/>
                <a:gd name="T46" fmla="*/ 104943 w 465"/>
                <a:gd name="T47" fmla="*/ 78510 h 141"/>
                <a:gd name="T48" fmla="*/ 105415 w 465"/>
                <a:gd name="T49" fmla="*/ 78510 h 141"/>
                <a:gd name="T50" fmla="*/ 105931 w 465"/>
                <a:gd name="T51" fmla="*/ 78510 h 141"/>
                <a:gd name="T52" fmla="*/ 106170 w 465"/>
                <a:gd name="T53" fmla="*/ 78510 h 141"/>
                <a:gd name="T54" fmla="*/ 106679 w 465"/>
                <a:gd name="T55" fmla="*/ 78510 h 141"/>
                <a:gd name="T56" fmla="*/ 107157 w 465"/>
                <a:gd name="T57" fmla="*/ 78510 h 141"/>
                <a:gd name="T58" fmla="*/ 107396 w 465"/>
                <a:gd name="T59" fmla="*/ 78510 h 141"/>
                <a:gd name="T60" fmla="*/ 107905 w 465"/>
                <a:gd name="T61" fmla="*/ 78510 h 141"/>
                <a:gd name="T62" fmla="*/ 108144 w 465"/>
                <a:gd name="T63" fmla="*/ 78510 h 141"/>
                <a:gd name="T64" fmla="*/ 108660 w 465"/>
                <a:gd name="T65" fmla="*/ 78510 h 141"/>
                <a:gd name="T66" fmla="*/ 108899 w 465"/>
                <a:gd name="T67" fmla="*/ 78510 h 141"/>
                <a:gd name="T68" fmla="*/ 109175 w 465"/>
                <a:gd name="T69" fmla="*/ 78510 h 141"/>
                <a:gd name="T70" fmla="*/ 109647 w 465"/>
                <a:gd name="T71" fmla="*/ 78510 h 141"/>
                <a:gd name="T72" fmla="*/ 109886 w 465"/>
                <a:gd name="T73" fmla="*/ 78510 h 141"/>
                <a:gd name="T74" fmla="*/ 110163 w 465"/>
                <a:gd name="T75" fmla="*/ 78510 h 141"/>
                <a:gd name="T76" fmla="*/ 110401 w 465"/>
                <a:gd name="T77" fmla="*/ 78510 h 141"/>
                <a:gd name="T78" fmla="*/ 110911 w 465"/>
                <a:gd name="T79" fmla="*/ 78510 h 141"/>
                <a:gd name="T80" fmla="*/ 111150 w 465"/>
                <a:gd name="T81" fmla="*/ 78510 h 141"/>
                <a:gd name="T82" fmla="*/ 111389 w 465"/>
                <a:gd name="T83" fmla="*/ 78510 h 141"/>
                <a:gd name="T84" fmla="*/ 111628 w 465"/>
                <a:gd name="T85" fmla="*/ 78510 h 141"/>
                <a:gd name="T86" fmla="*/ 111904 w 465"/>
                <a:gd name="T87" fmla="*/ 78510 h 141"/>
                <a:gd name="T88" fmla="*/ 112137 w 465"/>
                <a:gd name="T89" fmla="*/ 78510 h 141"/>
                <a:gd name="T90" fmla="*/ 112376 w 465"/>
                <a:gd name="T91" fmla="*/ 78510 h 141"/>
                <a:gd name="T92" fmla="*/ 112653 w 465"/>
                <a:gd name="T93" fmla="*/ 78510 h 141"/>
                <a:gd name="T94" fmla="*/ 112892 w 465"/>
                <a:gd name="T95" fmla="*/ 78510 h 141"/>
                <a:gd name="T96" fmla="*/ 113124 w 465"/>
                <a:gd name="T97" fmla="*/ 78510 h 141"/>
                <a:gd name="T98" fmla="*/ 113363 w 465"/>
                <a:gd name="T99" fmla="*/ 78510 h 141"/>
                <a:gd name="T100" fmla="*/ 113640 w 465"/>
                <a:gd name="T101" fmla="*/ 78510 h 141"/>
                <a:gd name="T102" fmla="*/ 113879 w 465"/>
                <a:gd name="T103" fmla="*/ 78510 h 141"/>
                <a:gd name="T104" fmla="*/ 113879 w 465"/>
                <a:gd name="T105" fmla="*/ 78510 h 141"/>
                <a:gd name="T106" fmla="*/ 114118 w 465"/>
                <a:gd name="T107" fmla="*/ 78510 h 141"/>
                <a:gd name="T108" fmla="*/ 114394 w 465"/>
                <a:gd name="T109" fmla="*/ 78510 h 141"/>
                <a:gd name="T110" fmla="*/ 114627 w 465"/>
                <a:gd name="T111" fmla="*/ 78510 h 141"/>
                <a:gd name="T112" fmla="*/ 114866 w 465"/>
                <a:gd name="T113" fmla="*/ 78510 h 141"/>
                <a:gd name="T114" fmla="*/ 115105 w 465"/>
                <a:gd name="T115" fmla="*/ 78510 h 141"/>
                <a:gd name="T116" fmla="*/ 115105 w 465"/>
                <a:gd name="T117" fmla="*/ 78510 h 141"/>
                <a:gd name="T118" fmla="*/ 115382 w 465"/>
                <a:gd name="T119" fmla="*/ 78510 h 14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65"/>
                <a:gd name="T181" fmla="*/ 0 h 141"/>
                <a:gd name="T182" fmla="*/ 465 w 465"/>
                <a:gd name="T183" fmla="*/ 141 h 14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65" h="141">
                  <a:moveTo>
                    <a:pt x="0" y="139"/>
                  </a:moveTo>
                  <a:lnTo>
                    <a:pt x="104" y="109"/>
                  </a:lnTo>
                  <a:lnTo>
                    <a:pt x="145" y="89"/>
                  </a:lnTo>
                  <a:lnTo>
                    <a:pt x="176" y="49"/>
                  </a:lnTo>
                  <a:lnTo>
                    <a:pt x="208" y="13"/>
                  </a:lnTo>
                  <a:lnTo>
                    <a:pt x="239" y="0"/>
                  </a:lnTo>
                  <a:lnTo>
                    <a:pt x="257" y="38"/>
                  </a:lnTo>
                  <a:lnTo>
                    <a:pt x="270" y="84"/>
                  </a:lnTo>
                  <a:lnTo>
                    <a:pt x="280" y="91"/>
                  </a:lnTo>
                  <a:lnTo>
                    <a:pt x="288" y="118"/>
                  </a:lnTo>
                  <a:lnTo>
                    <a:pt x="295" y="104"/>
                  </a:lnTo>
                  <a:lnTo>
                    <a:pt x="301" y="109"/>
                  </a:lnTo>
                  <a:lnTo>
                    <a:pt x="307" y="127"/>
                  </a:lnTo>
                  <a:lnTo>
                    <a:pt x="311" y="130"/>
                  </a:lnTo>
                  <a:lnTo>
                    <a:pt x="316" y="122"/>
                  </a:lnTo>
                  <a:lnTo>
                    <a:pt x="320" y="131"/>
                  </a:lnTo>
                  <a:lnTo>
                    <a:pt x="323" y="130"/>
                  </a:lnTo>
                  <a:lnTo>
                    <a:pt x="327" y="129"/>
                  </a:lnTo>
                  <a:lnTo>
                    <a:pt x="330" y="131"/>
                  </a:lnTo>
                  <a:lnTo>
                    <a:pt x="333" y="134"/>
                  </a:lnTo>
                  <a:lnTo>
                    <a:pt x="335" y="133"/>
                  </a:lnTo>
                  <a:lnTo>
                    <a:pt x="338" y="137"/>
                  </a:lnTo>
                  <a:lnTo>
                    <a:pt x="340" y="135"/>
                  </a:lnTo>
                  <a:lnTo>
                    <a:pt x="343" y="140"/>
                  </a:lnTo>
                  <a:lnTo>
                    <a:pt x="345" y="139"/>
                  </a:lnTo>
                  <a:lnTo>
                    <a:pt x="347" y="137"/>
                  </a:lnTo>
                  <a:lnTo>
                    <a:pt x="349" y="137"/>
                  </a:lnTo>
                  <a:lnTo>
                    <a:pt x="351" y="136"/>
                  </a:lnTo>
                  <a:lnTo>
                    <a:pt x="353" y="136"/>
                  </a:lnTo>
                  <a:lnTo>
                    <a:pt x="354" y="139"/>
                  </a:lnTo>
                  <a:lnTo>
                    <a:pt x="356" y="136"/>
                  </a:lnTo>
                  <a:lnTo>
                    <a:pt x="358" y="136"/>
                  </a:lnTo>
                  <a:lnTo>
                    <a:pt x="359" y="140"/>
                  </a:lnTo>
                  <a:lnTo>
                    <a:pt x="361" y="139"/>
                  </a:lnTo>
                  <a:lnTo>
                    <a:pt x="362" y="140"/>
                  </a:lnTo>
                  <a:lnTo>
                    <a:pt x="364" y="141"/>
                  </a:lnTo>
                  <a:lnTo>
                    <a:pt x="365" y="140"/>
                  </a:lnTo>
                  <a:lnTo>
                    <a:pt x="367" y="140"/>
                  </a:lnTo>
                  <a:lnTo>
                    <a:pt x="368" y="141"/>
                  </a:lnTo>
                  <a:lnTo>
                    <a:pt x="369" y="139"/>
                  </a:lnTo>
                  <a:lnTo>
                    <a:pt x="370" y="140"/>
                  </a:lnTo>
                  <a:lnTo>
                    <a:pt x="372" y="140"/>
                  </a:lnTo>
                  <a:lnTo>
                    <a:pt x="373" y="141"/>
                  </a:lnTo>
                  <a:lnTo>
                    <a:pt x="374" y="141"/>
                  </a:lnTo>
                  <a:lnTo>
                    <a:pt x="375" y="139"/>
                  </a:lnTo>
                  <a:lnTo>
                    <a:pt x="376" y="139"/>
                  </a:lnTo>
                  <a:lnTo>
                    <a:pt x="377" y="140"/>
                  </a:lnTo>
                  <a:lnTo>
                    <a:pt x="378" y="141"/>
                  </a:lnTo>
                  <a:lnTo>
                    <a:pt x="379" y="140"/>
                  </a:lnTo>
                  <a:lnTo>
                    <a:pt x="380" y="140"/>
                  </a:lnTo>
                  <a:lnTo>
                    <a:pt x="381" y="140"/>
                  </a:lnTo>
                  <a:lnTo>
                    <a:pt x="382" y="141"/>
                  </a:lnTo>
                  <a:lnTo>
                    <a:pt x="383" y="141"/>
                  </a:lnTo>
                  <a:lnTo>
                    <a:pt x="384" y="141"/>
                  </a:lnTo>
                  <a:lnTo>
                    <a:pt x="385" y="140"/>
                  </a:lnTo>
                  <a:lnTo>
                    <a:pt x="386" y="139"/>
                  </a:lnTo>
                  <a:lnTo>
                    <a:pt x="387" y="141"/>
                  </a:lnTo>
                  <a:lnTo>
                    <a:pt x="388" y="141"/>
                  </a:lnTo>
                  <a:lnTo>
                    <a:pt x="389" y="141"/>
                  </a:lnTo>
                  <a:lnTo>
                    <a:pt x="390" y="141"/>
                  </a:lnTo>
                  <a:lnTo>
                    <a:pt x="391" y="141"/>
                  </a:lnTo>
                  <a:lnTo>
                    <a:pt x="391" y="140"/>
                  </a:lnTo>
                  <a:lnTo>
                    <a:pt x="392" y="141"/>
                  </a:lnTo>
                  <a:lnTo>
                    <a:pt x="393" y="141"/>
                  </a:lnTo>
                  <a:lnTo>
                    <a:pt x="394" y="141"/>
                  </a:lnTo>
                  <a:lnTo>
                    <a:pt x="395" y="141"/>
                  </a:lnTo>
                  <a:lnTo>
                    <a:pt x="396" y="141"/>
                  </a:lnTo>
                  <a:lnTo>
                    <a:pt x="397" y="141"/>
                  </a:lnTo>
                  <a:lnTo>
                    <a:pt x="398" y="141"/>
                  </a:lnTo>
                  <a:lnTo>
                    <a:pt x="399" y="141"/>
                  </a:lnTo>
                  <a:lnTo>
                    <a:pt x="400" y="141"/>
                  </a:lnTo>
                  <a:lnTo>
                    <a:pt x="401" y="141"/>
                  </a:lnTo>
                  <a:lnTo>
                    <a:pt x="402" y="141"/>
                  </a:lnTo>
                  <a:lnTo>
                    <a:pt x="403" y="141"/>
                  </a:lnTo>
                  <a:lnTo>
                    <a:pt x="404" y="141"/>
                  </a:lnTo>
                  <a:lnTo>
                    <a:pt x="405" y="141"/>
                  </a:lnTo>
                  <a:lnTo>
                    <a:pt x="406" y="141"/>
                  </a:lnTo>
                  <a:lnTo>
                    <a:pt x="407" y="141"/>
                  </a:lnTo>
                  <a:lnTo>
                    <a:pt x="407" y="139"/>
                  </a:lnTo>
                  <a:lnTo>
                    <a:pt x="408" y="141"/>
                  </a:lnTo>
                  <a:lnTo>
                    <a:pt x="409" y="141"/>
                  </a:lnTo>
                  <a:lnTo>
                    <a:pt x="410" y="139"/>
                  </a:lnTo>
                  <a:lnTo>
                    <a:pt x="410" y="137"/>
                  </a:lnTo>
                  <a:lnTo>
                    <a:pt x="411" y="141"/>
                  </a:lnTo>
                  <a:lnTo>
                    <a:pt x="411" y="140"/>
                  </a:lnTo>
                  <a:lnTo>
                    <a:pt x="412" y="141"/>
                  </a:lnTo>
                  <a:lnTo>
                    <a:pt x="412" y="140"/>
                  </a:lnTo>
                  <a:lnTo>
                    <a:pt x="413" y="141"/>
                  </a:lnTo>
                  <a:lnTo>
                    <a:pt x="414" y="141"/>
                  </a:lnTo>
                  <a:lnTo>
                    <a:pt x="415" y="141"/>
                  </a:lnTo>
                  <a:lnTo>
                    <a:pt x="416" y="141"/>
                  </a:lnTo>
                  <a:lnTo>
                    <a:pt x="417" y="141"/>
                  </a:lnTo>
                  <a:lnTo>
                    <a:pt x="418" y="141"/>
                  </a:lnTo>
                  <a:lnTo>
                    <a:pt x="419" y="141"/>
                  </a:lnTo>
                  <a:lnTo>
                    <a:pt x="420" y="141"/>
                  </a:lnTo>
                  <a:lnTo>
                    <a:pt x="421" y="141"/>
                  </a:lnTo>
                  <a:lnTo>
                    <a:pt x="422" y="141"/>
                  </a:lnTo>
                  <a:lnTo>
                    <a:pt x="423" y="141"/>
                  </a:lnTo>
                  <a:lnTo>
                    <a:pt x="424" y="141"/>
                  </a:lnTo>
                  <a:lnTo>
                    <a:pt x="425" y="141"/>
                  </a:lnTo>
                  <a:lnTo>
                    <a:pt x="426" y="141"/>
                  </a:lnTo>
                  <a:lnTo>
                    <a:pt x="427" y="141"/>
                  </a:lnTo>
                  <a:lnTo>
                    <a:pt x="428" y="141"/>
                  </a:lnTo>
                  <a:lnTo>
                    <a:pt x="429" y="141"/>
                  </a:lnTo>
                  <a:lnTo>
                    <a:pt x="430" y="141"/>
                  </a:lnTo>
                  <a:lnTo>
                    <a:pt x="431" y="141"/>
                  </a:lnTo>
                  <a:lnTo>
                    <a:pt x="432" y="141"/>
                  </a:lnTo>
                  <a:lnTo>
                    <a:pt x="433" y="141"/>
                  </a:lnTo>
                  <a:lnTo>
                    <a:pt x="434" y="141"/>
                  </a:lnTo>
                  <a:lnTo>
                    <a:pt x="435" y="141"/>
                  </a:lnTo>
                  <a:lnTo>
                    <a:pt x="436" y="141"/>
                  </a:lnTo>
                  <a:lnTo>
                    <a:pt x="437" y="141"/>
                  </a:lnTo>
                  <a:lnTo>
                    <a:pt x="438" y="141"/>
                  </a:lnTo>
                  <a:lnTo>
                    <a:pt x="439" y="141"/>
                  </a:lnTo>
                  <a:lnTo>
                    <a:pt x="440" y="141"/>
                  </a:lnTo>
                  <a:lnTo>
                    <a:pt x="441" y="141"/>
                  </a:lnTo>
                  <a:lnTo>
                    <a:pt x="442" y="141"/>
                  </a:lnTo>
                  <a:lnTo>
                    <a:pt x="443" y="141"/>
                  </a:lnTo>
                  <a:lnTo>
                    <a:pt x="444" y="141"/>
                  </a:lnTo>
                  <a:lnTo>
                    <a:pt x="445" y="141"/>
                  </a:lnTo>
                  <a:lnTo>
                    <a:pt x="446" y="141"/>
                  </a:lnTo>
                  <a:lnTo>
                    <a:pt x="447" y="141"/>
                  </a:lnTo>
                  <a:lnTo>
                    <a:pt x="448" y="141"/>
                  </a:lnTo>
                  <a:lnTo>
                    <a:pt x="449" y="141"/>
                  </a:lnTo>
                  <a:lnTo>
                    <a:pt x="450" y="141"/>
                  </a:lnTo>
                  <a:lnTo>
                    <a:pt x="451" y="141"/>
                  </a:lnTo>
                  <a:lnTo>
                    <a:pt x="452" y="141"/>
                  </a:lnTo>
                  <a:lnTo>
                    <a:pt x="453" y="141"/>
                  </a:lnTo>
                  <a:lnTo>
                    <a:pt x="454" y="141"/>
                  </a:lnTo>
                  <a:lnTo>
                    <a:pt x="455" y="141"/>
                  </a:lnTo>
                  <a:lnTo>
                    <a:pt x="456" y="141"/>
                  </a:lnTo>
                  <a:lnTo>
                    <a:pt x="457" y="141"/>
                  </a:lnTo>
                  <a:lnTo>
                    <a:pt x="458" y="141"/>
                  </a:lnTo>
                  <a:lnTo>
                    <a:pt x="459" y="141"/>
                  </a:lnTo>
                  <a:lnTo>
                    <a:pt x="460" y="141"/>
                  </a:lnTo>
                  <a:lnTo>
                    <a:pt x="461" y="141"/>
                  </a:lnTo>
                  <a:lnTo>
                    <a:pt x="462" y="141"/>
                  </a:lnTo>
                  <a:lnTo>
                    <a:pt x="463" y="141"/>
                  </a:lnTo>
                  <a:lnTo>
                    <a:pt x="464" y="141"/>
                  </a:lnTo>
                  <a:lnTo>
                    <a:pt x="465" y="141"/>
                  </a:lnTo>
                </a:path>
              </a:pathLst>
            </a:custGeom>
            <a:noFill/>
            <a:ln w="38100">
              <a:solidFill>
                <a:srgbClr val="800080"/>
              </a:solidFill>
              <a:round/>
              <a:headEnd/>
              <a:tailEnd/>
            </a:ln>
          </p:spPr>
          <p:txBody>
            <a:bodyPr/>
            <a:lstStyle/>
            <a:p>
              <a:endParaRPr lang="en-CA"/>
            </a:p>
          </p:txBody>
        </p:sp>
        <p:sp>
          <p:nvSpPr>
            <p:cNvPr id="38935" name="Rectangle 19"/>
            <p:cNvSpPr>
              <a:spLocks noChangeArrowheads="1"/>
            </p:cNvSpPr>
            <p:nvPr/>
          </p:nvSpPr>
          <p:spPr bwMode="auto">
            <a:xfrm>
              <a:off x="1271" y="2649"/>
              <a:ext cx="87" cy="248"/>
            </a:xfrm>
            <a:prstGeom prst="rect">
              <a:avLst/>
            </a:prstGeom>
            <a:noFill/>
            <a:ln w="38100">
              <a:noFill/>
              <a:miter lim="800000"/>
              <a:headEnd/>
              <a:tailEnd/>
            </a:ln>
          </p:spPr>
          <p:txBody>
            <a:bodyPr wrap="none" lIns="0" tIns="0" rIns="0" bIns="0">
              <a:spAutoFit/>
            </a:bodyPr>
            <a:lstStyle/>
            <a:p>
              <a:pPr defTabSz="4389438" eaLnBrk="1" hangingPunct="1"/>
              <a:r>
                <a:rPr lang="en-US" sz="2000"/>
                <a:t>0</a:t>
              </a:r>
            </a:p>
          </p:txBody>
        </p:sp>
        <p:sp>
          <p:nvSpPr>
            <p:cNvPr id="38936" name="Rectangle 20"/>
            <p:cNvSpPr>
              <a:spLocks noChangeArrowheads="1"/>
            </p:cNvSpPr>
            <p:nvPr/>
          </p:nvSpPr>
          <p:spPr bwMode="auto">
            <a:xfrm>
              <a:off x="1157" y="1876"/>
              <a:ext cx="217" cy="248"/>
            </a:xfrm>
            <a:prstGeom prst="rect">
              <a:avLst/>
            </a:prstGeom>
            <a:noFill/>
            <a:ln w="9525">
              <a:noFill/>
              <a:miter lim="800000"/>
              <a:headEnd/>
              <a:tailEnd/>
            </a:ln>
          </p:spPr>
          <p:txBody>
            <a:bodyPr wrap="none" lIns="0" tIns="0" rIns="0" bIns="0">
              <a:spAutoFit/>
            </a:bodyPr>
            <a:lstStyle/>
            <a:p>
              <a:pPr defTabSz="4389438" eaLnBrk="1" hangingPunct="1"/>
              <a:r>
                <a:rPr lang="en-US" sz="2000"/>
                <a:t>0.1</a:t>
              </a:r>
            </a:p>
          </p:txBody>
        </p:sp>
        <p:sp>
          <p:nvSpPr>
            <p:cNvPr id="38937" name="Rectangle 21"/>
            <p:cNvSpPr>
              <a:spLocks noChangeArrowheads="1"/>
            </p:cNvSpPr>
            <p:nvPr/>
          </p:nvSpPr>
          <p:spPr bwMode="auto">
            <a:xfrm>
              <a:off x="1157" y="1111"/>
              <a:ext cx="217" cy="247"/>
            </a:xfrm>
            <a:prstGeom prst="rect">
              <a:avLst/>
            </a:prstGeom>
            <a:noFill/>
            <a:ln w="9525">
              <a:noFill/>
              <a:miter lim="800000"/>
              <a:headEnd/>
              <a:tailEnd/>
            </a:ln>
          </p:spPr>
          <p:txBody>
            <a:bodyPr wrap="none" lIns="0" tIns="0" rIns="0" bIns="0">
              <a:spAutoFit/>
            </a:bodyPr>
            <a:lstStyle/>
            <a:p>
              <a:pPr defTabSz="4389438" eaLnBrk="1" hangingPunct="1"/>
              <a:r>
                <a:rPr lang="en-US" sz="2000"/>
                <a:t>0.2</a:t>
              </a:r>
            </a:p>
          </p:txBody>
        </p:sp>
        <p:sp>
          <p:nvSpPr>
            <p:cNvPr id="38938" name="Rectangle 22"/>
            <p:cNvSpPr>
              <a:spLocks noChangeArrowheads="1"/>
            </p:cNvSpPr>
            <p:nvPr/>
          </p:nvSpPr>
          <p:spPr bwMode="auto">
            <a:xfrm>
              <a:off x="1157" y="336"/>
              <a:ext cx="217" cy="248"/>
            </a:xfrm>
            <a:prstGeom prst="rect">
              <a:avLst/>
            </a:prstGeom>
            <a:noFill/>
            <a:ln w="9525">
              <a:noFill/>
              <a:miter lim="800000"/>
              <a:headEnd/>
              <a:tailEnd/>
            </a:ln>
          </p:spPr>
          <p:txBody>
            <a:bodyPr wrap="none" lIns="0" tIns="0" rIns="0" bIns="0">
              <a:spAutoFit/>
            </a:bodyPr>
            <a:lstStyle/>
            <a:p>
              <a:pPr defTabSz="4389438" eaLnBrk="1" hangingPunct="1"/>
              <a:r>
                <a:rPr lang="en-US" sz="2000"/>
                <a:t>0.3</a:t>
              </a:r>
            </a:p>
          </p:txBody>
        </p:sp>
        <p:sp>
          <p:nvSpPr>
            <p:cNvPr id="38939" name="Rectangle 23"/>
            <p:cNvSpPr>
              <a:spLocks noChangeArrowheads="1"/>
            </p:cNvSpPr>
            <p:nvPr/>
          </p:nvSpPr>
          <p:spPr bwMode="auto">
            <a:xfrm>
              <a:off x="1321" y="2913"/>
              <a:ext cx="304" cy="248"/>
            </a:xfrm>
            <a:prstGeom prst="rect">
              <a:avLst/>
            </a:prstGeom>
            <a:noFill/>
            <a:ln w="9525">
              <a:noFill/>
              <a:miter lim="800000"/>
              <a:headEnd/>
              <a:tailEnd/>
            </a:ln>
          </p:spPr>
          <p:txBody>
            <a:bodyPr wrap="none" lIns="0" tIns="0" rIns="0" bIns="0">
              <a:spAutoFit/>
            </a:bodyPr>
            <a:lstStyle/>
            <a:p>
              <a:pPr defTabSz="4389438" eaLnBrk="1" hangingPunct="1"/>
              <a:r>
                <a:rPr lang="en-US" sz="2000"/>
                <a:t>0.01</a:t>
              </a:r>
            </a:p>
          </p:txBody>
        </p:sp>
        <p:sp>
          <p:nvSpPr>
            <p:cNvPr id="38940" name="Rectangle 24"/>
            <p:cNvSpPr>
              <a:spLocks noChangeArrowheads="1"/>
            </p:cNvSpPr>
            <p:nvPr/>
          </p:nvSpPr>
          <p:spPr bwMode="auto">
            <a:xfrm>
              <a:off x="2012" y="2913"/>
              <a:ext cx="217" cy="248"/>
            </a:xfrm>
            <a:prstGeom prst="rect">
              <a:avLst/>
            </a:prstGeom>
            <a:noFill/>
            <a:ln w="9525">
              <a:noFill/>
              <a:miter lim="800000"/>
              <a:headEnd/>
              <a:tailEnd/>
            </a:ln>
          </p:spPr>
          <p:txBody>
            <a:bodyPr wrap="none" lIns="0" tIns="0" rIns="0" bIns="0">
              <a:spAutoFit/>
            </a:bodyPr>
            <a:lstStyle/>
            <a:p>
              <a:pPr defTabSz="4389438" eaLnBrk="1" hangingPunct="1"/>
              <a:r>
                <a:rPr lang="en-US" sz="2000"/>
                <a:t>0.1</a:t>
              </a:r>
            </a:p>
          </p:txBody>
        </p:sp>
        <p:sp>
          <p:nvSpPr>
            <p:cNvPr id="38941" name="Rectangle 25"/>
            <p:cNvSpPr>
              <a:spLocks noChangeArrowheads="1"/>
            </p:cNvSpPr>
            <p:nvPr/>
          </p:nvSpPr>
          <p:spPr bwMode="auto">
            <a:xfrm>
              <a:off x="2723" y="2913"/>
              <a:ext cx="87" cy="248"/>
            </a:xfrm>
            <a:prstGeom prst="rect">
              <a:avLst/>
            </a:prstGeom>
            <a:noFill/>
            <a:ln w="9525">
              <a:noFill/>
              <a:miter lim="800000"/>
              <a:headEnd/>
              <a:tailEnd/>
            </a:ln>
          </p:spPr>
          <p:txBody>
            <a:bodyPr wrap="none" lIns="0" tIns="0" rIns="0" bIns="0">
              <a:spAutoFit/>
            </a:bodyPr>
            <a:lstStyle/>
            <a:p>
              <a:pPr defTabSz="4389438" eaLnBrk="1" hangingPunct="1"/>
              <a:r>
                <a:rPr lang="en-US" sz="2000"/>
                <a:t>1</a:t>
              </a:r>
            </a:p>
          </p:txBody>
        </p:sp>
        <p:sp>
          <p:nvSpPr>
            <p:cNvPr id="38942" name="Rectangle 26"/>
            <p:cNvSpPr>
              <a:spLocks noChangeArrowheads="1"/>
            </p:cNvSpPr>
            <p:nvPr/>
          </p:nvSpPr>
          <p:spPr bwMode="auto">
            <a:xfrm>
              <a:off x="3334" y="2913"/>
              <a:ext cx="174" cy="248"/>
            </a:xfrm>
            <a:prstGeom prst="rect">
              <a:avLst/>
            </a:prstGeom>
            <a:noFill/>
            <a:ln w="9525">
              <a:noFill/>
              <a:miter lim="800000"/>
              <a:headEnd/>
              <a:tailEnd/>
            </a:ln>
          </p:spPr>
          <p:txBody>
            <a:bodyPr wrap="none" lIns="0" tIns="0" rIns="0" bIns="0">
              <a:spAutoFit/>
            </a:bodyPr>
            <a:lstStyle/>
            <a:p>
              <a:pPr defTabSz="4389438" eaLnBrk="1" hangingPunct="1"/>
              <a:r>
                <a:rPr lang="en-US" sz="2000"/>
                <a:t>10</a:t>
              </a:r>
            </a:p>
          </p:txBody>
        </p:sp>
        <p:sp>
          <p:nvSpPr>
            <p:cNvPr id="38943" name="Rectangle 27"/>
            <p:cNvSpPr>
              <a:spLocks noChangeArrowheads="1"/>
            </p:cNvSpPr>
            <p:nvPr/>
          </p:nvSpPr>
          <p:spPr bwMode="auto">
            <a:xfrm>
              <a:off x="3949" y="2913"/>
              <a:ext cx="261" cy="248"/>
            </a:xfrm>
            <a:prstGeom prst="rect">
              <a:avLst/>
            </a:prstGeom>
            <a:noFill/>
            <a:ln w="9525">
              <a:noFill/>
              <a:miter lim="800000"/>
              <a:headEnd/>
              <a:tailEnd/>
            </a:ln>
          </p:spPr>
          <p:txBody>
            <a:bodyPr wrap="none" lIns="0" tIns="0" rIns="0" bIns="0">
              <a:spAutoFit/>
            </a:bodyPr>
            <a:lstStyle/>
            <a:p>
              <a:pPr defTabSz="4389438" eaLnBrk="1" hangingPunct="1"/>
              <a:r>
                <a:rPr lang="en-US" sz="2000"/>
                <a:t>100</a:t>
              </a:r>
            </a:p>
          </p:txBody>
        </p:sp>
        <p:sp>
          <p:nvSpPr>
            <p:cNvPr id="38944" name="Rectangle 28"/>
            <p:cNvSpPr>
              <a:spLocks noChangeArrowheads="1"/>
            </p:cNvSpPr>
            <p:nvPr/>
          </p:nvSpPr>
          <p:spPr bwMode="auto">
            <a:xfrm>
              <a:off x="4565" y="2913"/>
              <a:ext cx="348" cy="248"/>
            </a:xfrm>
            <a:prstGeom prst="rect">
              <a:avLst/>
            </a:prstGeom>
            <a:noFill/>
            <a:ln w="9525">
              <a:noFill/>
              <a:miter lim="800000"/>
              <a:headEnd/>
              <a:tailEnd/>
            </a:ln>
          </p:spPr>
          <p:txBody>
            <a:bodyPr wrap="none" lIns="0" tIns="0" rIns="0" bIns="0">
              <a:spAutoFit/>
            </a:bodyPr>
            <a:lstStyle/>
            <a:p>
              <a:pPr defTabSz="4389438" eaLnBrk="1" hangingPunct="1"/>
              <a:r>
                <a:rPr lang="en-US" sz="2000" dirty="0"/>
                <a:t>1000</a:t>
              </a:r>
            </a:p>
          </p:txBody>
        </p:sp>
        <p:sp>
          <p:nvSpPr>
            <p:cNvPr id="38945" name="Rectangle 29"/>
            <p:cNvSpPr>
              <a:spLocks noChangeArrowheads="1"/>
            </p:cNvSpPr>
            <p:nvPr/>
          </p:nvSpPr>
          <p:spPr bwMode="auto">
            <a:xfrm>
              <a:off x="2736" y="3085"/>
              <a:ext cx="347" cy="250"/>
            </a:xfrm>
            <a:prstGeom prst="rect">
              <a:avLst/>
            </a:prstGeom>
            <a:noFill/>
            <a:ln w="9525">
              <a:noFill/>
              <a:miter lim="800000"/>
              <a:headEnd/>
              <a:tailEnd/>
            </a:ln>
          </p:spPr>
          <p:txBody>
            <a:bodyPr wrap="none" lIns="0" tIns="0" rIns="0" bIns="0">
              <a:spAutoFit/>
            </a:bodyPr>
            <a:lstStyle/>
            <a:p>
              <a:pPr defTabSz="4389438" eaLnBrk="1" hangingPunct="1"/>
              <a:r>
                <a:rPr lang="en-US" sz="2000" i="1" dirty="0" err="1"/>
                <a:t>N</a:t>
              </a:r>
              <a:r>
                <a:rPr lang="en-US" sz="2000" i="1" baseline="-25000" dirty="0" err="1"/>
                <a:t>e</a:t>
              </a:r>
              <a:r>
                <a:rPr lang="en-US" sz="2000" i="1" dirty="0" err="1"/>
                <a:t>m</a:t>
              </a:r>
              <a:endParaRPr lang="en-US" sz="2000" i="1" dirty="0"/>
            </a:p>
          </p:txBody>
        </p:sp>
        <p:sp>
          <p:nvSpPr>
            <p:cNvPr id="38946" name="Rectangle 30"/>
            <p:cNvSpPr>
              <a:spLocks noChangeArrowheads="1"/>
            </p:cNvSpPr>
            <p:nvPr/>
          </p:nvSpPr>
          <p:spPr bwMode="auto">
            <a:xfrm rot="-5400000">
              <a:off x="419" y="1521"/>
              <a:ext cx="976" cy="188"/>
            </a:xfrm>
            <a:prstGeom prst="rect">
              <a:avLst/>
            </a:prstGeom>
            <a:noFill/>
            <a:ln w="9525">
              <a:noFill/>
              <a:miter lim="800000"/>
              <a:headEnd/>
              <a:tailEnd/>
            </a:ln>
          </p:spPr>
          <p:txBody>
            <a:bodyPr wrap="none" lIns="0" tIns="0" rIns="0" bIns="0">
              <a:spAutoFit/>
            </a:bodyPr>
            <a:lstStyle/>
            <a:p>
              <a:pPr defTabSz="4389438" eaLnBrk="1" hangingPunct="1"/>
              <a:r>
                <a:rPr lang="en-US" sz="2000"/>
                <a:t>Frequency</a:t>
              </a:r>
            </a:p>
          </p:txBody>
        </p:sp>
        <p:grpSp>
          <p:nvGrpSpPr>
            <p:cNvPr id="38947" name="Group 31"/>
            <p:cNvGrpSpPr>
              <a:grpSpLocks/>
            </p:cNvGrpSpPr>
            <p:nvPr/>
          </p:nvGrpSpPr>
          <p:grpSpPr bwMode="auto">
            <a:xfrm>
              <a:off x="3622" y="528"/>
              <a:ext cx="1004" cy="474"/>
              <a:chOff x="3028" y="1014"/>
              <a:chExt cx="1004" cy="474"/>
            </a:xfrm>
          </p:grpSpPr>
          <p:sp>
            <p:nvSpPr>
              <p:cNvPr id="38949" name="Rectangle 32"/>
              <p:cNvSpPr>
                <a:spLocks noChangeArrowheads="1"/>
              </p:cNvSpPr>
              <p:nvPr/>
            </p:nvSpPr>
            <p:spPr bwMode="auto">
              <a:xfrm>
                <a:off x="3028" y="1014"/>
                <a:ext cx="1004" cy="474"/>
              </a:xfrm>
              <a:prstGeom prst="rect">
                <a:avLst/>
              </a:prstGeom>
              <a:solidFill>
                <a:srgbClr val="FFFFFF"/>
              </a:solidFill>
              <a:ln w="0">
                <a:solidFill>
                  <a:srgbClr val="000000"/>
                </a:solidFill>
                <a:miter lim="800000"/>
                <a:headEnd/>
                <a:tailEnd/>
              </a:ln>
            </p:spPr>
            <p:txBody>
              <a:bodyPr/>
              <a:lstStyle/>
              <a:p>
                <a:endParaRPr lang="en-CA"/>
              </a:p>
            </p:txBody>
          </p:sp>
          <p:sp>
            <p:nvSpPr>
              <p:cNvPr id="38950" name="Line 33"/>
              <p:cNvSpPr>
                <a:spLocks noChangeShapeType="1"/>
              </p:cNvSpPr>
              <p:nvPr/>
            </p:nvSpPr>
            <p:spPr bwMode="auto">
              <a:xfrm>
                <a:off x="3119" y="1171"/>
                <a:ext cx="151" cy="2"/>
              </a:xfrm>
              <a:prstGeom prst="line">
                <a:avLst/>
              </a:prstGeom>
              <a:noFill/>
              <a:ln w="38100">
                <a:solidFill>
                  <a:srgbClr val="339966"/>
                </a:solidFill>
                <a:round/>
                <a:headEnd/>
                <a:tailEnd/>
              </a:ln>
            </p:spPr>
            <p:txBody>
              <a:bodyPr/>
              <a:lstStyle/>
              <a:p>
                <a:endParaRPr lang="en-CA"/>
              </a:p>
            </p:txBody>
          </p:sp>
          <p:sp>
            <p:nvSpPr>
              <p:cNvPr id="38951" name="Rectangle 34"/>
              <p:cNvSpPr>
                <a:spLocks noChangeArrowheads="1"/>
              </p:cNvSpPr>
              <p:nvPr/>
            </p:nvSpPr>
            <p:spPr bwMode="auto">
              <a:xfrm>
                <a:off x="3346" y="1054"/>
                <a:ext cx="357" cy="248"/>
              </a:xfrm>
              <a:prstGeom prst="rect">
                <a:avLst/>
              </a:prstGeom>
              <a:noFill/>
              <a:ln w="9525">
                <a:noFill/>
                <a:miter lim="800000"/>
                <a:headEnd/>
                <a:tailEnd/>
              </a:ln>
            </p:spPr>
            <p:txBody>
              <a:bodyPr wrap="none" lIns="0" tIns="0" rIns="0" bIns="0">
                <a:spAutoFit/>
              </a:bodyPr>
              <a:lstStyle/>
              <a:p>
                <a:pPr defTabSz="4389438" eaLnBrk="1" hangingPunct="1"/>
                <a:r>
                  <a:rPr lang="en-US" sz="2000">
                    <a:solidFill>
                      <a:schemeClr val="bg2"/>
                    </a:solidFill>
                  </a:rPr>
                  <a:t>Plant</a:t>
                </a:r>
                <a:endParaRPr lang="en-US" sz="2000"/>
              </a:p>
            </p:txBody>
          </p:sp>
          <p:sp>
            <p:nvSpPr>
              <p:cNvPr id="38952" name="Line 35"/>
              <p:cNvSpPr>
                <a:spLocks noChangeShapeType="1"/>
              </p:cNvSpPr>
              <p:nvPr/>
            </p:nvSpPr>
            <p:spPr bwMode="auto">
              <a:xfrm>
                <a:off x="3119" y="1344"/>
                <a:ext cx="151" cy="2"/>
              </a:xfrm>
              <a:prstGeom prst="line">
                <a:avLst/>
              </a:prstGeom>
              <a:noFill/>
              <a:ln w="38100">
                <a:solidFill>
                  <a:srgbClr val="800080"/>
                </a:solidFill>
                <a:round/>
                <a:headEnd/>
                <a:tailEnd/>
              </a:ln>
            </p:spPr>
            <p:txBody>
              <a:bodyPr/>
              <a:lstStyle/>
              <a:p>
                <a:endParaRPr lang="en-CA"/>
              </a:p>
            </p:txBody>
          </p:sp>
          <p:sp>
            <p:nvSpPr>
              <p:cNvPr id="38953" name="Rectangle 36"/>
              <p:cNvSpPr>
                <a:spLocks noChangeArrowheads="1"/>
              </p:cNvSpPr>
              <p:nvPr/>
            </p:nvSpPr>
            <p:spPr bwMode="auto">
              <a:xfrm>
                <a:off x="3346" y="1218"/>
                <a:ext cx="686" cy="248"/>
              </a:xfrm>
              <a:prstGeom prst="rect">
                <a:avLst/>
              </a:prstGeom>
              <a:noFill/>
              <a:ln w="9525">
                <a:noFill/>
                <a:miter lim="800000"/>
                <a:headEnd/>
                <a:tailEnd/>
              </a:ln>
            </p:spPr>
            <p:txBody>
              <a:bodyPr lIns="0" tIns="0" rIns="0" bIns="0">
                <a:spAutoFit/>
              </a:bodyPr>
              <a:lstStyle/>
              <a:p>
                <a:pPr defTabSz="4389438" eaLnBrk="1" hangingPunct="1"/>
                <a:r>
                  <a:rPr lang="en-US" sz="2000">
                    <a:solidFill>
                      <a:schemeClr val="bg2"/>
                    </a:solidFill>
                  </a:rPr>
                  <a:t>Animal</a:t>
                </a:r>
                <a:endParaRPr lang="en-US" sz="2000"/>
              </a:p>
            </p:txBody>
          </p:sp>
        </p:grpSp>
      </p:grpSp>
      <p:sp>
        <p:nvSpPr>
          <p:cNvPr id="80935" name="Text Box 39"/>
          <p:cNvSpPr txBox="1">
            <a:spLocks noChangeArrowheads="1"/>
          </p:cNvSpPr>
          <p:nvPr/>
        </p:nvSpPr>
        <p:spPr bwMode="auto">
          <a:xfrm>
            <a:off x="746125" y="5493603"/>
            <a:ext cx="7864475" cy="830997"/>
          </a:xfrm>
          <a:prstGeom prst="rect">
            <a:avLst/>
          </a:prstGeom>
          <a:noFill/>
          <a:ln w="9525">
            <a:noFill/>
            <a:miter lim="800000"/>
            <a:headEnd/>
            <a:tailEnd/>
          </a:ln>
        </p:spPr>
        <p:txBody>
          <a:bodyPr>
            <a:spAutoFit/>
          </a:bodyPr>
          <a:lstStyle/>
          <a:p>
            <a:r>
              <a:rPr lang="en-US" dirty="0" smtClean="0"/>
              <a:t>What is a typical number of migrants per generation for most species? What does this tell us?</a:t>
            </a:r>
            <a:endParaRPr lang="en-US" dirty="0"/>
          </a:p>
        </p:txBody>
      </p:sp>
      <p:sp>
        <p:nvSpPr>
          <p:cNvPr id="42" name="TextBox 41"/>
          <p:cNvSpPr txBox="1"/>
          <p:nvPr/>
        </p:nvSpPr>
        <p:spPr>
          <a:xfrm>
            <a:off x="6012160" y="6381328"/>
            <a:ext cx="2987824" cy="369332"/>
          </a:xfrm>
          <a:prstGeom prst="rect">
            <a:avLst/>
          </a:prstGeom>
          <a:noFill/>
        </p:spPr>
        <p:txBody>
          <a:bodyPr wrap="square" rtlCol="0">
            <a:spAutoFit/>
          </a:bodyPr>
          <a:lstStyle/>
          <a:p>
            <a:r>
              <a:rPr lang="en-CA" sz="1800" dirty="0" err="1" smtClean="0"/>
              <a:t>Morjan</a:t>
            </a:r>
            <a:r>
              <a:rPr lang="en-CA" sz="1800" dirty="0" smtClean="0"/>
              <a:t> &amp; Rieseberg 2004</a:t>
            </a:r>
            <a:endParaRPr lang="en-CA" sz="1800" dirty="0"/>
          </a:p>
        </p:txBody>
      </p:sp>
      <p:sp>
        <p:nvSpPr>
          <p:cNvPr id="43" name="Rectangle 12"/>
          <p:cNvSpPr>
            <a:spLocks noChangeArrowheads="1"/>
          </p:cNvSpPr>
          <p:nvPr/>
        </p:nvSpPr>
        <p:spPr bwMode="auto">
          <a:xfrm>
            <a:off x="2339752" y="188640"/>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a:t>
            </a:r>
            <a:r>
              <a:rPr lang="en-US" sz="3200" b="1" spc="150" dirty="0" smtClean="0">
                <a:ln w="11430"/>
                <a:solidFill>
                  <a:srgbClr val="F8F8F8"/>
                </a:solidFill>
                <a:effectLst>
                  <a:outerShdw blurRad="25400" algn="tl" rotWithShape="0">
                    <a:srgbClr val="000000">
                      <a:alpha val="43000"/>
                    </a:srgbClr>
                  </a:outerShdw>
                </a:effectLst>
              </a:rPr>
              <a:t>unifying effects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9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35"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8915" name="Picture 43"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43" name="Rectangle 12"/>
          <p:cNvSpPr>
            <a:spLocks noChangeArrowheads="1"/>
          </p:cNvSpPr>
          <p:nvPr/>
        </p:nvSpPr>
        <p:spPr bwMode="auto">
          <a:xfrm>
            <a:off x="2339752" y="188640"/>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a:t>
            </a:r>
            <a:r>
              <a:rPr lang="en-US" sz="3200" b="1" spc="150" dirty="0" smtClean="0">
                <a:ln w="11430"/>
                <a:solidFill>
                  <a:srgbClr val="F8F8F8"/>
                </a:solidFill>
                <a:effectLst>
                  <a:outerShdw blurRad="25400" algn="tl" rotWithShape="0">
                    <a:srgbClr val="000000">
                      <a:alpha val="43000"/>
                    </a:srgbClr>
                  </a:outerShdw>
                </a:effectLst>
              </a:rPr>
              <a:t>unifying effects</a:t>
            </a:r>
            <a:endParaRPr lang="en-US" b="1" spc="150" dirty="0">
              <a:ln w="11430"/>
              <a:solidFill>
                <a:srgbClr val="F8F8F8"/>
              </a:solidFill>
              <a:effectLst>
                <a:outerShdw blurRad="25400" algn="tl" rotWithShape="0">
                  <a:srgbClr val="000000">
                    <a:alpha val="43000"/>
                  </a:srgbClr>
                </a:outerShdw>
              </a:effectLst>
            </a:endParaRPr>
          </a:p>
        </p:txBody>
      </p:sp>
      <p:sp>
        <p:nvSpPr>
          <p:cNvPr id="44" name="TextBox 43"/>
          <p:cNvSpPr txBox="1"/>
          <p:nvPr/>
        </p:nvSpPr>
        <p:spPr>
          <a:xfrm>
            <a:off x="304800" y="2286000"/>
            <a:ext cx="8458200" cy="3539431"/>
          </a:xfrm>
          <a:prstGeom prst="rect">
            <a:avLst/>
          </a:prstGeom>
          <a:noFill/>
        </p:spPr>
        <p:txBody>
          <a:bodyPr wrap="square" rtlCol="0">
            <a:spAutoFit/>
          </a:bodyPr>
          <a:lstStyle/>
          <a:p>
            <a:pPr algn="ctr"/>
            <a:r>
              <a:rPr lang="en-US" sz="2800" i="1" u="sng" dirty="0" smtClean="0"/>
              <a:t>Think – Pair – Share</a:t>
            </a:r>
          </a:p>
          <a:p>
            <a:pPr algn="ctr"/>
            <a:endParaRPr lang="en-US" sz="2800" dirty="0" smtClean="0"/>
          </a:p>
          <a:p>
            <a:pPr algn="ctr"/>
            <a:r>
              <a:rPr lang="en-US" sz="2800" b="1" dirty="0" smtClean="0"/>
              <a:t>Do you expect the spread of a beneficial allele to differ from a neutral allele? How? Why?</a:t>
            </a:r>
          </a:p>
          <a:p>
            <a:pPr algn="ctr"/>
            <a:endParaRPr lang="en-US" sz="2800" dirty="0" smtClean="0"/>
          </a:p>
          <a:p>
            <a:pPr algn="ctr"/>
            <a:r>
              <a:rPr lang="en-US" sz="2800" dirty="0" smtClean="0"/>
              <a:t>Write down 1–2 sentences.</a:t>
            </a:r>
          </a:p>
          <a:p>
            <a:pPr algn="ctr"/>
            <a:r>
              <a:rPr lang="en-US" sz="2800" dirty="0" smtClean="0"/>
              <a:t>Discuss with a neighbor.</a:t>
            </a:r>
          </a:p>
          <a:p>
            <a:pPr algn="ctr"/>
            <a:r>
              <a:rPr lang="en-US" sz="2800" dirty="0" smtClean="0"/>
              <a:t>Report back to class.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1"/>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9939" name="Picture 12"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9941" name="Text Box 3"/>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grpSp>
        <p:nvGrpSpPr>
          <p:cNvPr id="11" name="Group 10"/>
          <p:cNvGrpSpPr/>
          <p:nvPr/>
        </p:nvGrpSpPr>
        <p:grpSpPr>
          <a:xfrm>
            <a:off x="4788024" y="2060848"/>
            <a:ext cx="4711700" cy="2938463"/>
            <a:chOff x="5105400" y="1905000"/>
            <a:chExt cx="4711700" cy="2938463"/>
          </a:xfrm>
        </p:grpSpPr>
        <p:pic>
          <p:nvPicPr>
            <p:cNvPr id="39940" name="Picture 2"/>
            <p:cNvPicPr>
              <a:picLocks noChangeAspect="1" noChangeArrowheads="1"/>
            </p:cNvPicPr>
            <p:nvPr/>
          </p:nvPicPr>
          <p:blipFill>
            <a:blip r:embed="rId4" cstate="print"/>
            <a:srcRect/>
            <a:stretch>
              <a:fillRect/>
            </a:stretch>
          </p:blipFill>
          <p:spPr bwMode="auto">
            <a:xfrm>
              <a:off x="5105400" y="1905000"/>
              <a:ext cx="4711700" cy="2938463"/>
            </a:xfrm>
            <a:prstGeom prst="rect">
              <a:avLst/>
            </a:prstGeom>
            <a:noFill/>
            <a:ln w="9525">
              <a:noFill/>
              <a:miter lim="800000"/>
              <a:headEnd/>
              <a:tailEnd/>
            </a:ln>
          </p:spPr>
        </p:pic>
        <p:sp>
          <p:nvSpPr>
            <p:cNvPr id="39942" name="AutoShape 4" descr="30%"/>
            <p:cNvSpPr>
              <a:spLocks noChangeArrowheads="1"/>
            </p:cNvSpPr>
            <p:nvPr/>
          </p:nvSpPr>
          <p:spPr bwMode="auto">
            <a:xfrm>
              <a:off x="6083300" y="2176463"/>
              <a:ext cx="1905000" cy="2133600"/>
            </a:xfrm>
            <a:prstGeom prst="octagon">
              <a:avLst>
                <a:gd name="adj" fmla="val 29287"/>
              </a:avLst>
            </a:prstGeom>
            <a:pattFill prst="pct30">
              <a:fgClr>
                <a:schemeClr val="tx1"/>
              </a:fgClr>
              <a:bgClr>
                <a:schemeClr val="tx2"/>
              </a:bgClr>
            </a:pattFill>
            <a:ln w="38100">
              <a:solidFill>
                <a:schemeClr val="tx2"/>
              </a:solidFill>
              <a:miter lim="800000"/>
              <a:headEnd/>
              <a:tailEnd/>
            </a:ln>
          </p:spPr>
          <p:txBody>
            <a:bodyPr wrap="none" anchor="ctr"/>
            <a:lstStyle/>
            <a:p>
              <a:pPr algn="ctr"/>
              <a:endParaRPr lang="en-US" sz="2000">
                <a:solidFill>
                  <a:schemeClr val="bg2"/>
                </a:solidFill>
              </a:endParaRPr>
            </a:p>
          </p:txBody>
        </p:sp>
      </p:grpSp>
      <p:pic>
        <p:nvPicPr>
          <p:cNvPr id="39943" name="Picture 5"/>
          <p:cNvPicPr>
            <a:picLocks noChangeAspect="1" noChangeArrowheads="1"/>
          </p:cNvPicPr>
          <p:nvPr/>
        </p:nvPicPr>
        <p:blipFill>
          <a:blip r:embed="rId5" cstate="print"/>
          <a:srcRect/>
          <a:stretch>
            <a:fillRect/>
          </a:stretch>
        </p:blipFill>
        <p:spPr bwMode="auto">
          <a:xfrm>
            <a:off x="10882" y="1524000"/>
            <a:ext cx="4749800" cy="3673475"/>
          </a:xfrm>
          <a:prstGeom prst="rect">
            <a:avLst/>
          </a:prstGeom>
          <a:noFill/>
          <a:ln w="9525">
            <a:noFill/>
            <a:miter lim="800000"/>
            <a:headEnd/>
            <a:tailEnd/>
          </a:ln>
        </p:spPr>
      </p:pic>
      <p:sp>
        <p:nvSpPr>
          <p:cNvPr id="39944" name="Text Box 7"/>
          <p:cNvSpPr txBox="1">
            <a:spLocks noChangeArrowheads="1"/>
          </p:cNvSpPr>
          <p:nvPr/>
        </p:nvSpPr>
        <p:spPr bwMode="auto">
          <a:xfrm>
            <a:off x="228600" y="5410200"/>
            <a:ext cx="4757738" cy="701675"/>
          </a:xfrm>
          <a:prstGeom prst="rect">
            <a:avLst/>
          </a:prstGeom>
          <a:noFill/>
          <a:ln w="9525">
            <a:noFill/>
            <a:miter lim="800000"/>
            <a:headEnd/>
            <a:tailEnd/>
          </a:ln>
        </p:spPr>
        <p:txBody>
          <a:bodyPr wrap="none">
            <a:spAutoFit/>
          </a:bodyPr>
          <a:lstStyle/>
          <a:p>
            <a:r>
              <a:rPr lang="en-US" sz="2000"/>
              <a:t>Common sunflower, </a:t>
            </a:r>
            <a:r>
              <a:rPr lang="en-US" sz="2000" i="1"/>
              <a:t>Helianthus annuus,</a:t>
            </a:r>
            <a:r>
              <a:rPr lang="en-US" sz="2000"/>
              <a:t> </a:t>
            </a:r>
          </a:p>
          <a:p>
            <a:r>
              <a:rPr lang="en-US" sz="2000"/>
              <a:t>and its primary dispersal agent</a:t>
            </a:r>
          </a:p>
        </p:txBody>
      </p:sp>
      <p:sp>
        <p:nvSpPr>
          <p:cNvPr id="39945" name="Text Box 8"/>
          <p:cNvSpPr txBox="1">
            <a:spLocks noChangeArrowheads="1"/>
          </p:cNvSpPr>
          <p:nvPr/>
        </p:nvSpPr>
        <p:spPr bwMode="auto">
          <a:xfrm>
            <a:off x="5652120" y="5401680"/>
            <a:ext cx="3140075" cy="701675"/>
          </a:xfrm>
          <a:prstGeom prst="rect">
            <a:avLst/>
          </a:prstGeom>
          <a:noFill/>
          <a:ln w="9525">
            <a:noFill/>
            <a:miter lim="800000"/>
            <a:headEnd/>
            <a:tailEnd/>
          </a:ln>
        </p:spPr>
        <p:txBody>
          <a:bodyPr>
            <a:spAutoFit/>
          </a:bodyPr>
          <a:lstStyle/>
          <a:p>
            <a:r>
              <a:rPr lang="en-US" sz="2000" dirty="0" smtClean="0"/>
              <a:t>Prehistoric </a:t>
            </a:r>
            <a:r>
              <a:rPr lang="en-US" sz="2000" dirty="0"/>
              <a:t>range of common sunflower</a:t>
            </a:r>
          </a:p>
        </p:txBody>
      </p:sp>
      <p:sp>
        <p:nvSpPr>
          <p:cNvPr id="39946" name="Rectangle 10"/>
          <p:cNvSpPr>
            <a:spLocks noChangeArrowheads="1"/>
          </p:cNvSpPr>
          <p:nvPr/>
        </p:nvSpPr>
        <p:spPr bwMode="auto">
          <a:xfrm>
            <a:off x="2555776"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a:t>
            </a:r>
            <a:r>
              <a:rPr lang="en-US" sz="3200" b="1" spc="150" dirty="0" smtClean="0">
                <a:ln w="11430"/>
                <a:solidFill>
                  <a:srgbClr val="F8F8F8"/>
                </a:solidFill>
                <a:effectLst>
                  <a:outerShdw blurRad="25400" algn="tl" rotWithShape="0">
                    <a:srgbClr val="000000">
                      <a:alpha val="43000"/>
                    </a:srgbClr>
                  </a:outerShdw>
                </a:effectLst>
              </a:rPr>
              <a:t>how </a:t>
            </a:r>
            <a:r>
              <a:rPr lang="en-US" sz="3200" b="1" spc="150" dirty="0">
                <a:ln w="11430"/>
                <a:solidFill>
                  <a:srgbClr val="F8F8F8"/>
                </a:solidFill>
                <a:effectLst>
                  <a:outerShdw blurRad="25400" algn="tl" rotWithShape="0">
                    <a:srgbClr val="000000">
                      <a:alpha val="43000"/>
                    </a:srgbClr>
                  </a:outerShdw>
                </a:effectLst>
              </a:rPr>
              <a:t>favorable mutations are spread</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0963" name="Picture 18"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pic>
        <p:nvPicPr>
          <p:cNvPr id="40964" name="Picture 2"/>
          <p:cNvPicPr>
            <a:picLocks noChangeAspect="1" noChangeArrowheads="1"/>
          </p:cNvPicPr>
          <p:nvPr/>
        </p:nvPicPr>
        <p:blipFill>
          <a:blip r:embed="rId4" cstate="print"/>
          <a:srcRect/>
          <a:stretch>
            <a:fillRect/>
          </a:stretch>
        </p:blipFill>
        <p:spPr bwMode="auto">
          <a:xfrm>
            <a:off x="2984500" y="1447800"/>
            <a:ext cx="4711700" cy="2938463"/>
          </a:xfrm>
          <a:prstGeom prst="rect">
            <a:avLst/>
          </a:prstGeom>
          <a:noFill/>
          <a:ln w="9525">
            <a:noFill/>
            <a:miter lim="800000"/>
            <a:headEnd/>
            <a:tailEnd/>
          </a:ln>
        </p:spPr>
      </p:pic>
      <p:pic>
        <p:nvPicPr>
          <p:cNvPr id="40965" name="Picture 3"/>
          <p:cNvPicPr>
            <a:picLocks noChangeAspect="1" noChangeArrowheads="1"/>
          </p:cNvPicPr>
          <p:nvPr/>
        </p:nvPicPr>
        <p:blipFill>
          <a:blip r:embed="rId4" cstate="print"/>
          <a:srcRect/>
          <a:stretch>
            <a:fillRect/>
          </a:stretch>
        </p:blipFill>
        <p:spPr bwMode="auto">
          <a:xfrm>
            <a:off x="2984500" y="4191000"/>
            <a:ext cx="4711700" cy="2938463"/>
          </a:xfrm>
          <a:prstGeom prst="rect">
            <a:avLst/>
          </a:prstGeom>
          <a:noFill/>
          <a:ln w="9525">
            <a:noFill/>
            <a:miter lim="800000"/>
            <a:headEnd/>
            <a:tailEnd/>
          </a:ln>
        </p:spPr>
      </p:pic>
      <p:sp>
        <p:nvSpPr>
          <p:cNvPr id="40966" name="AutoShape 4"/>
          <p:cNvSpPr>
            <a:spLocks noChangeArrowheads="1"/>
          </p:cNvSpPr>
          <p:nvPr/>
        </p:nvSpPr>
        <p:spPr bwMode="auto">
          <a:xfrm>
            <a:off x="4953000" y="2819400"/>
            <a:ext cx="76200" cy="76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0967" name="AutoShape 5"/>
          <p:cNvSpPr>
            <a:spLocks noChangeArrowheads="1"/>
          </p:cNvSpPr>
          <p:nvPr/>
        </p:nvSpPr>
        <p:spPr bwMode="auto">
          <a:xfrm>
            <a:off x="4953000" y="5562600"/>
            <a:ext cx="76200" cy="76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0968" name="Text Box 6"/>
          <p:cNvSpPr txBox="1">
            <a:spLocks noChangeArrowheads="1"/>
          </p:cNvSpPr>
          <p:nvPr/>
        </p:nvSpPr>
        <p:spPr bwMode="auto">
          <a:xfrm>
            <a:off x="0" y="1566863"/>
            <a:ext cx="2971800" cy="2165350"/>
          </a:xfrm>
          <a:prstGeom prst="rect">
            <a:avLst/>
          </a:prstGeom>
          <a:noFill/>
          <a:ln w="9525">
            <a:noFill/>
            <a:miter lim="800000"/>
            <a:headEnd/>
            <a:tailEnd/>
          </a:ln>
        </p:spPr>
        <p:txBody>
          <a:bodyPr>
            <a:spAutoFit/>
          </a:bodyPr>
          <a:lstStyle/>
          <a:p>
            <a:pPr algn="ctr"/>
            <a:r>
              <a:rPr lang="en-US" sz="2000" u="sng" dirty="0"/>
              <a:t>Advantageous mutation</a:t>
            </a:r>
            <a:endParaRPr lang="en-US" sz="2000" dirty="0"/>
          </a:p>
          <a:p>
            <a:endParaRPr lang="en-US" sz="800" i="1" dirty="0"/>
          </a:p>
          <a:p>
            <a:pPr algn="ctr"/>
            <a:r>
              <a:rPr lang="en-US" sz="2000" dirty="0"/>
              <a:t>Strength of selection</a:t>
            </a:r>
          </a:p>
          <a:p>
            <a:pPr algn="ctr"/>
            <a:r>
              <a:rPr lang="en-US" sz="2000" i="1" dirty="0"/>
              <a:t>S</a:t>
            </a:r>
            <a:r>
              <a:rPr lang="en-US" sz="2000" dirty="0"/>
              <a:t> = 0.10</a:t>
            </a:r>
          </a:p>
          <a:p>
            <a:endParaRPr lang="en-US" sz="800" i="1" dirty="0"/>
          </a:p>
          <a:p>
            <a:pPr algn="ctr"/>
            <a:r>
              <a:rPr lang="en-US" sz="2000" dirty="0"/>
              <a:t>Number of migrants</a:t>
            </a:r>
          </a:p>
          <a:p>
            <a:pPr algn="ctr"/>
            <a:r>
              <a:rPr lang="en-US" sz="2000" dirty="0"/>
              <a:t>Nm = 1</a:t>
            </a:r>
          </a:p>
          <a:p>
            <a:endParaRPr lang="en-US" sz="2000" dirty="0"/>
          </a:p>
        </p:txBody>
      </p:sp>
      <p:sp>
        <p:nvSpPr>
          <p:cNvPr id="40969" name="Text Box 7"/>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0970" name="Text Box 9"/>
          <p:cNvSpPr txBox="1">
            <a:spLocks noChangeArrowheads="1"/>
          </p:cNvSpPr>
          <p:nvPr/>
        </p:nvSpPr>
        <p:spPr bwMode="auto">
          <a:xfrm>
            <a:off x="7375525" y="2720975"/>
            <a:ext cx="1441450" cy="701675"/>
          </a:xfrm>
          <a:prstGeom prst="rect">
            <a:avLst/>
          </a:prstGeom>
          <a:noFill/>
          <a:ln w="9525">
            <a:noFill/>
            <a:miter lim="800000"/>
            <a:headEnd/>
            <a:tailEnd/>
          </a:ln>
        </p:spPr>
        <p:txBody>
          <a:bodyPr wrap="none">
            <a:spAutoFit/>
          </a:bodyPr>
          <a:lstStyle/>
          <a:p>
            <a:r>
              <a:rPr lang="en-US" sz="2000"/>
              <a:t>Generation</a:t>
            </a:r>
          </a:p>
          <a:p>
            <a:r>
              <a:rPr lang="en-US" sz="2000"/>
              <a:t>0</a:t>
            </a:r>
          </a:p>
        </p:txBody>
      </p:sp>
      <p:sp>
        <p:nvSpPr>
          <p:cNvPr id="40971" name="Text Box 10"/>
          <p:cNvSpPr txBox="1">
            <a:spLocks noChangeArrowheads="1"/>
          </p:cNvSpPr>
          <p:nvPr/>
        </p:nvSpPr>
        <p:spPr bwMode="auto">
          <a:xfrm>
            <a:off x="7391400" y="5300663"/>
            <a:ext cx="1441450" cy="701675"/>
          </a:xfrm>
          <a:prstGeom prst="rect">
            <a:avLst/>
          </a:prstGeom>
          <a:noFill/>
          <a:ln w="9525">
            <a:noFill/>
            <a:miter lim="800000"/>
            <a:headEnd/>
            <a:tailEnd/>
          </a:ln>
        </p:spPr>
        <p:txBody>
          <a:bodyPr wrap="none">
            <a:spAutoFit/>
          </a:bodyPr>
          <a:lstStyle/>
          <a:p>
            <a:r>
              <a:rPr lang="en-US" sz="2000"/>
              <a:t>Generation</a:t>
            </a:r>
          </a:p>
          <a:p>
            <a:r>
              <a:rPr lang="en-US" sz="2000"/>
              <a:t>0</a:t>
            </a:r>
            <a:endParaRPr lang="en-US" sz="2000">
              <a:solidFill>
                <a:schemeClr val="bg2"/>
              </a:solidFill>
            </a:endParaRPr>
          </a:p>
        </p:txBody>
      </p:sp>
      <p:sp>
        <p:nvSpPr>
          <p:cNvPr id="40972" name="AutoShape 11" descr="Light horizontal"/>
          <p:cNvSpPr>
            <a:spLocks noChangeArrowheads="1"/>
          </p:cNvSpPr>
          <p:nvPr/>
        </p:nvSpPr>
        <p:spPr bwMode="auto">
          <a:xfrm>
            <a:off x="3962400" y="1719263"/>
            <a:ext cx="19050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0973" name="AutoShape 12" descr="Light horizontal"/>
          <p:cNvSpPr>
            <a:spLocks noChangeArrowheads="1"/>
          </p:cNvSpPr>
          <p:nvPr/>
        </p:nvSpPr>
        <p:spPr bwMode="auto">
          <a:xfrm>
            <a:off x="3962400" y="4462463"/>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0974" name="Text Box 13"/>
          <p:cNvSpPr txBox="1">
            <a:spLocks noChangeArrowheads="1"/>
          </p:cNvSpPr>
          <p:nvPr/>
        </p:nvSpPr>
        <p:spPr bwMode="auto">
          <a:xfrm>
            <a:off x="0" y="4386263"/>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0975"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2984500" y="1295400"/>
            <a:ext cx="4711700" cy="2938463"/>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2984500" y="3995738"/>
            <a:ext cx="4711700" cy="2938462"/>
          </a:xfrm>
          <a:prstGeom prst="rect">
            <a:avLst/>
          </a:prstGeom>
          <a:noFill/>
          <a:ln w="9525">
            <a:noFill/>
            <a:miter lim="800000"/>
            <a:headEnd/>
            <a:tailEnd/>
          </a:ln>
        </p:spPr>
      </p:pic>
      <p:sp>
        <p:nvSpPr>
          <p:cNvPr id="41988" name="AutoShape 4"/>
          <p:cNvSpPr>
            <a:spLocks noChangeArrowheads="1"/>
          </p:cNvSpPr>
          <p:nvPr/>
        </p:nvSpPr>
        <p:spPr bwMode="auto">
          <a:xfrm>
            <a:off x="4419600" y="2176463"/>
            <a:ext cx="990600" cy="9906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1989" name="AutoShape 5"/>
          <p:cNvSpPr>
            <a:spLocks noChangeArrowheads="1"/>
          </p:cNvSpPr>
          <p:nvPr/>
        </p:nvSpPr>
        <p:spPr bwMode="auto">
          <a:xfrm>
            <a:off x="4953000" y="5367338"/>
            <a:ext cx="76200" cy="76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1990" name="Text Box 6"/>
          <p:cNvSpPr txBox="1">
            <a:spLocks noChangeArrowheads="1"/>
          </p:cNvSpPr>
          <p:nvPr/>
        </p:nvSpPr>
        <p:spPr bwMode="auto">
          <a:xfrm>
            <a:off x="0" y="1414463"/>
            <a:ext cx="2971800" cy="2165350"/>
          </a:xfrm>
          <a:prstGeom prst="rect">
            <a:avLst/>
          </a:prstGeom>
          <a:noFill/>
          <a:ln w="9525">
            <a:noFill/>
            <a:miter lim="800000"/>
            <a:headEnd/>
            <a:tailEnd/>
          </a:ln>
        </p:spPr>
        <p:txBody>
          <a:bodyPr>
            <a:spAutoFit/>
          </a:bodyPr>
          <a:lstStyle/>
          <a:p>
            <a:pPr algn="ctr"/>
            <a:r>
              <a:rPr lang="en-US" sz="2000" u="sng"/>
              <a:t>Advantageous mutation</a:t>
            </a:r>
            <a:endParaRPr lang="en-US" sz="2000"/>
          </a:p>
          <a:p>
            <a:endParaRPr lang="en-US" sz="800" i="1"/>
          </a:p>
          <a:p>
            <a:pPr algn="ctr"/>
            <a:r>
              <a:rPr lang="en-US" sz="2000"/>
              <a:t>Strength of selection</a:t>
            </a:r>
          </a:p>
          <a:p>
            <a:pPr algn="ctr"/>
            <a:r>
              <a:rPr lang="en-US" sz="2000" i="1"/>
              <a:t>S</a:t>
            </a:r>
            <a:r>
              <a:rPr lang="en-US" sz="2000"/>
              <a:t> = 0.10</a:t>
            </a:r>
          </a:p>
          <a:p>
            <a:endParaRPr lang="en-US" sz="800" i="1"/>
          </a:p>
          <a:p>
            <a:pPr algn="ctr"/>
            <a:r>
              <a:rPr lang="en-US" sz="2000"/>
              <a:t>Number of migrants</a:t>
            </a:r>
          </a:p>
          <a:p>
            <a:pPr algn="ctr"/>
            <a:r>
              <a:rPr lang="en-US" sz="2000"/>
              <a:t>Nm = 1</a:t>
            </a:r>
          </a:p>
          <a:p>
            <a:endParaRPr lang="en-US" sz="2000"/>
          </a:p>
        </p:txBody>
      </p:sp>
      <p:sp>
        <p:nvSpPr>
          <p:cNvPr id="41991" name="Text Box 7"/>
          <p:cNvSpPr txBox="1">
            <a:spLocks noChangeArrowheads="1"/>
          </p:cNvSpPr>
          <p:nvPr/>
        </p:nvSpPr>
        <p:spPr bwMode="auto">
          <a:xfrm>
            <a:off x="1508125" y="37020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1992" name="Text Box 9"/>
          <p:cNvSpPr txBox="1">
            <a:spLocks noChangeArrowheads="1"/>
          </p:cNvSpPr>
          <p:nvPr/>
        </p:nvSpPr>
        <p:spPr bwMode="auto">
          <a:xfrm>
            <a:off x="7375525" y="2568575"/>
            <a:ext cx="1441450" cy="701675"/>
          </a:xfrm>
          <a:prstGeom prst="rect">
            <a:avLst/>
          </a:prstGeom>
          <a:noFill/>
          <a:ln w="9525">
            <a:noFill/>
            <a:miter lim="800000"/>
            <a:headEnd/>
            <a:tailEnd/>
          </a:ln>
        </p:spPr>
        <p:txBody>
          <a:bodyPr wrap="none">
            <a:spAutoFit/>
          </a:bodyPr>
          <a:lstStyle/>
          <a:p>
            <a:r>
              <a:rPr lang="en-US" sz="2000"/>
              <a:t>Generation</a:t>
            </a:r>
          </a:p>
          <a:p>
            <a:r>
              <a:rPr lang="en-US" sz="2000"/>
              <a:t>50</a:t>
            </a:r>
          </a:p>
        </p:txBody>
      </p:sp>
      <p:sp>
        <p:nvSpPr>
          <p:cNvPr id="41993" name="Text Box 10"/>
          <p:cNvSpPr txBox="1">
            <a:spLocks noChangeArrowheads="1"/>
          </p:cNvSpPr>
          <p:nvPr/>
        </p:nvSpPr>
        <p:spPr bwMode="auto">
          <a:xfrm>
            <a:off x="7391400" y="5105400"/>
            <a:ext cx="1441450" cy="701675"/>
          </a:xfrm>
          <a:prstGeom prst="rect">
            <a:avLst/>
          </a:prstGeom>
          <a:noFill/>
          <a:ln w="9525">
            <a:noFill/>
            <a:miter lim="800000"/>
            <a:headEnd/>
            <a:tailEnd/>
          </a:ln>
        </p:spPr>
        <p:txBody>
          <a:bodyPr wrap="none">
            <a:spAutoFit/>
          </a:bodyPr>
          <a:lstStyle/>
          <a:p>
            <a:r>
              <a:rPr lang="en-US" sz="2000"/>
              <a:t>Generation</a:t>
            </a:r>
          </a:p>
          <a:p>
            <a:r>
              <a:rPr lang="en-US" sz="2000"/>
              <a:t>50</a:t>
            </a:r>
            <a:endParaRPr lang="en-US" sz="2000">
              <a:solidFill>
                <a:schemeClr val="bg2"/>
              </a:solidFill>
            </a:endParaRPr>
          </a:p>
        </p:txBody>
      </p:sp>
      <p:sp>
        <p:nvSpPr>
          <p:cNvPr id="41994" name="AutoShape 11" descr="Light horizontal"/>
          <p:cNvSpPr>
            <a:spLocks noChangeArrowheads="1"/>
          </p:cNvSpPr>
          <p:nvPr/>
        </p:nvSpPr>
        <p:spPr bwMode="auto">
          <a:xfrm>
            <a:off x="3962400" y="1566863"/>
            <a:ext cx="19050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1995" name="AutoShape 12" descr="Light horizontal"/>
          <p:cNvSpPr>
            <a:spLocks noChangeArrowheads="1"/>
          </p:cNvSpPr>
          <p:nvPr/>
        </p:nvSpPr>
        <p:spPr bwMode="auto">
          <a:xfrm>
            <a:off x="3962400" y="42672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1996" name="Text Box 13"/>
          <p:cNvSpPr txBox="1">
            <a:spLocks noChangeArrowheads="1"/>
          </p:cNvSpPr>
          <p:nvPr/>
        </p:nvSpPr>
        <p:spPr bwMode="auto">
          <a:xfrm>
            <a:off x="0" y="41910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1997" name="Rectangle 1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1998" name="Picture 18"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6"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cstate="print"/>
          <a:srcRect/>
          <a:stretch>
            <a:fillRect/>
          </a:stretch>
        </p:blipFill>
        <p:spPr bwMode="auto">
          <a:xfrm>
            <a:off x="2984500" y="1557338"/>
            <a:ext cx="4711700" cy="2938462"/>
          </a:xfrm>
          <a:prstGeom prst="rect">
            <a:avLst/>
          </a:prstGeom>
          <a:noFill/>
          <a:ln w="9525">
            <a:noFill/>
            <a:miter lim="800000"/>
            <a:headEnd/>
            <a:tailEnd/>
          </a:ln>
        </p:spPr>
      </p:pic>
      <p:pic>
        <p:nvPicPr>
          <p:cNvPr id="43011" name="Picture 3"/>
          <p:cNvPicPr>
            <a:picLocks noChangeAspect="1" noChangeArrowheads="1"/>
          </p:cNvPicPr>
          <p:nvPr/>
        </p:nvPicPr>
        <p:blipFill>
          <a:blip r:embed="rId3" cstate="print"/>
          <a:srcRect/>
          <a:stretch>
            <a:fillRect/>
          </a:stretch>
        </p:blipFill>
        <p:spPr bwMode="auto">
          <a:xfrm>
            <a:off x="2984500" y="4300538"/>
            <a:ext cx="4711700" cy="2938462"/>
          </a:xfrm>
          <a:prstGeom prst="rect">
            <a:avLst/>
          </a:prstGeom>
          <a:noFill/>
          <a:ln w="9525">
            <a:noFill/>
            <a:miter lim="800000"/>
            <a:headEnd/>
            <a:tailEnd/>
          </a:ln>
        </p:spPr>
      </p:pic>
      <p:sp>
        <p:nvSpPr>
          <p:cNvPr id="43012" name="AutoShape 4"/>
          <p:cNvSpPr>
            <a:spLocks noChangeArrowheads="1"/>
          </p:cNvSpPr>
          <p:nvPr/>
        </p:nvSpPr>
        <p:spPr bwMode="auto">
          <a:xfrm>
            <a:off x="3962400" y="1828800"/>
            <a:ext cx="1905000" cy="2133600"/>
          </a:xfrm>
          <a:prstGeom prst="octagon">
            <a:avLst>
              <a:gd name="adj" fmla="val 27083"/>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3013" name="AutoShape 5"/>
          <p:cNvSpPr>
            <a:spLocks noChangeArrowheads="1"/>
          </p:cNvSpPr>
          <p:nvPr/>
        </p:nvSpPr>
        <p:spPr bwMode="auto">
          <a:xfrm>
            <a:off x="4953000" y="5672138"/>
            <a:ext cx="76200" cy="76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3014" name="Text Box 6"/>
          <p:cNvSpPr txBox="1">
            <a:spLocks noChangeArrowheads="1"/>
          </p:cNvSpPr>
          <p:nvPr/>
        </p:nvSpPr>
        <p:spPr bwMode="auto">
          <a:xfrm>
            <a:off x="0" y="1676400"/>
            <a:ext cx="2971800" cy="2165350"/>
          </a:xfrm>
          <a:prstGeom prst="rect">
            <a:avLst/>
          </a:prstGeom>
          <a:noFill/>
          <a:ln w="9525">
            <a:noFill/>
            <a:miter lim="800000"/>
            <a:headEnd/>
            <a:tailEnd/>
          </a:ln>
        </p:spPr>
        <p:txBody>
          <a:bodyPr>
            <a:spAutoFit/>
          </a:bodyPr>
          <a:lstStyle/>
          <a:p>
            <a:pPr algn="ctr"/>
            <a:r>
              <a:rPr lang="en-US" sz="2000" u="sng"/>
              <a:t>Advantageous mutation</a:t>
            </a:r>
            <a:endParaRPr lang="en-US" sz="2000"/>
          </a:p>
          <a:p>
            <a:endParaRPr lang="en-US" sz="800" i="1"/>
          </a:p>
          <a:p>
            <a:pPr algn="ctr"/>
            <a:r>
              <a:rPr lang="en-US" sz="2000"/>
              <a:t>Strength of selection</a:t>
            </a:r>
          </a:p>
          <a:p>
            <a:pPr algn="ctr"/>
            <a:r>
              <a:rPr lang="en-US" sz="2000" i="1"/>
              <a:t>S</a:t>
            </a:r>
            <a:r>
              <a:rPr lang="en-US" sz="2000"/>
              <a:t> = 0.10</a:t>
            </a:r>
          </a:p>
          <a:p>
            <a:endParaRPr lang="en-US" sz="800" i="1"/>
          </a:p>
          <a:p>
            <a:pPr algn="ctr"/>
            <a:r>
              <a:rPr lang="en-US" sz="2000"/>
              <a:t>Number of migrants</a:t>
            </a:r>
          </a:p>
          <a:p>
            <a:pPr algn="ctr"/>
            <a:r>
              <a:rPr lang="en-US" sz="2000"/>
              <a:t>Nm = 1</a:t>
            </a:r>
          </a:p>
          <a:p>
            <a:endParaRPr lang="en-US" sz="2000"/>
          </a:p>
        </p:txBody>
      </p:sp>
      <p:sp>
        <p:nvSpPr>
          <p:cNvPr id="43015" name="Text Box 7"/>
          <p:cNvSpPr txBox="1">
            <a:spLocks noChangeArrowheads="1"/>
          </p:cNvSpPr>
          <p:nvPr/>
        </p:nvSpPr>
        <p:spPr bwMode="auto">
          <a:xfrm>
            <a:off x="1508125" y="40068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3016" name="Text Box 9"/>
          <p:cNvSpPr txBox="1">
            <a:spLocks noChangeArrowheads="1"/>
          </p:cNvSpPr>
          <p:nvPr/>
        </p:nvSpPr>
        <p:spPr bwMode="auto">
          <a:xfrm>
            <a:off x="7375525" y="2830513"/>
            <a:ext cx="1441450" cy="701675"/>
          </a:xfrm>
          <a:prstGeom prst="rect">
            <a:avLst/>
          </a:prstGeom>
          <a:noFill/>
          <a:ln w="9525">
            <a:noFill/>
            <a:miter lim="800000"/>
            <a:headEnd/>
            <a:tailEnd/>
          </a:ln>
        </p:spPr>
        <p:txBody>
          <a:bodyPr wrap="none">
            <a:spAutoFit/>
          </a:bodyPr>
          <a:lstStyle/>
          <a:p>
            <a:r>
              <a:rPr lang="en-US" sz="2000"/>
              <a:t>Generation</a:t>
            </a:r>
          </a:p>
          <a:p>
            <a:r>
              <a:rPr lang="en-US" sz="2000"/>
              <a:t>500</a:t>
            </a:r>
          </a:p>
        </p:txBody>
      </p:sp>
      <p:sp>
        <p:nvSpPr>
          <p:cNvPr id="43017" name="Text Box 10"/>
          <p:cNvSpPr txBox="1">
            <a:spLocks noChangeArrowheads="1"/>
          </p:cNvSpPr>
          <p:nvPr/>
        </p:nvSpPr>
        <p:spPr bwMode="auto">
          <a:xfrm>
            <a:off x="7391400" y="5410200"/>
            <a:ext cx="1441450" cy="701675"/>
          </a:xfrm>
          <a:prstGeom prst="rect">
            <a:avLst/>
          </a:prstGeom>
          <a:noFill/>
          <a:ln w="9525">
            <a:noFill/>
            <a:miter lim="800000"/>
            <a:headEnd/>
            <a:tailEnd/>
          </a:ln>
        </p:spPr>
        <p:txBody>
          <a:bodyPr wrap="none">
            <a:spAutoFit/>
          </a:bodyPr>
          <a:lstStyle/>
          <a:p>
            <a:r>
              <a:rPr lang="en-US" sz="2000"/>
              <a:t>Generation</a:t>
            </a:r>
          </a:p>
          <a:p>
            <a:r>
              <a:rPr lang="en-US" sz="2000"/>
              <a:t>500</a:t>
            </a:r>
            <a:endParaRPr lang="en-US" sz="2000">
              <a:solidFill>
                <a:schemeClr val="bg2"/>
              </a:solidFill>
            </a:endParaRPr>
          </a:p>
        </p:txBody>
      </p:sp>
      <p:sp>
        <p:nvSpPr>
          <p:cNvPr id="43018" name="AutoShape 11" descr="Light horizontal"/>
          <p:cNvSpPr>
            <a:spLocks noChangeArrowheads="1"/>
          </p:cNvSpPr>
          <p:nvPr/>
        </p:nvSpPr>
        <p:spPr bwMode="auto">
          <a:xfrm>
            <a:off x="3962400" y="1828800"/>
            <a:ext cx="19050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3019" name="AutoShape 12" descr="Light horizontal"/>
          <p:cNvSpPr>
            <a:spLocks noChangeArrowheads="1"/>
          </p:cNvSpPr>
          <p:nvPr/>
        </p:nvSpPr>
        <p:spPr bwMode="auto">
          <a:xfrm>
            <a:off x="3962400" y="45720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3020" name="Text Box 13"/>
          <p:cNvSpPr txBox="1">
            <a:spLocks noChangeArrowheads="1"/>
          </p:cNvSpPr>
          <p:nvPr/>
        </p:nvSpPr>
        <p:spPr bwMode="auto">
          <a:xfrm>
            <a:off x="0" y="44958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3021" name="Rectangle 1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3022" name="Picture 18"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7"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cstate="print"/>
          <a:srcRect/>
          <a:stretch>
            <a:fillRect/>
          </a:stretch>
        </p:blipFill>
        <p:spPr bwMode="auto">
          <a:xfrm>
            <a:off x="2984500" y="3767138"/>
            <a:ext cx="4711700" cy="2938462"/>
          </a:xfrm>
          <a:prstGeom prst="rect">
            <a:avLst/>
          </a:prstGeom>
          <a:noFill/>
          <a:ln w="9525">
            <a:noFill/>
            <a:miter lim="800000"/>
            <a:headEnd/>
            <a:tailEnd/>
          </a:ln>
        </p:spPr>
      </p:pic>
      <p:sp>
        <p:nvSpPr>
          <p:cNvPr id="44035" name="AutoShape 3"/>
          <p:cNvSpPr>
            <a:spLocks noChangeArrowheads="1"/>
          </p:cNvSpPr>
          <p:nvPr/>
        </p:nvSpPr>
        <p:spPr bwMode="auto">
          <a:xfrm>
            <a:off x="4876800" y="5105400"/>
            <a:ext cx="152400" cy="1524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4036" name="Text Box 4"/>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4037" name="Text Box 6"/>
          <p:cNvSpPr txBox="1">
            <a:spLocks noChangeArrowheads="1"/>
          </p:cNvSpPr>
          <p:nvPr/>
        </p:nvSpPr>
        <p:spPr bwMode="auto">
          <a:xfrm>
            <a:off x="7391400" y="4876800"/>
            <a:ext cx="1441450" cy="701675"/>
          </a:xfrm>
          <a:prstGeom prst="rect">
            <a:avLst/>
          </a:prstGeom>
          <a:noFill/>
          <a:ln w="9525">
            <a:noFill/>
            <a:miter lim="800000"/>
            <a:headEnd/>
            <a:tailEnd/>
          </a:ln>
        </p:spPr>
        <p:txBody>
          <a:bodyPr wrap="none">
            <a:spAutoFit/>
          </a:bodyPr>
          <a:lstStyle/>
          <a:p>
            <a:r>
              <a:rPr lang="en-US" sz="2000"/>
              <a:t>Generation</a:t>
            </a:r>
          </a:p>
          <a:p>
            <a:r>
              <a:rPr lang="en-US" sz="2000"/>
              <a:t>10,000</a:t>
            </a:r>
            <a:endParaRPr lang="en-US" sz="2000">
              <a:solidFill>
                <a:schemeClr val="bg2"/>
              </a:solidFill>
            </a:endParaRPr>
          </a:p>
        </p:txBody>
      </p:sp>
      <p:sp>
        <p:nvSpPr>
          <p:cNvPr id="44038" name="AutoShape 7" descr="Light horizontal"/>
          <p:cNvSpPr>
            <a:spLocks noChangeArrowheads="1"/>
          </p:cNvSpPr>
          <p:nvPr/>
        </p:nvSpPr>
        <p:spPr bwMode="auto">
          <a:xfrm>
            <a:off x="3962400" y="40386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4039" name="Text Box 8"/>
          <p:cNvSpPr txBox="1">
            <a:spLocks noChangeArrowheads="1"/>
          </p:cNvSpPr>
          <p:nvPr/>
        </p:nvSpPr>
        <p:spPr bwMode="auto">
          <a:xfrm>
            <a:off x="0" y="39624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4040" name="Rectangle 1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4041" name="Picture 13"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1"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cstate="print"/>
          <a:srcRect/>
          <a:stretch>
            <a:fillRect/>
          </a:stretch>
        </p:blipFill>
        <p:spPr bwMode="auto">
          <a:xfrm>
            <a:off x="2984500" y="3767138"/>
            <a:ext cx="4711700" cy="2938462"/>
          </a:xfrm>
          <a:prstGeom prst="rect">
            <a:avLst/>
          </a:prstGeom>
          <a:noFill/>
          <a:ln w="9525">
            <a:noFill/>
            <a:miter lim="800000"/>
            <a:headEnd/>
            <a:tailEnd/>
          </a:ln>
        </p:spPr>
      </p:pic>
      <p:sp>
        <p:nvSpPr>
          <p:cNvPr id="45059" name="AutoShape 3"/>
          <p:cNvSpPr>
            <a:spLocks noChangeArrowheads="1"/>
          </p:cNvSpPr>
          <p:nvPr/>
        </p:nvSpPr>
        <p:spPr bwMode="auto">
          <a:xfrm>
            <a:off x="4495800" y="4724400"/>
            <a:ext cx="838200" cy="9144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5060" name="Text Box 4"/>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5061" name="Text Box 6"/>
          <p:cNvSpPr txBox="1">
            <a:spLocks noChangeArrowheads="1"/>
          </p:cNvSpPr>
          <p:nvPr/>
        </p:nvSpPr>
        <p:spPr bwMode="auto">
          <a:xfrm>
            <a:off x="7391400" y="4876800"/>
            <a:ext cx="1441450" cy="701675"/>
          </a:xfrm>
          <a:prstGeom prst="rect">
            <a:avLst/>
          </a:prstGeom>
          <a:noFill/>
          <a:ln w="9525">
            <a:noFill/>
            <a:miter lim="800000"/>
            <a:headEnd/>
            <a:tailEnd/>
          </a:ln>
        </p:spPr>
        <p:txBody>
          <a:bodyPr wrap="none">
            <a:spAutoFit/>
          </a:bodyPr>
          <a:lstStyle/>
          <a:p>
            <a:r>
              <a:rPr lang="en-US" sz="2000"/>
              <a:t>Generation</a:t>
            </a:r>
          </a:p>
          <a:p>
            <a:r>
              <a:rPr lang="en-US" sz="2000"/>
              <a:t>50,000</a:t>
            </a:r>
            <a:endParaRPr lang="en-US" sz="2000">
              <a:solidFill>
                <a:schemeClr val="bg2"/>
              </a:solidFill>
            </a:endParaRPr>
          </a:p>
        </p:txBody>
      </p:sp>
      <p:sp>
        <p:nvSpPr>
          <p:cNvPr id="45062" name="AutoShape 7" descr="Light horizontal"/>
          <p:cNvSpPr>
            <a:spLocks noChangeArrowheads="1"/>
          </p:cNvSpPr>
          <p:nvPr/>
        </p:nvSpPr>
        <p:spPr bwMode="auto">
          <a:xfrm>
            <a:off x="3962400" y="40386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5063" name="Text Box 8"/>
          <p:cNvSpPr txBox="1">
            <a:spLocks noChangeArrowheads="1"/>
          </p:cNvSpPr>
          <p:nvPr/>
        </p:nvSpPr>
        <p:spPr bwMode="auto">
          <a:xfrm>
            <a:off x="0" y="39624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5064" name="Rectangle 1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5065" name="Picture 13"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1"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3"/>
          <p:cNvPicPr>
            <a:picLocks noChangeAspect="1" noChangeArrowheads="1"/>
          </p:cNvPicPr>
          <p:nvPr/>
        </p:nvPicPr>
        <p:blipFill>
          <a:blip r:embed="rId3" cstate="print"/>
          <a:srcRect/>
          <a:stretch>
            <a:fillRect/>
          </a:stretch>
        </p:blipFill>
        <p:spPr bwMode="auto">
          <a:xfrm>
            <a:off x="0" y="123314"/>
            <a:ext cx="9144000" cy="6618054"/>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cstate="print"/>
          <a:srcRect/>
          <a:stretch>
            <a:fillRect/>
          </a:stretch>
        </p:blipFill>
        <p:spPr bwMode="auto">
          <a:xfrm>
            <a:off x="2984500" y="3767138"/>
            <a:ext cx="4711700" cy="2938462"/>
          </a:xfrm>
          <a:prstGeom prst="rect">
            <a:avLst/>
          </a:prstGeom>
          <a:noFill/>
          <a:ln w="9525">
            <a:noFill/>
            <a:miter lim="800000"/>
            <a:headEnd/>
            <a:tailEnd/>
          </a:ln>
        </p:spPr>
      </p:pic>
      <p:sp>
        <p:nvSpPr>
          <p:cNvPr id="46083" name="AutoShape 3"/>
          <p:cNvSpPr>
            <a:spLocks noChangeArrowheads="1"/>
          </p:cNvSpPr>
          <p:nvPr/>
        </p:nvSpPr>
        <p:spPr bwMode="auto">
          <a:xfrm>
            <a:off x="4267200" y="4343400"/>
            <a:ext cx="1219200" cy="1600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6084" name="Text Box 4"/>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6085" name="Text Box 6"/>
          <p:cNvSpPr txBox="1">
            <a:spLocks noChangeArrowheads="1"/>
          </p:cNvSpPr>
          <p:nvPr/>
        </p:nvSpPr>
        <p:spPr bwMode="auto">
          <a:xfrm>
            <a:off x="7391400" y="4876800"/>
            <a:ext cx="1441450" cy="701675"/>
          </a:xfrm>
          <a:prstGeom prst="rect">
            <a:avLst/>
          </a:prstGeom>
          <a:noFill/>
          <a:ln w="9525">
            <a:noFill/>
            <a:miter lim="800000"/>
            <a:headEnd/>
            <a:tailEnd/>
          </a:ln>
        </p:spPr>
        <p:txBody>
          <a:bodyPr wrap="none">
            <a:spAutoFit/>
          </a:bodyPr>
          <a:lstStyle/>
          <a:p>
            <a:r>
              <a:rPr lang="en-US" sz="2000"/>
              <a:t>Generation</a:t>
            </a:r>
          </a:p>
          <a:p>
            <a:r>
              <a:rPr lang="en-US" sz="2000"/>
              <a:t>100,000</a:t>
            </a:r>
            <a:endParaRPr lang="en-US" sz="2000">
              <a:solidFill>
                <a:schemeClr val="bg2"/>
              </a:solidFill>
            </a:endParaRPr>
          </a:p>
        </p:txBody>
      </p:sp>
      <p:sp>
        <p:nvSpPr>
          <p:cNvPr id="46086" name="AutoShape 7" descr="Light horizontal"/>
          <p:cNvSpPr>
            <a:spLocks noChangeArrowheads="1"/>
          </p:cNvSpPr>
          <p:nvPr/>
        </p:nvSpPr>
        <p:spPr bwMode="auto">
          <a:xfrm>
            <a:off x="3962400" y="4038600"/>
            <a:ext cx="18288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6087" name="Text Box 8"/>
          <p:cNvSpPr txBox="1">
            <a:spLocks noChangeArrowheads="1"/>
          </p:cNvSpPr>
          <p:nvPr/>
        </p:nvSpPr>
        <p:spPr bwMode="auto">
          <a:xfrm>
            <a:off x="0" y="39624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6088" name="Rectangle 1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6089" name="Picture 13"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1"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cstate="print"/>
          <a:srcRect/>
          <a:stretch>
            <a:fillRect/>
          </a:stretch>
        </p:blipFill>
        <p:spPr bwMode="auto">
          <a:xfrm>
            <a:off x="2984500" y="3767138"/>
            <a:ext cx="4711700" cy="2938462"/>
          </a:xfrm>
          <a:prstGeom prst="rect">
            <a:avLst/>
          </a:prstGeom>
          <a:noFill/>
          <a:ln w="9525">
            <a:noFill/>
            <a:miter lim="800000"/>
            <a:headEnd/>
            <a:tailEnd/>
          </a:ln>
        </p:spPr>
      </p:pic>
      <p:sp>
        <p:nvSpPr>
          <p:cNvPr id="47107" name="AutoShape 3"/>
          <p:cNvSpPr>
            <a:spLocks noChangeArrowheads="1"/>
          </p:cNvSpPr>
          <p:nvPr/>
        </p:nvSpPr>
        <p:spPr bwMode="auto">
          <a:xfrm>
            <a:off x="3962400" y="4038600"/>
            <a:ext cx="1981200" cy="21336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7108" name="Text Box 4"/>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7109" name="Text Box 6"/>
          <p:cNvSpPr txBox="1">
            <a:spLocks noChangeArrowheads="1"/>
          </p:cNvSpPr>
          <p:nvPr/>
        </p:nvSpPr>
        <p:spPr bwMode="auto">
          <a:xfrm>
            <a:off x="7391400" y="4876800"/>
            <a:ext cx="1441450" cy="701675"/>
          </a:xfrm>
          <a:prstGeom prst="rect">
            <a:avLst/>
          </a:prstGeom>
          <a:noFill/>
          <a:ln w="9525">
            <a:noFill/>
            <a:miter lim="800000"/>
            <a:headEnd/>
            <a:tailEnd/>
          </a:ln>
        </p:spPr>
        <p:txBody>
          <a:bodyPr wrap="none">
            <a:spAutoFit/>
          </a:bodyPr>
          <a:lstStyle/>
          <a:p>
            <a:r>
              <a:rPr lang="en-US" sz="2000"/>
              <a:t>Generation</a:t>
            </a:r>
          </a:p>
          <a:p>
            <a:r>
              <a:rPr lang="en-US" sz="2000"/>
              <a:t>200,000</a:t>
            </a:r>
            <a:endParaRPr lang="en-US" sz="2000">
              <a:solidFill>
                <a:schemeClr val="bg2"/>
              </a:solidFill>
            </a:endParaRPr>
          </a:p>
        </p:txBody>
      </p:sp>
      <p:sp>
        <p:nvSpPr>
          <p:cNvPr id="47110" name="AutoShape 7" descr="Light horizontal"/>
          <p:cNvSpPr>
            <a:spLocks noChangeArrowheads="1"/>
          </p:cNvSpPr>
          <p:nvPr/>
        </p:nvSpPr>
        <p:spPr bwMode="auto">
          <a:xfrm>
            <a:off x="3962400" y="40386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7111" name="Text Box 8"/>
          <p:cNvSpPr txBox="1">
            <a:spLocks noChangeArrowheads="1"/>
          </p:cNvSpPr>
          <p:nvPr/>
        </p:nvSpPr>
        <p:spPr bwMode="auto">
          <a:xfrm>
            <a:off x="0" y="39624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7112" name="Text Box 9"/>
          <p:cNvSpPr txBox="1">
            <a:spLocks noChangeArrowheads="1"/>
          </p:cNvSpPr>
          <p:nvPr/>
        </p:nvSpPr>
        <p:spPr bwMode="auto">
          <a:xfrm>
            <a:off x="593725" y="1687513"/>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7113" name="Rectangle 13"/>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7114" name="Picture 14"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2"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p:cNvSpPr>
            <a:spLocks noChangeArrowheads="1"/>
          </p:cNvSpPr>
          <p:nvPr/>
        </p:nvSpPr>
        <p:spPr bwMode="auto">
          <a:xfrm>
            <a:off x="4610100" y="1563688"/>
            <a:ext cx="1511300" cy="1231900"/>
          </a:xfrm>
          <a:prstGeom prst="rect">
            <a:avLst/>
          </a:prstGeom>
          <a:solidFill>
            <a:schemeClr val="tx1"/>
          </a:solidFill>
          <a:ln w="11113">
            <a:solidFill>
              <a:srgbClr val="000000"/>
            </a:solidFill>
            <a:miter lim="800000"/>
            <a:headEnd/>
            <a:tailEnd/>
          </a:ln>
        </p:spPr>
        <p:txBody>
          <a:bodyPr/>
          <a:lstStyle/>
          <a:p>
            <a:endParaRPr lang="en-CA"/>
          </a:p>
        </p:txBody>
      </p:sp>
      <p:sp>
        <p:nvSpPr>
          <p:cNvPr id="48131" name="Rectangle 12"/>
          <p:cNvSpPr>
            <a:spLocks noChangeArrowheads="1"/>
          </p:cNvSpPr>
          <p:nvPr/>
        </p:nvSpPr>
        <p:spPr bwMode="auto">
          <a:xfrm>
            <a:off x="4683125" y="1670050"/>
            <a:ext cx="114300" cy="119063"/>
          </a:xfrm>
          <a:prstGeom prst="rect">
            <a:avLst/>
          </a:prstGeom>
          <a:noFill/>
          <a:ln w="9525">
            <a:noFill/>
            <a:miter lim="800000"/>
            <a:headEnd/>
            <a:tailEnd/>
          </a:ln>
        </p:spPr>
        <p:txBody>
          <a:bodyPr/>
          <a:lstStyle/>
          <a:p>
            <a:endParaRPr lang="en-CA"/>
          </a:p>
        </p:txBody>
      </p:sp>
      <p:sp>
        <p:nvSpPr>
          <p:cNvPr id="48132" name="Rectangle 13"/>
          <p:cNvSpPr>
            <a:spLocks noChangeArrowheads="1"/>
          </p:cNvSpPr>
          <p:nvPr/>
        </p:nvSpPr>
        <p:spPr bwMode="auto">
          <a:xfrm>
            <a:off x="4672013" y="1660525"/>
            <a:ext cx="136525" cy="138113"/>
          </a:xfrm>
          <a:prstGeom prst="rect">
            <a:avLst/>
          </a:prstGeom>
          <a:solidFill>
            <a:srgbClr val="003366"/>
          </a:solidFill>
          <a:ln w="11113">
            <a:solidFill>
              <a:srgbClr val="000000"/>
            </a:solidFill>
            <a:miter lim="800000"/>
            <a:headEnd/>
            <a:tailEnd/>
          </a:ln>
        </p:spPr>
        <p:txBody>
          <a:bodyPr/>
          <a:lstStyle/>
          <a:p>
            <a:endParaRPr lang="en-CA"/>
          </a:p>
        </p:txBody>
      </p:sp>
      <p:sp>
        <p:nvSpPr>
          <p:cNvPr id="48133" name="Rectangle 14"/>
          <p:cNvSpPr>
            <a:spLocks noChangeArrowheads="1"/>
          </p:cNvSpPr>
          <p:nvPr/>
        </p:nvSpPr>
        <p:spPr bwMode="auto">
          <a:xfrm>
            <a:off x="4683125" y="1960563"/>
            <a:ext cx="114300" cy="115887"/>
          </a:xfrm>
          <a:prstGeom prst="rect">
            <a:avLst/>
          </a:prstGeom>
          <a:noFill/>
          <a:ln w="9525">
            <a:noFill/>
            <a:miter lim="800000"/>
            <a:headEnd/>
            <a:tailEnd/>
          </a:ln>
        </p:spPr>
        <p:txBody>
          <a:bodyPr/>
          <a:lstStyle/>
          <a:p>
            <a:endParaRPr lang="en-CA"/>
          </a:p>
        </p:txBody>
      </p:sp>
      <p:sp>
        <p:nvSpPr>
          <p:cNvPr id="48134" name="Rectangle 15"/>
          <p:cNvSpPr>
            <a:spLocks noChangeArrowheads="1"/>
          </p:cNvSpPr>
          <p:nvPr/>
        </p:nvSpPr>
        <p:spPr bwMode="auto">
          <a:xfrm>
            <a:off x="4672013" y="1949450"/>
            <a:ext cx="136525" cy="138113"/>
          </a:xfrm>
          <a:prstGeom prst="rect">
            <a:avLst/>
          </a:prstGeom>
          <a:solidFill>
            <a:srgbClr val="33CCCC"/>
          </a:solidFill>
          <a:ln w="11113">
            <a:solidFill>
              <a:srgbClr val="000000"/>
            </a:solidFill>
            <a:miter lim="800000"/>
            <a:headEnd/>
            <a:tailEnd/>
          </a:ln>
        </p:spPr>
        <p:txBody>
          <a:bodyPr/>
          <a:lstStyle/>
          <a:p>
            <a:endParaRPr lang="en-CA"/>
          </a:p>
        </p:txBody>
      </p:sp>
      <p:sp>
        <p:nvSpPr>
          <p:cNvPr id="48135" name="Rectangle 16"/>
          <p:cNvSpPr>
            <a:spLocks noChangeArrowheads="1"/>
          </p:cNvSpPr>
          <p:nvPr/>
        </p:nvSpPr>
        <p:spPr bwMode="auto">
          <a:xfrm>
            <a:off x="4683125" y="2270125"/>
            <a:ext cx="114300" cy="117475"/>
          </a:xfrm>
          <a:prstGeom prst="rect">
            <a:avLst/>
          </a:prstGeom>
          <a:noFill/>
          <a:ln w="9525">
            <a:noFill/>
            <a:miter lim="800000"/>
            <a:headEnd/>
            <a:tailEnd/>
          </a:ln>
        </p:spPr>
        <p:txBody>
          <a:bodyPr/>
          <a:lstStyle/>
          <a:p>
            <a:endParaRPr lang="en-CA"/>
          </a:p>
        </p:txBody>
      </p:sp>
      <p:sp>
        <p:nvSpPr>
          <p:cNvPr id="48136" name="Rectangle 17"/>
          <p:cNvSpPr>
            <a:spLocks noChangeArrowheads="1"/>
          </p:cNvSpPr>
          <p:nvPr/>
        </p:nvSpPr>
        <p:spPr bwMode="auto">
          <a:xfrm>
            <a:off x="4672013" y="2260600"/>
            <a:ext cx="136525" cy="138113"/>
          </a:xfrm>
          <a:prstGeom prst="rect">
            <a:avLst/>
          </a:prstGeom>
          <a:solidFill>
            <a:srgbClr val="00FFFF"/>
          </a:solidFill>
          <a:ln w="11113">
            <a:solidFill>
              <a:srgbClr val="000000"/>
            </a:solidFill>
            <a:miter lim="800000"/>
            <a:headEnd/>
            <a:tailEnd/>
          </a:ln>
        </p:spPr>
        <p:txBody>
          <a:bodyPr/>
          <a:lstStyle/>
          <a:p>
            <a:endParaRPr lang="en-CA"/>
          </a:p>
        </p:txBody>
      </p:sp>
      <p:sp>
        <p:nvSpPr>
          <p:cNvPr id="48137" name="Rectangle 18"/>
          <p:cNvSpPr>
            <a:spLocks noChangeArrowheads="1"/>
          </p:cNvSpPr>
          <p:nvPr/>
        </p:nvSpPr>
        <p:spPr bwMode="auto">
          <a:xfrm>
            <a:off x="4683125" y="2559050"/>
            <a:ext cx="114300" cy="117475"/>
          </a:xfrm>
          <a:prstGeom prst="rect">
            <a:avLst/>
          </a:prstGeom>
          <a:noFill/>
          <a:ln w="9525">
            <a:noFill/>
            <a:miter lim="800000"/>
            <a:headEnd/>
            <a:tailEnd/>
          </a:ln>
        </p:spPr>
        <p:txBody>
          <a:bodyPr/>
          <a:lstStyle/>
          <a:p>
            <a:endParaRPr lang="en-CA"/>
          </a:p>
        </p:txBody>
      </p:sp>
      <p:sp>
        <p:nvSpPr>
          <p:cNvPr id="48138" name="Rectangle 19"/>
          <p:cNvSpPr>
            <a:spLocks noChangeArrowheads="1"/>
          </p:cNvSpPr>
          <p:nvPr/>
        </p:nvSpPr>
        <p:spPr bwMode="auto">
          <a:xfrm>
            <a:off x="4672013" y="2547938"/>
            <a:ext cx="136525" cy="139700"/>
          </a:xfrm>
          <a:prstGeom prst="rect">
            <a:avLst/>
          </a:prstGeom>
          <a:solidFill>
            <a:srgbClr val="CCFFFF"/>
          </a:solidFill>
          <a:ln w="11113">
            <a:solidFill>
              <a:srgbClr val="000000"/>
            </a:solidFill>
            <a:miter lim="800000"/>
            <a:headEnd/>
            <a:tailEnd/>
          </a:ln>
        </p:spPr>
        <p:txBody>
          <a:bodyPr/>
          <a:lstStyle/>
          <a:p>
            <a:endParaRPr lang="en-CA"/>
          </a:p>
        </p:txBody>
      </p:sp>
      <p:sp>
        <p:nvSpPr>
          <p:cNvPr id="48139" name="Rectangle 20"/>
          <p:cNvSpPr>
            <a:spLocks noChangeArrowheads="1"/>
          </p:cNvSpPr>
          <p:nvPr/>
        </p:nvSpPr>
        <p:spPr bwMode="auto">
          <a:xfrm>
            <a:off x="4937125" y="2520950"/>
            <a:ext cx="514350" cy="244475"/>
          </a:xfrm>
          <a:prstGeom prst="rect">
            <a:avLst/>
          </a:prstGeom>
          <a:noFill/>
          <a:ln w="9525">
            <a:noFill/>
            <a:miter lim="800000"/>
            <a:headEnd/>
            <a:tailEnd/>
          </a:ln>
        </p:spPr>
        <p:txBody>
          <a:bodyPr wrap="none" lIns="0" tIns="0" rIns="0" bIns="0">
            <a:spAutoFit/>
          </a:bodyPr>
          <a:lstStyle/>
          <a:p>
            <a:r>
              <a:rPr lang="en-US" sz="1600">
                <a:solidFill>
                  <a:srgbClr val="000000"/>
                </a:solidFill>
              </a:rPr>
              <a:t>&lt; 100</a:t>
            </a:r>
            <a:endParaRPr lang="en-US">
              <a:latin typeface="Times" pitchFamily="-128" charset="0"/>
            </a:endParaRPr>
          </a:p>
        </p:txBody>
      </p:sp>
      <p:sp>
        <p:nvSpPr>
          <p:cNvPr id="48140" name="Rectangle 21"/>
          <p:cNvSpPr>
            <a:spLocks noChangeArrowheads="1"/>
          </p:cNvSpPr>
          <p:nvPr/>
        </p:nvSpPr>
        <p:spPr bwMode="auto">
          <a:xfrm>
            <a:off x="4937125" y="2220913"/>
            <a:ext cx="971550" cy="244475"/>
          </a:xfrm>
          <a:prstGeom prst="rect">
            <a:avLst/>
          </a:prstGeom>
          <a:noFill/>
          <a:ln w="9525">
            <a:noFill/>
            <a:miter lim="800000"/>
            <a:headEnd/>
            <a:tailEnd/>
          </a:ln>
        </p:spPr>
        <p:txBody>
          <a:bodyPr wrap="none" lIns="0" tIns="0" rIns="0" bIns="0">
            <a:spAutoFit/>
          </a:bodyPr>
          <a:lstStyle/>
          <a:p>
            <a:r>
              <a:rPr lang="en-US" sz="1600">
                <a:solidFill>
                  <a:srgbClr val="000000"/>
                </a:solidFill>
              </a:rPr>
              <a:t>100 - 1000</a:t>
            </a:r>
            <a:endParaRPr lang="en-US">
              <a:latin typeface="Times" pitchFamily="-128" charset="0"/>
            </a:endParaRPr>
          </a:p>
        </p:txBody>
      </p:sp>
      <p:sp>
        <p:nvSpPr>
          <p:cNvPr id="48141" name="Rectangle 22"/>
          <p:cNvSpPr>
            <a:spLocks noChangeArrowheads="1"/>
          </p:cNvSpPr>
          <p:nvPr/>
        </p:nvSpPr>
        <p:spPr bwMode="auto">
          <a:xfrm>
            <a:off x="4937125" y="1920875"/>
            <a:ext cx="1196975" cy="244475"/>
          </a:xfrm>
          <a:prstGeom prst="rect">
            <a:avLst/>
          </a:prstGeom>
          <a:noFill/>
          <a:ln w="9525">
            <a:noFill/>
            <a:miter lim="800000"/>
            <a:headEnd/>
            <a:tailEnd/>
          </a:ln>
        </p:spPr>
        <p:txBody>
          <a:bodyPr wrap="none" lIns="0" tIns="0" rIns="0" bIns="0">
            <a:spAutoFit/>
          </a:bodyPr>
          <a:lstStyle/>
          <a:p>
            <a:r>
              <a:rPr lang="en-US" sz="1600">
                <a:solidFill>
                  <a:srgbClr val="000000"/>
                </a:solidFill>
              </a:rPr>
              <a:t>1000 - 10000</a:t>
            </a:r>
            <a:endParaRPr lang="en-US">
              <a:latin typeface="Times" pitchFamily="-128" charset="0"/>
            </a:endParaRPr>
          </a:p>
        </p:txBody>
      </p:sp>
      <p:sp>
        <p:nvSpPr>
          <p:cNvPr id="48142" name="Rectangle 23"/>
          <p:cNvSpPr>
            <a:spLocks noChangeArrowheads="1"/>
          </p:cNvSpPr>
          <p:nvPr/>
        </p:nvSpPr>
        <p:spPr bwMode="auto">
          <a:xfrm>
            <a:off x="4937125" y="1622425"/>
            <a:ext cx="739775" cy="244475"/>
          </a:xfrm>
          <a:prstGeom prst="rect">
            <a:avLst/>
          </a:prstGeom>
          <a:noFill/>
          <a:ln w="9525">
            <a:noFill/>
            <a:miter lim="800000"/>
            <a:headEnd/>
            <a:tailEnd/>
          </a:ln>
        </p:spPr>
        <p:txBody>
          <a:bodyPr wrap="none" lIns="0" tIns="0" rIns="0" bIns="0">
            <a:spAutoFit/>
          </a:bodyPr>
          <a:lstStyle/>
          <a:p>
            <a:r>
              <a:rPr lang="en-US" sz="1600">
                <a:solidFill>
                  <a:srgbClr val="000000"/>
                </a:solidFill>
              </a:rPr>
              <a:t>&gt; 10000</a:t>
            </a:r>
            <a:endParaRPr lang="en-US">
              <a:latin typeface="Times" pitchFamily="-128" charset="0"/>
            </a:endParaRPr>
          </a:p>
        </p:txBody>
      </p:sp>
      <p:sp>
        <p:nvSpPr>
          <p:cNvPr id="48143" name="Rectangle 25"/>
          <p:cNvSpPr>
            <a:spLocks noChangeArrowheads="1"/>
          </p:cNvSpPr>
          <p:nvPr/>
        </p:nvSpPr>
        <p:spPr bwMode="auto">
          <a:xfrm>
            <a:off x="1866900" y="1550988"/>
            <a:ext cx="1157288" cy="352425"/>
          </a:xfrm>
          <a:prstGeom prst="rect">
            <a:avLst/>
          </a:prstGeom>
          <a:solidFill>
            <a:srgbClr val="008080"/>
          </a:solidFill>
          <a:ln w="9525">
            <a:noFill/>
            <a:miter lim="800000"/>
            <a:headEnd/>
            <a:tailEnd/>
          </a:ln>
        </p:spPr>
        <p:txBody>
          <a:bodyPr/>
          <a:lstStyle/>
          <a:p>
            <a:endParaRPr lang="en-CA"/>
          </a:p>
        </p:txBody>
      </p:sp>
      <p:sp>
        <p:nvSpPr>
          <p:cNvPr id="48144" name="Rectangle 26"/>
          <p:cNvSpPr>
            <a:spLocks noChangeArrowheads="1"/>
          </p:cNvSpPr>
          <p:nvPr/>
        </p:nvSpPr>
        <p:spPr bwMode="auto">
          <a:xfrm>
            <a:off x="1866900" y="1903413"/>
            <a:ext cx="1157288" cy="247650"/>
          </a:xfrm>
          <a:prstGeom prst="rect">
            <a:avLst/>
          </a:prstGeom>
          <a:solidFill>
            <a:srgbClr val="007E7E"/>
          </a:solidFill>
          <a:ln w="9525">
            <a:noFill/>
            <a:miter lim="800000"/>
            <a:headEnd/>
            <a:tailEnd/>
          </a:ln>
        </p:spPr>
        <p:txBody>
          <a:bodyPr/>
          <a:lstStyle/>
          <a:p>
            <a:endParaRPr lang="en-CA"/>
          </a:p>
        </p:txBody>
      </p:sp>
      <p:sp>
        <p:nvSpPr>
          <p:cNvPr id="48145" name="Rectangle 27"/>
          <p:cNvSpPr>
            <a:spLocks noChangeArrowheads="1"/>
          </p:cNvSpPr>
          <p:nvPr/>
        </p:nvSpPr>
        <p:spPr bwMode="auto">
          <a:xfrm>
            <a:off x="1866900" y="2151063"/>
            <a:ext cx="1157288" cy="182562"/>
          </a:xfrm>
          <a:prstGeom prst="rect">
            <a:avLst/>
          </a:prstGeom>
          <a:solidFill>
            <a:srgbClr val="007C7C"/>
          </a:solidFill>
          <a:ln w="9525">
            <a:noFill/>
            <a:miter lim="800000"/>
            <a:headEnd/>
            <a:tailEnd/>
          </a:ln>
        </p:spPr>
        <p:txBody>
          <a:bodyPr/>
          <a:lstStyle/>
          <a:p>
            <a:endParaRPr lang="en-CA"/>
          </a:p>
        </p:txBody>
      </p:sp>
      <p:sp>
        <p:nvSpPr>
          <p:cNvPr id="48146" name="Rectangle 28"/>
          <p:cNvSpPr>
            <a:spLocks noChangeArrowheads="1"/>
          </p:cNvSpPr>
          <p:nvPr/>
        </p:nvSpPr>
        <p:spPr bwMode="auto">
          <a:xfrm>
            <a:off x="1866900" y="2333625"/>
            <a:ext cx="1157288" cy="138113"/>
          </a:xfrm>
          <a:prstGeom prst="rect">
            <a:avLst/>
          </a:prstGeom>
          <a:solidFill>
            <a:srgbClr val="007A7A"/>
          </a:solidFill>
          <a:ln w="9525">
            <a:noFill/>
            <a:miter lim="800000"/>
            <a:headEnd/>
            <a:tailEnd/>
          </a:ln>
        </p:spPr>
        <p:txBody>
          <a:bodyPr/>
          <a:lstStyle/>
          <a:p>
            <a:endParaRPr lang="en-CA"/>
          </a:p>
        </p:txBody>
      </p:sp>
      <p:sp>
        <p:nvSpPr>
          <p:cNvPr id="48147" name="Rectangle 29"/>
          <p:cNvSpPr>
            <a:spLocks noChangeArrowheads="1"/>
          </p:cNvSpPr>
          <p:nvPr/>
        </p:nvSpPr>
        <p:spPr bwMode="auto">
          <a:xfrm>
            <a:off x="1866900" y="2471738"/>
            <a:ext cx="1157288" cy="130175"/>
          </a:xfrm>
          <a:prstGeom prst="rect">
            <a:avLst/>
          </a:prstGeom>
          <a:solidFill>
            <a:srgbClr val="007878"/>
          </a:solidFill>
          <a:ln w="9525">
            <a:noFill/>
            <a:miter lim="800000"/>
            <a:headEnd/>
            <a:tailEnd/>
          </a:ln>
        </p:spPr>
        <p:txBody>
          <a:bodyPr/>
          <a:lstStyle/>
          <a:p>
            <a:endParaRPr lang="en-CA"/>
          </a:p>
        </p:txBody>
      </p:sp>
      <p:sp>
        <p:nvSpPr>
          <p:cNvPr id="48148" name="Rectangle 30"/>
          <p:cNvSpPr>
            <a:spLocks noChangeArrowheads="1"/>
          </p:cNvSpPr>
          <p:nvPr/>
        </p:nvSpPr>
        <p:spPr bwMode="auto">
          <a:xfrm>
            <a:off x="1866900" y="2601913"/>
            <a:ext cx="1157288" cy="104775"/>
          </a:xfrm>
          <a:prstGeom prst="rect">
            <a:avLst/>
          </a:prstGeom>
          <a:solidFill>
            <a:srgbClr val="007676"/>
          </a:solidFill>
          <a:ln w="9525">
            <a:noFill/>
            <a:miter lim="800000"/>
            <a:headEnd/>
            <a:tailEnd/>
          </a:ln>
        </p:spPr>
        <p:txBody>
          <a:bodyPr/>
          <a:lstStyle/>
          <a:p>
            <a:endParaRPr lang="en-CA"/>
          </a:p>
        </p:txBody>
      </p:sp>
      <p:sp>
        <p:nvSpPr>
          <p:cNvPr id="48149" name="Rectangle 31"/>
          <p:cNvSpPr>
            <a:spLocks noChangeArrowheads="1"/>
          </p:cNvSpPr>
          <p:nvPr/>
        </p:nvSpPr>
        <p:spPr bwMode="auto">
          <a:xfrm>
            <a:off x="1866900" y="2706688"/>
            <a:ext cx="1157288" cy="98425"/>
          </a:xfrm>
          <a:prstGeom prst="rect">
            <a:avLst/>
          </a:prstGeom>
          <a:solidFill>
            <a:srgbClr val="007474"/>
          </a:solidFill>
          <a:ln w="9525">
            <a:noFill/>
            <a:miter lim="800000"/>
            <a:headEnd/>
            <a:tailEnd/>
          </a:ln>
        </p:spPr>
        <p:txBody>
          <a:bodyPr/>
          <a:lstStyle/>
          <a:p>
            <a:endParaRPr lang="en-CA"/>
          </a:p>
        </p:txBody>
      </p:sp>
      <p:sp>
        <p:nvSpPr>
          <p:cNvPr id="48150" name="Rectangle 32"/>
          <p:cNvSpPr>
            <a:spLocks noChangeArrowheads="1"/>
          </p:cNvSpPr>
          <p:nvPr/>
        </p:nvSpPr>
        <p:spPr bwMode="auto">
          <a:xfrm>
            <a:off x="1866900" y="2805113"/>
            <a:ext cx="1157288" cy="95250"/>
          </a:xfrm>
          <a:prstGeom prst="rect">
            <a:avLst/>
          </a:prstGeom>
          <a:solidFill>
            <a:srgbClr val="007272"/>
          </a:solidFill>
          <a:ln w="9525">
            <a:noFill/>
            <a:miter lim="800000"/>
            <a:headEnd/>
            <a:tailEnd/>
          </a:ln>
        </p:spPr>
        <p:txBody>
          <a:bodyPr/>
          <a:lstStyle/>
          <a:p>
            <a:endParaRPr lang="en-CA"/>
          </a:p>
        </p:txBody>
      </p:sp>
      <p:sp>
        <p:nvSpPr>
          <p:cNvPr id="48151" name="Rectangle 33"/>
          <p:cNvSpPr>
            <a:spLocks noChangeArrowheads="1"/>
          </p:cNvSpPr>
          <p:nvPr/>
        </p:nvSpPr>
        <p:spPr bwMode="auto">
          <a:xfrm>
            <a:off x="1866900" y="2900363"/>
            <a:ext cx="1157288" cy="74612"/>
          </a:xfrm>
          <a:prstGeom prst="rect">
            <a:avLst/>
          </a:prstGeom>
          <a:solidFill>
            <a:srgbClr val="007070"/>
          </a:solidFill>
          <a:ln w="9525">
            <a:noFill/>
            <a:miter lim="800000"/>
            <a:headEnd/>
            <a:tailEnd/>
          </a:ln>
        </p:spPr>
        <p:txBody>
          <a:bodyPr/>
          <a:lstStyle/>
          <a:p>
            <a:endParaRPr lang="en-CA"/>
          </a:p>
        </p:txBody>
      </p:sp>
      <p:sp>
        <p:nvSpPr>
          <p:cNvPr id="48152" name="Rectangle 34"/>
          <p:cNvSpPr>
            <a:spLocks noChangeArrowheads="1"/>
          </p:cNvSpPr>
          <p:nvPr/>
        </p:nvSpPr>
        <p:spPr bwMode="auto">
          <a:xfrm>
            <a:off x="1866900" y="2974975"/>
            <a:ext cx="1157288" cy="74613"/>
          </a:xfrm>
          <a:prstGeom prst="rect">
            <a:avLst/>
          </a:prstGeom>
          <a:solidFill>
            <a:srgbClr val="006E6E"/>
          </a:solidFill>
          <a:ln w="9525">
            <a:noFill/>
            <a:miter lim="800000"/>
            <a:headEnd/>
            <a:tailEnd/>
          </a:ln>
        </p:spPr>
        <p:txBody>
          <a:bodyPr/>
          <a:lstStyle/>
          <a:p>
            <a:endParaRPr lang="en-CA"/>
          </a:p>
        </p:txBody>
      </p:sp>
      <p:sp>
        <p:nvSpPr>
          <p:cNvPr id="48153" name="Rectangle 35"/>
          <p:cNvSpPr>
            <a:spLocks noChangeArrowheads="1"/>
          </p:cNvSpPr>
          <p:nvPr/>
        </p:nvSpPr>
        <p:spPr bwMode="auto">
          <a:xfrm>
            <a:off x="1866900" y="3049588"/>
            <a:ext cx="1157288" cy="76200"/>
          </a:xfrm>
          <a:prstGeom prst="rect">
            <a:avLst/>
          </a:prstGeom>
          <a:solidFill>
            <a:srgbClr val="006C6C"/>
          </a:solidFill>
          <a:ln w="9525">
            <a:noFill/>
            <a:miter lim="800000"/>
            <a:headEnd/>
            <a:tailEnd/>
          </a:ln>
        </p:spPr>
        <p:txBody>
          <a:bodyPr/>
          <a:lstStyle/>
          <a:p>
            <a:endParaRPr lang="en-CA"/>
          </a:p>
        </p:txBody>
      </p:sp>
      <p:sp>
        <p:nvSpPr>
          <p:cNvPr id="48154" name="Rectangle 36"/>
          <p:cNvSpPr>
            <a:spLocks noChangeArrowheads="1"/>
          </p:cNvSpPr>
          <p:nvPr/>
        </p:nvSpPr>
        <p:spPr bwMode="auto">
          <a:xfrm>
            <a:off x="1866900" y="3125788"/>
            <a:ext cx="1157288" cy="74612"/>
          </a:xfrm>
          <a:prstGeom prst="rect">
            <a:avLst/>
          </a:prstGeom>
          <a:solidFill>
            <a:srgbClr val="006A6A"/>
          </a:solidFill>
          <a:ln w="9525">
            <a:noFill/>
            <a:miter lim="800000"/>
            <a:headEnd/>
            <a:tailEnd/>
          </a:ln>
        </p:spPr>
        <p:txBody>
          <a:bodyPr/>
          <a:lstStyle/>
          <a:p>
            <a:endParaRPr lang="en-CA"/>
          </a:p>
        </p:txBody>
      </p:sp>
      <p:sp>
        <p:nvSpPr>
          <p:cNvPr id="48155" name="Rectangle 37"/>
          <p:cNvSpPr>
            <a:spLocks noChangeArrowheads="1"/>
          </p:cNvSpPr>
          <p:nvPr/>
        </p:nvSpPr>
        <p:spPr bwMode="auto">
          <a:xfrm>
            <a:off x="1866900" y="3200400"/>
            <a:ext cx="1157288" cy="76200"/>
          </a:xfrm>
          <a:prstGeom prst="rect">
            <a:avLst/>
          </a:prstGeom>
          <a:solidFill>
            <a:srgbClr val="006868"/>
          </a:solidFill>
          <a:ln w="9525">
            <a:noFill/>
            <a:miter lim="800000"/>
            <a:headEnd/>
            <a:tailEnd/>
          </a:ln>
        </p:spPr>
        <p:txBody>
          <a:bodyPr/>
          <a:lstStyle/>
          <a:p>
            <a:endParaRPr lang="en-CA"/>
          </a:p>
        </p:txBody>
      </p:sp>
      <p:sp>
        <p:nvSpPr>
          <p:cNvPr id="48156" name="Rectangle 38"/>
          <p:cNvSpPr>
            <a:spLocks noChangeArrowheads="1"/>
          </p:cNvSpPr>
          <p:nvPr/>
        </p:nvSpPr>
        <p:spPr bwMode="auto">
          <a:xfrm>
            <a:off x="1866900" y="3276600"/>
            <a:ext cx="1157288" cy="73025"/>
          </a:xfrm>
          <a:prstGeom prst="rect">
            <a:avLst/>
          </a:prstGeom>
          <a:solidFill>
            <a:srgbClr val="006666"/>
          </a:solidFill>
          <a:ln w="9525">
            <a:noFill/>
            <a:miter lim="800000"/>
            <a:headEnd/>
            <a:tailEnd/>
          </a:ln>
        </p:spPr>
        <p:txBody>
          <a:bodyPr/>
          <a:lstStyle/>
          <a:p>
            <a:endParaRPr lang="en-CA"/>
          </a:p>
        </p:txBody>
      </p:sp>
      <p:sp>
        <p:nvSpPr>
          <p:cNvPr id="48157" name="Rectangle 39"/>
          <p:cNvSpPr>
            <a:spLocks noChangeArrowheads="1"/>
          </p:cNvSpPr>
          <p:nvPr/>
        </p:nvSpPr>
        <p:spPr bwMode="auto">
          <a:xfrm>
            <a:off x="1866900" y="3349625"/>
            <a:ext cx="1157288" cy="55563"/>
          </a:xfrm>
          <a:prstGeom prst="rect">
            <a:avLst/>
          </a:prstGeom>
          <a:solidFill>
            <a:srgbClr val="006464"/>
          </a:solidFill>
          <a:ln w="9525">
            <a:noFill/>
            <a:miter lim="800000"/>
            <a:headEnd/>
            <a:tailEnd/>
          </a:ln>
        </p:spPr>
        <p:txBody>
          <a:bodyPr/>
          <a:lstStyle/>
          <a:p>
            <a:endParaRPr lang="en-CA"/>
          </a:p>
        </p:txBody>
      </p:sp>
      <p:sp>
        <p:nvSpPr>
          <p:cNvPr id="48158" name="Rectangle 40"/>
          <p:cNvSpPr>
            <a:spLocks noChangeArrowheads="1"/>
          </p:cNvSpPr>
          <p:nvPr/>
        </p:nvSpPr>
        <p:spPr bwMode="auto">
          <a:xfrm>
            <a:off x="1866900" y="3405188"/>
            <a:ext cx="1157288" cy="52387"/>
          </a:xfrm>
          <a:prstGeom prst="rect">
            <a:avLst/>
          </a:prstGeom>
          <a:solidFill>
            <a:srgbClr val="006262"/>
          </a:solidFill>
          <a:ln w="9525">
            <a:noFill/>
            <a:miter lim="800000"/>
            <a:headEnd/>
            <a:tailEnd/>
          </a:ln>
        </p:spPr>
        <p:txBody>
          <a:bodyPr/>
          <a:lstStyle/>
          <a:p>
            <a:endParaRPr lang="en-CA"/>
          </a:p>
        </p:txBody>
      </p:sp>
      <p:sp>
        <p:nvSpPr>
          <p:cNvPr id="48159" name="Rectangle 41"/>
          <p:cNvSpPr>
            <a:spLocks noChangeArrowheads="1"/>
          </p:cNvSpPr>
          <p:nvPr/>
        </p:nvSpPr>
        <p:spPr bwMode="auto">
          <a:xfrm>
            <a:off x="1866900" y="3457575"/>
            <a:ext cx="1157288" cy="53975"/>
          </a:xfrm>
          <a:prstGeom prst="rect">
            <a:avLst/>
          </a:prstGeom>
          <a:solidFill>
            <a:srgbClr val="006060"/>
          </a:solidFill>
          <a:ln w="9525">
            <a:noFill/>
            <a:miter lim="800000"/>
            <a:headEnd/>
            <a:tailEnd/>
          </a:ln>
        </p:spPr>
        <p:txBody>
          <a:bodyPr/>
          <a:lstStyle/>
          <a:p>
            <a:endParaRPr lang="en-CA"/>
          </a:p>
        </p:txBody>
      </p:sp>
      <p:sp>
        <p:nvSpPr>
          <p:cNvPr id="48160" name="Rectangle 42"/>
          <p:cNvSpPr>
            <a:spLocks noChangeArrowheads="1"/>
          </p:cNvSpPr>
          <p:nvPr/>
        </p:nvSpPr>
        <p:spPr bwMode="auto">
          <a:xfrm>
            <a:off x="1866900" y="3511550"/>
            <a:ext cx="1157288" cy="74613"/>
          </a:xfrm>
          <a:prstGeom prst="rect">
            <a:avLst/>
          </a:prstGeom>
          <a:solidFill>
            <a:srgbClr val="005E5E"/>
          </a:solidFill>
          <a:ln w="9525">
            <a:noFill/>
            <a:miter lim="800000"/>
            <a:headEnd/>
            <a:tailEnd/>
          </a:ln>
        </p:spPr>
        <p:txBody>
          <a:bodyPr/>
          <a:lstStyle/>
          <a:p>
            <a:endParaRPr lang="en-CA"/>
          </a:p>
        </p:txBody>
      </p:sp>
      <p:sp>
        <p:nvSpPr>
          <p:cNvPr id="48161" name="Rectangle 43"/>
          <p:cNvSpPr>
            <a:spLocks noChangeArrowheads="1"/>
          </p:cNvSpPr>
          <p:nvPr/>
        </p:nvSpPr>
        <p:spPr bwMode="auto">
          <a:xfrm>
            <a:off x="1866900" y="3586163"/>
            <a:ext cx="1157288" cy="74612"/>
          </a:xfrm>
          <a:prstGeom prst="rect">
            <a:avLst/>
          </a:prstGeom>
          <a:solidFill>
            <a:srgbClr val="005C5C"/>
          </a:solidFill>
          <a:ln w="9525">
            <a:noFill/>
            <a:miter lim="800000"/>
            <a:headEnd/>
            <a:tailEnd/>
          </a:ln>
        </p:spPr>
        <p:txBody>
          <a:bodyPr/>
          <a:lstStyle/>
          <a:p>
            <a:endParaRPr lang="en-CA"/>
          </a:p>
        </p:txBody>
      </p:sp>
      <p:sp>
        <p:nvSpPr>
          <p:cNvPr id="48162" name="Rectangle 44"/>
          <p:cNvSpPr>
            <a:spLocks noChangeArrowheads="1"/>
          </p:cNvSpPr>
          <p:nvPr/>
        </p:nvSpPr>
        <p:spPr bwMode="auto">
          <a:xfrm>
            <a:off x="1866900" y="3660775"/>
            <a:ext cx="1157288" cy="65088"/>
          </a:xfrm>
          <a:prstGeom prst="rect">
            <a:avLst/>
          </a:prstGeom>
          <a:solidFill>
            <a:srgbClr val="005A5A"/>
          </a:solidFill>
          <a:ln w="9525">
            <a:noFill/>
            <a:miter lim="800000"/>
            <a:headEnd/>
            <a:tailEnd/>
          </a:ln>
        </p:spPr>
        <p:txBody>
          <a:bodyPr/>
          <a:lstStyle/>
          <a:p>
            <a:endParaRPr lang="en-CA"/>
          </a:p>
        </p:txBody>
      </p:sp>
      <p:sp>
        <p:nvSpPr>
          <p:cNvPr id="48163" name="Rectangle 45"/>
          <p:cNvSpPr>
            <a:spLocks noChangeArrowheads="1"/>
          </p:cNvSpPr>
          <p:nvPr/>
        </p:nvSpPr>
        <p:spPr bwMode="auto">
          <a:xfrm>
            <a:off x="1866900" y="3725863"/>
            <a:ext cx="1157288" cy="53975"/>
          </a:xfrm>
          <a:prstGeom prst="rect">
            <a:avLst/>
          </a:prstGeom>
          <a:solidFill>
            <a:srgbClr val="005858"/>
          </a:solidFill>
          <a:ln w="9525">
            <a:noFill/>
            <a:miter lim="800000"/>
            <a:headEnd/>
            <a:tailEnd/>
          </a:ln>
        </p:spPr>
        <p:txBody>
          <a:bodyPr/>
          <a:lstStyle/>
          <a:p>
            <a:endParaRPr lang="en-CA"/>
          </a:p>
        </p:txBody>
      </p:sp>
      <p:sp>
        <p:nvSpPr>
          <p:cNvPr id="48164" name="Rectangle 46"/>
          <p:cNvSpPr>
            <a:spLocks noChangeArrowheads="1"/>
          </p:cNvSpPr>
          <p:nvPr/>
        </p:nvSpPr>
        <p:spPr bwMode="auto">
          <a:xfrm>
            <a:off x="1866900" y="3779838"/>
            <a:ext cx="1157288" cy="52387"/>
          </a:xfrm>
          <a:prstGeom prst="rect">
            <a:avLst/>
          </a:prstGeom>
          <a:solidFill>
            <a:srgbClr val="005656"/>
          </a:solidFill>
          <a:ln w="9525">
            <a:noFill/>
            <a:miter lim="800000"/>
            <a:headEnd/>
            <a:tailEnd/>
          </a:ln>
        </p:spPr>
        <p:txBody>
          <a:bodyPr/>
          <a:lstStyle/>
          <a:p>
            <a:endParaRPr lang="en-CA"/>
          </a:p>
        </p:txBody>
      </p:sp>
      <p:sp>
        <p:nvSpPr>
          <p:cNvPr id="48165" name="Rectangle 47"/>
          <p:cNvSpPr>
            <a:spLocks noChangeArrowheads="1"/>
          </p:cNvSpPr>
          <p:nvPr/>
        </p:nvSpPr>
        <p:spPr bwMode="auto">
          <a:xfrm>
            <a:off x="1866900" y="3832225"/>
            <a:ext cx="1157288" cy="76200"/>
          </a:xfrm>
          <a:prstGeom prst="rect">
            <a:avLst/>
          </a:prstGeom>
          <a:solidFill>
            <a:srgbClr val="005454"/>
          </a:solidFill>
          <a:ln w="9525">
            <a:noFill/>
            <a:miter lim="800000"/>
            <a:headEnd/>
            <a:tailEnd/>
          </a:ln>
        </p:spPr>
        <p:txBody>
          <a:bodyPr/>
          <a:lstStyle/>
          <a:p>
            <a:endParaRPr lang="en-CA"/>
          </a:p>
        </p:txBody>
      </p:sp>
      <p:sp>
        <p:nvSpPr>
          <p:cNvPr id="48166" name="Rectangle 48"/>
          <p:cNvSpPr>
            <a:spLocks noChangeArrowheads="1"/>
          </p:cNvSpPr>
          <p:nvPr/>
        </p:nvSpPr>
        <p:spPr bwMode="auto">
          <a:xfrm>
            <a:off x="1866900" y="3908425"/>
            <a:ext cx="1157288" cy="74613"/>
          </a:xfrm>
          <a:prstGeom prst="rect">
            <a:avLst/>
          </a:prstGeom>
          <a:solidFill>
            <a:srgbClr val="005252"/>
          </a:solidFill>
          <a:ln w="9525">
            <a:noFill/>
            <a:miter lim="800000"/>
            <a:headEnd/>
            <a:tailEnd/>
          </a:ln>
        </p:spPr>
        <p:txBody>
          <a:bodyPr/>
          <a:lstStyle/>
          <a:p>
            <a:endParaRPr lang="en-CA"/>
          </a:p>
        </p:txBody>
      </p:sp>
      <p:sp>
        <p:nvSpPr>
          <p:cNvPr id="48167" name="Rectangle 49"/>
          <p:cNvSpPr>
            <a:spLocks noChangeArrowheads="1"/>
          </p:cNvSpPr>
          <p:nvPr/>
        </p:nvSpPr>
        <p:spPr bwMode="auto">
          <a:xfrm>
            <a:off x="1866900" y="3983038"/>
            <a:ext cx="1157288" cy="52387"/>
          </a:xfrm>
          <a:prstGeom prst="rect">
            <a:avLst/>
          </a:prstGeom>
          <a:solidFill>
            <a:srgbClr val="005050"/>
          </a:solidFill>
          <a:ln w="9525">
            <a:noFill/>
            <a:miter lim="800000"/>
            <a:headEnd/>
            <a:tailEnd/>
          </a:ln>
        </p:spPr>
        <p:txBody>
          <a:bodyPr/>
          <a:lstStyle/>
          <a:p>
            <a:endParaRPr lang="en-CA"/>
          </a:p>
        </p:txBody>
      </p:sp>
      <p:sp>
        <p:nvSpPr>
          <p:cNvPr id="48168" name="Rectangle 50"/>
          <p:cNvSpPr>
            <a:spLocks noChangeArrowheads="1"/>
          </p:cNvSpPr>
          <p:nvPr/>
        </p:nvSpPr>
        <p:spPr bwMode="auto">
          <a:xfrm>
            <a:off x="1866900" y="4035425"/>
            <a:ext cx="1157288" cy="53975"/>
          </a:xfrm>
          <a:prstGeom prst="rect">
            <a:avLst/>
          </a:prstGeom>
          <a:solidFill>
            <a:srgbClr val="004E4E"/>
          </a:solidFill>
          <a:ln w="9525">
            <a:noFill/>
            <a:miter lim="800000"/>
            <a:headEnd/>
            <a:tailEnd/>
          </a:ln>
        </p:spPr>
        <p:txBody>
          <a:bodyPr/>
          <a:lstStyle/>
          <a:p>
            <a:endParaRPr lang="en-CA"/>
          </a:p>
        </p:txBody>
      </p:sp>
      <p:sp>
        <p:nvSpPr>
          <p:cNvPr id="48169" name="Rectangle 51"/>
          <p:cNvSpPr>
            <a:spLocks noChangeArrowheads="1"/>
          </p:cNvSpPr>
          <p:nvPr/>
        </p:nvSpPr>
        <p:spPr bwMode="auto">
          <a:xfrm>
            <a:off x="1866900" y="4089400"/>
            <a:ext cx="1157288" cy="74613"/>
          </a:xfrm>
          <a:prstGeom prst="rect">
            <a:avLst/>
          </a:prstGeom>
          <a:solidFill>
            <a:srgbClr val="004C4C"/>
          </a:solidFill>
          <a:ln w="9525">
            <a:noFill/>
            <a:miter lim="800000"/>
            <a:headEnd/>
            <a:tailEnd/>
          </a:ln>
        </p:spPr>
        <p:txBody>
          <a:bodyPr/>
          <a:lstStyle/>
          <a:p>
            <a:endParaRPr lang="en-CA"/>
          </a:p>
        </p:txBody>
      </p:sp>
      <p:sp>
        <p:nvSpPr>
          <p:cNvPr id="48170" name="Rectangle 52"/>
          <p:cNvSpPr>
            <a:spLocks noChangeArrowheads="1"/>
          </p:cNvSpPr>
          <p:nvPr/>
        </p:nvSpPr>
        <p:spPr bwMode="auto">
          <a:xfrm>
            <a:off x="1866900" y="4164013"/>
            <a:ext cx="1157288" cy="76200"/>
          </a:xfrm>
          <a:prstGeom prst="rect">
            <a:avLst/>
          </a:prstGeom>
          <a:solidFill>
            <a:srgbClr val="004A4A"/>
          </a:solidFill>
          <a:ln w="9525">
            <a:noFill/>
            <a:miter lim="800000"/>
            <a:headEnd/>
            <a:tailEnd/>
          </a:ln>
        </p:spPr>
        <p:txBody>
          <a:bodyPr/>
          <a:lstStyle/>
          <a:p>
            <a:endParaRPr lang="en-CA"/>
          </a:p>
        </p:txBody>
      </p:sp>
      <p:sp>
        <p:nvSpPr>
          <p:cNvPr id="48171" name="Rectangle 53"/>
          <p:cNvSpPr>
            <a:spLocks noChangeArrowheads="1"/>
          </p:cNvSpPr>
          <p:nvPr/>
        </p:nvSpPr>
        <p:spPr bwMode="auto">
          <a:xfrm>
            <a:off x="1866900" y="4240213"/>
            <a:ext cx="1157288" cy="95250"/>
          </a:xfrm>
          <a:prstGeom prst="rect">
            <a:avLst/>
          </a:prstGeom>
          <a:solidFill>
            <a:srgbClr val="004848"/>
          </a:solidFill>
          <a:ln w="9525">
            <a:noFill/>
            <a:miter lim="800000"/>
            <a:headEnd/>
            <a:tailEnd/>
          </a:ln>
        </p:spPr>
        <p:txBody>
          <a:bodyPr/>
          <a:lstStyle/>
          <a:p>
            <a:endParaRPr lang="en-CA"/>
          </a:p>
        </p:txBody>
      </p:sp>
      <p:sp>
        <p:nvSpPr>
          <p:cNvPr id="48172" name="Rectangle 54"/>
          <p:cNvSpPr>
            <a:spLocks noChangeArrowheads="1"/>
          </p:cNvSpPr>
          <p:nvPr/>
        </p:nvSpPr>
        <p:spPr bwMode="auto">
          <a:xfrm>
            <a:off x="1866900" y="4335463"/>
            <a:ext cx="1157288" cy="96837"/>
          </a:xfrm>
          <a:prstGeom prst="rect">
            <a:avLst/>
          </a:prstGeom>
          <a:solidFill>
            <a:srgbClr val="004646"/>
          </a:solidFill>
          <a:ln w="9525">
            <a:noFill/>
            <a:miter lim="800000"/>
            <a:headEnd/>
            <a:tailEnd/>
          </a:ln>
        </p:spPr>
        <p:txBody>
          <a:bodyPr/>
          <a:lstStyle/>
          <a:p>
            <a:endParaRPr lang="en-CA"/>
          </a:p>
        </p:txBody>
      </p:sp>
      <p:sp>
        <p:nvSpPr>
          <p:cNvPr id="48173" name="Rectangle 55"/>
          <p:cNvSpPr>
            <a:spLocks noChangeArrowheads="1"/>
          </p:cNvSpPr>
          <p:nvPr/>
        </p:nvSpPr>
        <p:spPr bwMode="auto">
          <a:xfrm>
            <a:off x="1866900" y="4432300"/>
            <a:ext cx="1157288" cy="74613"/>
          </a:xfrm>
          <a:prstGeom prst="rect">
            <a:avLst/>
          </a:prstGeom>
          <a:solidFill>
            <a:srgbClr val="004444"/>
          </a:solidFill>
          <a:ln w="9525">
            <a:noFill/>
            <a:miter lim="800000"/>
            <a:headEnd/>
            <a:tailEnd/>
          </a:ln>
        </p:spPr>
        <p:txBody>
          <a:bodyPr/>
          <a:lstStyle/>
          <a:p>
            <a:endParaRPr lang="en-CA"/>
          </a:p>
        </p:txBody>
      </p:sp>
      <p:sp>
        <p:nvSpPr>
          <p:cNvPr id="48174" name="Rectangle 56"/>
          <p:cNvSpPr>
            <a:spLocks noChangeArrowheads="1"/>
          </p:cNvSpPr>
          <p:nvPr/>
        </p:nvSpPr>
        <p:spPr bwMode="auto">
          <a:xfrm>
            <a:off x="1866900" y="4506913"/>
            <a:ext cx="1157288" cy="128587"/>
          </a:xfrm>
          <a:prstGeom prst="rect">
            <a:avLst/>
          </a:prstGeom>
          <a:solidFill>
            <a:srgbClr val="004242"/>
          </a:solidFill>
          <a:ln w="9525">
            <a:noFill/>
            <a:miter lim="800000"/>
            <a:headEnd/>
            <a:tailEnd/>
          </a:ln>
        </p:spPr>
        <p:txBody>
          <a:bodyPr/>
          <a:lstStyle/>
          <a:p>
            <a:endParaRPr lang="en-CA"/>
          </a:p>
        </p:txBody>
      </p:sp>
      <p:sp>
        <p:nvSpPr>
          <p:cNvPr id="48175" name="Rectangle 57"/>
          <p:cNvSpPr>
            <a:spLocks noChangeArrowheads="1"/>
          </p:cNvSpPr>
          <p:nvPr/>
        </p:nvSpPr>
        <p:spPr bwMode="auto">
          <a:xfrm>
            <a:off x="1866900" y="4635500"/>
            <a:ext cx="1157288" cy="128588"/>
          </a:xfrm>
          <a:prstGeom prst="rect">
            <a:avLst/>
          </a:prstGeom>
          <a:solidFill>
            <a:srgbClr val="004040"/>
          </a:solidFill>
          <a:ln w="9525">
            <a:noFill/>
            <a:miter lim="800000"/>
            <a:headEnd/>
            <a:tailEnd/>
          </a:ln>
        </p:spPr>
        <p:txBody>
          <a:bodyPr/>
          <a:lstStyle/>
          <a:p>
            <a:endParaRPr lang="en-CA"/>
          </a:p>
        </p:txBody>
      </p:sp>
      <p:sp>
        <p:nvSpPr>
          <p:cNvPr id="48176" name="Rectangle 58"/>
          <p:cNvSpPr>
            <a:spLocks noChangeArrowheads="1"/>
          </p:cNvSpPr>
          <p:nvPr/>
        </p:nvSpPr>
        <p:spPr bwMode="auto">
          <a:xfrm>
            <a:off x="1866900" y="4764088"/>
            <a:ext cx="1157288" cy="128587"/>
          </a:xfrm>
          <a:prstGeom prst="rect">
            <a:avLst/>
          </a:prstGeom>
          <a:solidFill>
            <a:srgbClr val="003E3E"/>
          </a:solidFill>
          <a:ln w="9525">
            <a:noFill/>
            <a:miter lim="800000"/>
            <a:headEnd/>
            <a:tailEnd/>
          </a:ln>
        </p:spPr>
        <p:txBody>
          <a:bodyPr/>
          <a:lstStyle/>
          <a:p>
            <a:endParaRPr lang="en-CA"/>
          </a:p>
        </p:txBody>
      </p:sp>
      <p:sp>
        <p:nvSpPr>
          <p:cNvPr id="48177" name="Rectangle 59"/>
          <p:cNvSpPr>
            <a:spLocks noChangeArrowheads="1"/>
          </p:cNvSpPr>
          <p:nvPr/>
        </p:nvSpPr>
        <p:spPr bwMode="auto">
          <a:xfrm>
            <a:off x="1866900" y="4892675"/>
            <a:ext cx="1157288" cy="193675"/>
          </a:xfrm>
          <a:prstGeom prst="rect">
            <a:avLst/>
          </a:prstGeom>
          <a:solidFill>
            <a:srgbClr val="003B3B"/>
          </a:solidFill>
          <a:ln w="9525">
            <a:noFill/>
            <a:miter lim="800000"/>
            <a:headEnd/>
            <a:tailEnd/>
          </a:ln>
        </p:spPr>
        <p:txBody>
          <a:bodyPr/>
          <a:lstStyle/>
          <a:p>
            <a:endParaRPr lang="en-CA"/>
          </a:p>
        </p:txBody>
      </p:sp>
      <p:sp>
        <p:nvSpPr>
          <p:cNvPr id="48178" name="Rectangle 60"/>
          <p:cNvSpPr>
            <a:spLocks noChangeArrowheads="1"/>
          </p:cNvSpPr>
          <p:nvPr/>
        </p:nvSpPr>
        <p:spPr bwMode="auto">
          <a:xfrm>
            <a:off x="2971800" y="1550988"/>
            <a:ext cx="3378200" cy="320675"/>
          </a:xfrm>
          <a:prstGeom prst="rect">
            <a:avLst/>
          </a:prstGeom>
          <a:solidFill>
            <a:srgbClr val="008080"/>
          </a:solidFill>
          <a:ln w="9525">
            <a:noFill/>
            <a:miter lim="800000"/>
            <a:headEnd/>
            <a:tailEnd/>
          </a:ln>
        </p:spPr>
        <p:txBody>
          <a:bodyPr/>
          <a:lstStyle/>
          <a:p>
            <a:endParaRPr lang="en-CA"/>
          </a:p>
        </p:txBody>
      </p:sp>
      <p:sp>
        <p:nvSpPr>
          <p:cNvPr id="48179" name="Rectangle 61"/>
          <p:cNvSpPr>
            <a:spLocks noChangeArrowheads="1"/>
          </p:cNvSpPr>
          <p:nvPr/>
        </p:nvSpPr>
        <p:spPr bwMode="auto">
          <a:xfrm>
            <a:off x="2971800" y="1871663"/>
            <a:ext cx="3378200" cy="203200"/>
          </a:xfrm>
          <a:prstGeom prst="rect">
            <a:avLst/>
          </a:prstGeom>
          <a:solidFill>
            <a:srgbClr val="007E7E"/>
          </a:solidFill>
          <a:ln w="9525">
            <a:noFill/>
            <a:miter lim="800000"/>
            <a:headEnd/>
            <a:tailEnd/>
          </a:ln>
        </p:spPr>
        <p:txBody>
          <a:bodyPr/>
          <a:lstStyle/>
          <a:p>
            <a:endParaRPr lang="en-CA"/>
          </a:p>
        </p:txBody>
      </p:sp>
      <p:sp>
        <p:nvSpPr>
          <p:cNvPr id="48180" name="Rectangle 62"/>
          <p:cNvSpPr>
            <a:spLocks noChangeArrowheads="1"/>
          </p:cNvSpPr>
          <p:nvPr/>
        </p:nvSpPr>
        <p:spPr bwMode="auto">
          <a:xfrm>
            <a:off x="2971800" y="2074863"/>
            <a:ext cx="3378200" cy="182562"/>
          </a:xfrm>
          <a:prstGeom prst="rect">
            <a:avLst/>
          </a:prstGeom>
          <a:solidFill>
            <a:srgbClr val="007C7C"/>
          </a:solidFill>
          <a:ln w="9525">
            <a:noFill/>
            <a:miter lim="800000"/>
            <a:headEnd/>
            <a:tailEnd/>
          </a:ln>
        </p:spPr>
        <p:txBody>
          <a:bodyPr/>
          <a:lstStyle/>
          <a:p>
            <a:endParaRPr lang="en-CA"/>
          </a:p>
        </p:txBody>
      </p:sp>
      <p:sp>
        <p:nvSpPr>
          <p:cNvPr id="48181" name="Rectangle 63"/>
          <p:cNvSpPr>
            <a:spLocks noChangeArrowheads="1"/>
          </p:cNvSpPr>
          <p:nvPr/>
        </p:nvSpPr>
        <p:spPr bwMode="auto">
          <a:xfrm>
            <a:off x="2971800" y="2257425"/>
            <a:ext cx="3378200" cy="117475"/>
          </a:xfrm>
          <a:prstGeom prst="rect">
            <a:avLst/>
          </a:prstGeom>
          <a:solidFill>
            <a:srgbClr val="007A7A"/>
          </a:solidFill>
          <a:ln w="9525">
            <a:noFill/>
            <a:miter lim="800000"/>
            <a:headEnd/>
            <a:tailEnd/>
          </a:ln>
        </p:spPr>
        <p:txBody>
          <a:bodyPr/>
          <a:lstStyle/>
          <a:p>
            <a:endParaRPr lang="en-CA"/>
          </a:p>
        </p:txBody>
      </p:sp>
      <p:sp>
        <p:nvSpPr>
          <p:cNvPr id="48182" name="Rectangle 64"/>
          <p:cNvSpPr>
            <a:spLocks noChangeArrowheads="1"/>
          </p:cNvSpPr>
          <p:nvPr/>
        </p:nvSpPr>
        <p:spPr bwMode="auto">
          <a:xfrm>
            <a:off x="2971800" y="2374900"/>
            <a:ext cx="3378200" cy="107950"/>
          </a:xfrm>
          <a:prstGeom prst="rect">
            <a:avLst/>
          </a:prstGeom>
          <a:solidFill>
            <a:srgbClr val="007878"/>
          </a:solidFill>
          <a:ln w="9525">
            <a:noFill/>
            <a:miter lim="800000"/>
            <a:headEnd/>
            <a:tailEnd/>
          </a:ln>
        </p:spPr>
        <p:txBody>
          <a:bodyPr/>
          <a:lstStyle/>
          <a:p>
            <a:endParaRPr lang="en-CA"/>
          </a:p>
        </p:txBody>
      </p:sp>
      <p:sp>
        <p:nvSpPr>
          <p:cNvPr id="48183" name="Rectangle 65"/>
          <p:cNvSpPr>
            <a:spLocks noChangeArrowheads="1"/>
          </p:cNvSpPr>
          <p:nvPr/>
        </p:nvSpPr>
        <p:spPr bwMode="auto">
          <a:xfrm>
            <a:off x="2971800" y="2482850"/>
            <a:ext cx="3378200" cy="95250"/>
          </a:xfrm>
          <a:prstGeom prst="rect">
            <a:avLst/>
          </a:prstGeom>
          <a:solidFill>
            <a:srgbClr val="007676"/>
          </a:solidFill>
          <a:ln w="9525">
            <a:noFill/>
            <a:miter lim="800000"/>
            <a:headEnd/>
            <a:tailEnd/>
          </a:ln>
        </p:spPr>
        <p:txBody>
          <a:bodyPr/>
          <a:lstStyle/>
          <a:p>
            <a:endParaRPr lang="en-CA"/>
          </a:p>
        </p:txBody>
      </p:sp>
      <p:sp>
        <p:nvSpPr>
          <p:cNvPr id="48184" name="Rectangle 66"/>
          <p:cNvSpPr>
            <a:spLocks noChangeArrowheads="1"/>
          </p:cNvSpPr>
          <p:nvPr/>
        </p:nvSpPr>
        <p:spPr bwMode="auto">
          <a:xfrm>
            <a:off x="2971800" y="2578100"/>
            <a:ext cx="3378200" cy="96838"/>
          </a:xfrm>
          <a:prstGeom prst="rect">
            <a:avLst/>
          </a:prstGeom>
          <a:solidFill>
            <a:srgbClr val="007474"/>
          </a:solidFill>
          <a:ln w="9525">
            <a:noFill/>
            <a:miter lim="800000"/>
            <a:headEnd/>
            <a:tailEnd/>
          </a:ln>
        </p:spPr>
        <p:txBody>
          <a:bodyPr/>
          <a:lstStyle/>
          <a:p>
            <a:endParaRPr lang="en-CA"/>
          </a:p>
        </p:txBody>
      </p:sp>
      <p:sp>
        <p:nvSpPr>
          <p:cNvPr id="48185" name="Rectangle 67"/>
          <p:cNvSpPr>
            <a:spLocks noChangeArrowheads="1"/>
          </p:cNvSpPr>
          <p:nvPr/>
        </p:nvSpPr>
        <p:spPr bwMode="auto">
          <a:xfrm>
            <a:off x="2971800" y="2674938"/>
            <a:ext cx="3378200" cy="74612"/>
          </a:xfrm>
          <a:prstGeom prst="rect">
            <a:avLst/>
          </a:prstGeom>
          <a:solidFill>
            <a:srgbClr val="007272"/>
          </a:solidFill>
          <a:ln w="9525">
            <a:noFill/>
            <a:miter lim="800000"/>
            <a:headEnd/>
            <a:tailEnd/>
          </a:ln>
        </p:spPr>
        <p:txBody>
          <a:bodyPr/>
          <a:lstStyle/>
          <a:p>
            <a:endParaRPr lang="en-CA"/>
          </a:p>
        </p:txBody>
      </p:sp>
      <p:sp>
        <p:nvSpPr>
          <p:cNvPr id="48186" name="Rectangle 68"/>
          <p:cNvSpPr>
            <a:spLocks noChangeArrowheads="1"/>
          </p:cNvSpPr>
          <p:nvPr/>
        </p:nvSpPr>
        <p:spPr bwMode="auto">
          <a:xfrm>
            <a:off x="2971800" y="2749550"/>
            <a:ext cx="3378200" cy="76200"/>
          </a:xfrm>
          <a:prstGeom prst="rect">
            <a:avLst/>
          </a:prstGeom>
          <a:solidFill>
            <a:srgbClr val="007070"/>
          </a:solidFill>
          <a:ln w="9525">
            <a:noFill/>
            <a:miter lim="800000"/>
            <a:headEnd/>
            <a:tailEnd/>
          </a:ln>
        </p:spPr>
        <p:txBody>
          <a:bodyPr/>
          <a:lstStyle/>
          <a:p>
            <a:endParaRPr lang="en-CA"/>
          </a:p>
        </p:txBody>
      </p:sp>
      <p:sp>
        <p:nvSpPr>
          <p:cNvPr id="48187" name="Rectangle 69"/>
          <p:cNvSpPr>
            <a:spLocks noChangeArrowheads="1"/>
          </p:cNvSpPr>
          <p:nvPr/>
        </p:nvSpPr>
        <p:spPr bwMode="auto">
          <a:xfrm>
            <a:off x="2971800" y="2825750"/>
            <a:ext cx="3378200" cy="52388"/>
          </a:xfrm>
          <a:prstGeom prst="rect">
            <a:avLst/>
          </a:prstGeom>
          <a:solidFill>
            <a:srgbClr val="006E6E"/>
          </a:solidFill>
          <a:ln w="9525">
            <a:noFill/>
            <a:miter lim="800000"/>
            <a:headEnd/>
            <a:tailEnd/>
          </a:ln>
        </p:spPr>
        <p:txBody>
          <a:bodyPr/>
          <a:lstStyle/>
          <a:p>
            <a:endParaRPr lang="en-CA"/>
          </a:p>
        </p:txBody>
      </p:sp>
      <p:sp>
        <p:nvSpPr>
          <p:cNvPr id="48188" name="Rectangle 70"/>
          <p:cNvSpPr>
            <a:spLocks noChangeArrowheads="1"/>
          </p:cNvSpPr>
          <p:nvPr/>
        </p:nvSpPr>
        <p:spPr bwMode="auto">
          <a:xfrm>
            <a:off x="2971800" y="2878138"/>
            <a:ext cx="3378200" cy="76200"/>
          </a:xfrm>
          <a:prstGeom prst="rect">
            <a:avLst/>
          </a:prstGeom>
          <a:solidFill>
            <a:srgbClr val="006C6C"/>
          </a:solidFill>
          <a:ln w="9525">
            <a:noFill/>
            <a:miter lim="800000"/>
            <a:headEnd/>
            <a:tailEnd/>
          </a:ln>
        </p:spPr>
        <p:txBody>
          <a:bodyPr/>
          <a:lstStyle/>
          <a:p>
            <a:endParaRPr lang="en-CA"/>
          </a:p>
        </p:txBody>
      </p:sp>
      <p:sp>
        <p:nvSpPr>
          <p:cNvPr id="48189" name="Rectangle 71"/>
          <p:cNvSpPr>
            <a:spLocks noChangeArrowheads="1"/>
          </p:cNvSpPr>
          <p:nvPr/>
        </p:nvSpPr>
        <p:spPr bwMode="auto">
          <a:xfrm>
            <a:off x="2971800" y="2954338"/>
            <a:ext cx="3378200" cy="53975"/>
          </a:xfrm>
          <a:prstGeom prst="rect">
            <a:avLst/>
          </a:prstGeom>
          <a:solidFill>
            <a:srgbClr val="006A6A"/>
          </a:solidFill>
          <a:ln w="9525">
            <a:noFill/>
            <a:miter lim="800000"/>
            <a:headEnd/>
            <a:tailEnd/>
          </a:ln>
        </p:spPr>
        <p:txBody>
          <a:bodyPr/>
          <a:lstStyle/>
          <a:p>
            <a:endParaRPr lang="en-CA"/>
          </a:p>
        </p:txBody>
      </p:sp>
      <p:sp>
        <p:nvSpPr>
          <p:cNvPr id="48190" name="Rectangle 72"/>
          <p:cNvSpPr>
            <a:spLocks noChangeArrowheads="1"/>
          </p:cNvSpPr>
          <p:nvPr/>
        </p:nvSpPr>
        <p:spPr bwMode="auto">
          <a:xfrm>
            <a:off x="2971800" y="3008313"/>
            <a:ext cx="3378200" cy="74612"/>
          </a:xfrm>
          <a:prstGeom prst="rect">
            <a:avLst/>
          </a:prstGeom>
          <a:solidFill>
            <a:srgbClr val="006868"/>
          </a:solidFill>
          <a:ln w="9525">
            <a:noFill/>
            <a:miter lim="800000"/>
            <a:headEnd/>
            <a:tailEnd/>
          </a:ln>
        </p:spPr>
        <p:txBody>
          <a:bodyPr/>
          <a:lstStyle/>
          <a:p>
            <a:endParaRPr lang="en-CA"/>
          </a:p>
        </p:txBody>
      </p:sp>
      <p:sp>
        <p:nvSpPr>
          <p:cNvPr id="48191" name="Rectangle 73"/>
          <p:cNvSpPr>
            <a:spLocks noChangeArrowheads="1"/>
          </p:cNvSpPr>
          <p:nvPr/>
        </p:nvSpPr>
        <p:spPr bwMode="auto">
          <a:xfrm>
            <a:off x="2971800" y="3082925"/>
            <a:ext cx="3378200" cy="74613"/>
          </a:xfrm>
          <a:prstGeom prst="rect">
            <a:avLst/>
          </a:prstGeom>
          <a:solidFill>
            <a:srgbClr val="006666"/>
          </a:solidFill>
          <a:ln w="9525">
            <a:noFill/>
            <a:miter lim="800000"/>
            <a:headEnd/>
            <a:tailEnd/>
          </a:ln>
        </p:spPr>
        <p:txBody>
          <a:bodyPr/>
          <a:lstStyle/>
          <a:p>
            <a:endParaRPr lang="en-CA"/>
          </a:p>
        </p:txBody>
      </p:sp>
      <p:sp>
        <p:nvSpPr>
          <p:cNvPr id="48192" name="Rectangle 74"/>
          <p:cNvSpPr>
            <a:spLocks noChangeArrowheads="1"/>
          </p:cNvSpPr>
          <p:nvPr/>
        </p:nvSpPr>
        <p:spPr bwMode="auto">
          <a:xfrm>
            <a:off x="2971800" y="3157538"/>
            <a:ext cx="3378200" cy="42862"/>
          </a:xfrm>
          <a:prstGeom prst="rect">
            <a:avLst/>
          </a:prstGeom>
          <a:solidFill>
            <a:srgbClr val="006464"/>
          </a:solidFill>
          <a:ln w="9525">
            <a:noFill/>
            <a:miter lim="800000"/>
            <a:headEnd/>
            <a:tailEnd/>
          </a:ln>
        </p:spPr>
        <p:txBody>
          <a:bodyPr/>
          <a:lstStyle/>
          <a:p>
            <a:endParaRPr lang="en-CA"/>
          </a:p>
        </p:txBody>
      </p:sp>
      <p:sp>
        <p:nvSpPr>
          <p:cNvPr id="48193" name="Rectangle 75"/>
          <p:cNvSpPr>
            <a:spLocks noChangeArrowheads="1"/>
          </p:cNvSpPr>
          <p:nvPr/>
        </p:nvSpPr>
        <p:spPr bwMode="auto">
          <a:xfrm>
            <a:off x="2971800" y="3200400"/>
            <a:ext cx="3378200" cy="76200"/>
          </a:xfrm>
          <a:prstGeom prst="rect">
            <a:avLst/>
          </a:prstGeom>
          <a:solidFill>
            <a:srgbClr val="006262"/>
          </a:solidFill>
          <a:ln w="9525">
            <a:noFill/>
            <a:miter lim="800000"/>
            <a:headEnd/>
            <a:tailEnd/>
          </a:ln>
        </p:spPr>
        <p:txBody>
          <a:bodyPr/>
          <a:lstStyle/>
          <a:p>
            <a:endParaRPr lang="en-CA"/>
          </a:p>
        </p:txBody>
      </p:sp>
      <p:sp>
        <p:nvSpPr>
          <p:cNvPr id="48194" name="Rectangle 76"/>
          <p:cNvSpPr>
            <a:spLocks noChangeArrowheads="1"/>
          </p:cNvSpPr>
          <p:nvPr/>
        </p:nvSpPr>
        <p:spPr bwMode="auto">
          <a:xfrm>
            <a:off x="2971800" y="3276600"/>
            <a:ext cx="3378200" cy="31750"/>
          </a:xfrm>
          <a:prstGeom prst="rect">
            <a:avLst/>
          </a:prstGeom>
          <a:solidFill>
            <a:srgbClr val="006060"/>
          </a:solidFill>
          <a:ln w="9525">
            <a:noFill/>
            <a:miter lim="800000"/>
            <a:headEnd/>
            <a:tailEnd/>
          </a:ln>
        </p:spPr>
        <p:txBody>
          <a:bodyPr/>
          <a:lstStyle/>
          <a:p>
            <a:endParaRPr lang="en-CA"/>
          </a:p>
        </p:txBody>
      </p:sp>
      <p:sp>
        <p:nvSpPr>
          <p:cNvPr id="48195" name="Rectangle 77"/>
          <p:cNvSpPr>
            <a:spLocks noChangeArrowheads="1"/>
          </p:cNvSpPr>
          <p:nvPr/>
        </p:nvSpPr>
        <p:spPr bwMode="auto">
          <a:xfrm>
            <a:off x="2971800" y="3308350"/>
            <a:ext cx="3378200" cy="73025"/>
          </a:xfrm>
          <a:prstGeom prst="rect">
            <a:avLst/>
          </a:prstGeom>
          <a:solidFill>
            <a:srgbClr val="005E5E"/>
          </a:solidFill>
          <a:ln w="9525">
            <a:noFill/>
            <a:miter lim="800000"/>
            <a:headEnd/>
            <a:tailEnd/>
          </a:ln>
        </p:spPr>
        <p:txBody>
          <a:bodyPr/>
          <a:lstStyle/>
          <a:p>
            <a:endParaRPr lang="en-CA"/>
          </a:p>
        </p:txBody>
      </p:sp>
      <p:sp>
        <p:nvSpPr>
          <p:cNvPr id="48196" name="Rectangle 78"/>
          <p:cNvSpPr>
            <a:spLocks noChangeArrowheads="1"/>
          </p:cNvSpPr>
          <p:nvPr/>
        </p:nvSpPr>
        <p:spPr bwMode="auto">
          <a:xfrm>
            <a:off x="2971800" y="3381375"/>
            <a:ext cx="3378200" cy="55563"/>
          </a:xfrm>
          <a:prstGeom prst="rect">
            <a:avLst/>
          </a:prstGeom>
          <a:solidFill>
            <a:srgbClr val="005C5C"/>
          </a:solidFill>
          <a:ln w="9525">
            <a:noFill/>
            <a:miter lim="800000"/>
            <a:headEnd/>
            <a:tailEnd/>
          </a:ln>
        </p:spPr>
        <p:txBody>
          <a:bodyPr/>
          <a:lstStyle/>
          <a:p>
            <a:endParaRPr lang="en-CA"/>
          </a:p>
        </p:txBody>
      </p:sp>
      <p:sp>
        <p:nvSpPr>
          <p:cNvPr id="48197" name="Rectangle 79"/>
          <p:cNvSpPr>
            <a:spLocks noChangeArrowheads="1"/>
          </p:cNvSpPr>
          <p:nvPr/>
        </p:nvSpPr>
        <p:spPr bwMode="auto">
          <a:xfrm>
            <a:off x="2971800" y="3436938"/>
            <a:ext cx="3378200" cy="63500"/>
          </a:xfrm>
          <a:prstGeom prst="rect">
            <a:avLst/>
          </a:prstGeom>
          <a:solidFill>
            <a:srgbClr val="005A5A"/>
          </a:solidFill>
          <a:ln w="9525">
            <a:noFill/>
            <a:miter lim="800000"/>
            <a:headEnd/>
            <a:tailEnd/>
          </a:ln>
        </p:spPr>
        <p:txBody>
          <a:bodyPr/>
          <a:lstStyle/>
          <a:p>
            <a:endParaRPr lang="en-CA"/>
          </a:p>
        </p:txBody>
      </p:sp>
      <p:sp>
        <p:nvSpPr>
          <p:cNvPr id="48198" name="Rectangle 80"/>
          <p:cNvSpPr>
            <a:spLocks noChangeArrowheads="1"/>
          </p:cNvSpPr>
          <p:nvPr/>
        </p:nvSpPr>
        <p:spPr bwMode="auto">
          <a:xfrm>
            <a:off x="2971800" y="3500438"/>
            <a:ext cx="3378200" cy="52387"/>
          </a:xfrm>
          <a:prstGeom prst="rect">
            <a:avLst/>
          </a:prstGeom>
          <a:solidFill>
            <a:srgbClr val="005858"/>
          </a:solidFill>
          <a:ln w="9525">
            <a:noFill/>
            <a:miter lim="800000"/>
            <a:headEnd/>
            <a:tailEnd/>
          </a:ln>
        </p:spPr>
        <p:txBody>
          <a:bodyPr/>
          <a:lstStyle/>
          <a:p>
            <a:endParaRPr lang="en-CA"/>
          </a:p>
        </p:txBody>
      </p:sp>
      <p:sp>
        <p:nvSpPr>
          <p:cNvPr id="48199" name="Rectangle 81"/>
          <p:cNvSpPr>
            <a:spLocks noChangeArrowheads="1"/>
          </p:cNvSpPr>
          <p:nvPr/>
        </p:nvSpPr>
        <p:spPr bwMode="auto">
          <a:xfrm>
            <a:off x="2971800" y="3552825"/>
            <a:ext cx="3378200" cy="33338"/>
          </a:xfrm>
          <a:prstGeom prst="rect">
            <a:avLst/>
          </a:prstGeom>
          <a:solidFill>
            <a:srgbClr val="005656"/>
          </a:solidFill>
          <a:ln w="9525">
            <a:noFill/>
            <a:miter lim="800000"/>
            <a:headEnd/>
            <a:tailEnd/>
          </a:ln>
        </p:spPr>
        <p:txBody>
          <a:bodyPr/>
          <a:lstStyle/>
          <a:p>
            <a:endParaRPr lang="en-CA"/>
          </a:p>
        </p:txBody>
      </p:sp>
      <p:sp>
        <p:nvSpPr>
          <p:cNvPr id="48200" name="Rectangle 82"/>
          <p:cNvSpPr>
            <a:spLocks noChangeArrowheads="1"/>
          </p:cNvSpPr>
          <p:nvPr/>
        </p:nvSpPr>
        <p:spPr bwMode="auto">
          <a:xfrm>
            <a:off x="2971800" y="3586163"/>
            <a:ext cx="3378200" cy="74612"/>
          </a:xfrm>
          <a:prstGeom prst="rect">
            <a:avLst/>
          </a:prstGeom>
          <a:solidFill>
            <a:srgbClr val="005454"/>
          </a:solidFill>
          <a:ln w="9525">
            <a:noFill/>
            <a:miter lim="800000"/>
            <a:headEnd/>
            <a:tailEnd/>
          </a:ln>
        </p:spPr>
        <p:txBody>
          <a:bodyPr/>
          <a:lstStyle/>
          <a:p>
            <a:endParaRPr lang="en-CA"/>
          </a:p>
        </p:txBody>
      </p:sp>
      <p:sp>
        <p:nvSpPr>
          <p:cNvPr id="48201" name="Rectangle 83"/>
          <p:cNvSpPr>
            <a:spLocks noChangeArrowheads="1"/>
          </p:cNvSpPr>
          <p:nvPr/>
        </p:nvSpPr>
        <p:spPr bwMode="auto">
          <a:xfrm>
            <a:off x="2971800" y="3660775"/>
            <a:ext cx="3378200" cy="65088"/>
          </a:xfrm>
          <a:prstGeom prst="rect">
            <a:avLst/>
          </a:prstGeom>
          <a:solidFill>
            <a:srgbClr val="005252"/>
          </a:solidFill>
          <a:ln w="9525">
            <a:noFill/>
            <a:miter lim="800000"/>
            <a:headEnd/>
            <a:tailEnd/>
          </a:ln>
        </p:spPr>
        <p:txBody>
          <a:bodyPr/>
          <a:lstStyle/>
          <a:p>
            <a:endParaRPr lang="en-CA"/>
          </a:p>
        </p:txBody>
      </p:sp>
      <p:sp>
        <p:nvSpPr>
          <p:cNvPr id="48202" name="Rectangle 84"/>
          <p:cNvSpPr>
            <a:spLocks noChangeArrowheads="1"/>
          </p:cNvSpPr>
          <p:nvPr/>
        </p:nvSpPr>
        <p:spPr bwMode="auto">
          <a:xfrm>
            <a:off x="2971800" y="3725863"/>
            <a:ext cx="3378200" cy="53975"/>
          </a:xfrm>
          <a:prstGeom prst="rect">
            <a:avLst/>
          </a:prstGeom>
          <a:solidFill>
            <a:srgbClr val="005050"/>
          </a:solidFill>
          <a:ln w="9525">
            <a:noFill/>
            <a:miter lim="800000"/>
            <a:headEnd/>
            <a:tailEnd/>
          </a:ln>
        </p:spPr>
        <p:txBody>
          <a:bodyPr/>
          <a:lstStyle/>
          <a:p>
            <a:endParaRPr lang="en-CA"/>
          </a:p>
        </p:txBody>
      </p:sp>
      <p:sp>
        <p:nvSpPr>
          <p:cNvPr id="48203" name="Rectangle 85"/>
          <p:cNvSpPr>
            <a:spLocks noChangeArrowheads="1"/>
          </p:cNvSpPr>
          <p:nvPr/>
        </p:nvSpPr>
        <p:spPr bwMode="auto">
          <a:xfrm>
            <a:off x="2971800" y="3779838"/>
            <a:ext cx="3378200" cy="52387"/>
          </a:xfrm>
          <a:prstGeom prst="rect">
            <a:avLst/>
          </a:prstGeom>
          <a:solidFill>
            <a:srgbClr val="004E4E"/>
          </a:solidFill>
          <a:ln w="9525">
            <a:noFill/>
            <a:miter lim="800000"/>
            <a:headEnd/>
            <a:tailEnd/>
          </a:ln>
        </p:spPr>
        <p:txBody>
          <a:bodyPr/>
          <a:lstStyle/>
          <a:p>
            <a:endParaRPr lang="en-CA"/>
          </a:p>
        </p:txBody>
      </p:sp>
      <p:sp>
        <p:nvSpPr>
          <p:cNvPr id="48204" name="Rectangle 86"/>
          <p:cNvSpPr>
            <a:spLocks noChangeArrowheads="1"/>
          </p:cNvSpPr>
          <p:nvPr/>
        </p:nvSpPr>
        <p:spPr bwMode="auto">
          <a:xfrm>
            <a:off x="2971800" y="3832225"/>
            <a:ext cx="3378200" cy="53975"/>
          </a:xfrm>
          <a:prstGeom prst="rect">
            <a:avLst/>
          </a:prstGeom>
          <a:solidFill>
            <a:srgbClr val="004C4C"/>
          </a:solidFill>
          <a:ln w="9525">
            <a:noFill/>
            <a:miter lim="800000"/>
            <a:headEnd/>
            <a:tailEnd/>
          </a:ln>
        </p:spPr>
        <p:txBody>
          <a:bodyPr/>
          <a:lstStyle/>
          <a:p>
            <a:endParaRPr lang="en-CA"/>
          </a:p>
        </p:txBody>
      </p:sp>
      <p:sp>
        <p:nvSpPr>
          <p:cNvPr id="48205" name="Rectangle 87"/>
          <p:cNvSpPr>
            <a:spLocks noChangeArrowheads="1"/>
          </p:cNvSpPr>
          <p:nvPr/>
        </p:nvSpPr>
        <p:spPr bwMode="auto">
          <a:xfrm>
            <a:off x="2971800" y="3886200"/>
            <a:ext cx="3378200" cy="74613"/>
          </a:xfrm>
          <a:prstGeom prst="rect">
            <a:avLst/>
          </a:prstGeom>
          <a:solidFill>
            <a:srgbClr val="004A4A"/>
          </a:solidFill>
          <a:ln w="9525">
            <a:noFill/>
            <a:miter lim="800000"/>
            <a:headEnd/>
            <a:tailEnd/>
          </a:ln>
        </p:spPr>
        <p:txBody>
          <a:bodyPr/>
          <a:lstStyle/>
          <a:p>
            <a:endParaRPr lang="en-CA"/>
          </a:p>
        </p:txBody>
      </p:sp>
      <p:sp>
        <p:nvSpPr>
          <p:cNvPr id="48206" name="Rectangle 88"/>
          <p:cNvSpPr>
            <a:spLocks noChangeArrowheads="1"/>
          </p:cNvSpPr>
          <p:nvPr/>
        </p:nvSpPr>
        <p:spPr bwMode="auto">
          <a:xfrm>
            <a:off x="2971800" y="3960813"/>
            <a:ext cx="3378200" cy="74612"/>
          </a:xfrm>
          <a:prstGeom prst="rect">
            <a:avLst/>
          </a:prstGeom>
          <a:solidFill>
            <a:srgbClr val="004848"/>
          </a:solidFill>
          <a:ln w="9525">
            <a:noFill/>
            <a:miter lim="800000"/>
            <a:headEnd/>
            <a:tailEnd/>
          </a:ln>
        </p:spPr>
        <p:txBody>
          <a:bodyPr/>
          <a:lstStyle/>
          <a:p>
            <a:endParaRPr lang="en-CA"/>
          </a:p>
        </p:txBody>
      </p:sp>
      <p:sp>
        <p:nvSpPr>
          <p:cNvPr id="48207" name="Rectangle 89"/>
          <p:cNvSpPr>
            <a:spLocks noChangeArrowheads="1"/>
          </p:cNvSpPr>
          <p:nvPr/>
        </p:nvSpPr>
        <p:spPr bwMode="auto">
          <a:xfrm>
            <a:off x="2971800" y="4035425"/>
            <a:ext cx="3378200" cy="96838"/>
          </a:xfrm>
          <a:prstGeom prst="rect">
            <a:avLst/>
          </a:prstGeom>
          <a:solidFill>
            <a:srgbClr val="004646"/>
          </a:solidFill>
          <a:ln w="9525">
            <a:noFill/>
            <a:miter lim="800000"/>
            <a:headEnd/>
            <a:tailEnd/>
          </a:ln>
        </p:spPr>
        <p:txBody>
          <a:bodyPr/>
          <a:lstStyle/>
          <a:p>
            <a:endParaRPr lang="en-CA"/>
          </a:p>
        </p:txBody>
      </p:sp>
      <p:sp>
        <p:nvSpPr>
          <p:cNvPr id="48208" name="Rectangle 90"/>
          <p:cNvSpPr>
            <a:spLocks noChangeArrowheads="1"/>
          </p:cNvSpPr>
          <p:nvPr/>
        </p:nvSpPr>
        <p:spPr bwMode="auto">
          <a:xfrm>
            <a:off x="2971800" y="4132263"/>
            <a:ext cx="3378200" cy="76200"/>
          </a:xfrm>
          <a:prstGeom prst="rect">
            <a:avLst/>
          </a:prstGeom>
          <a:solidFill>
            <a:srgbClr val="004444"/>
          </a:solidFill>
          <a:ln w="9525">
            <a:noFill/>
            <a:miter lim="800000"/>
            <a:headEnd/>
            <a:tailEnd/>
          </a:ln>
        </p:spPr>
        <p:txBody>
          <a:bodyPr/>
          <a:lstStyle/>
          <a:p>
            <a:endParaRPr lang="en-CA"/>
          </a:p>
        </p:txBody>
      </p:sp>
      <p:sp>
        <p:nvSpPr>
          <p:cNvPr id="48209" name="Rectangle 91"/>
          <p:cNvSpPr>
            <a:spLocks noChangeArrowheads="1"/>
          </p:cNvSpPr>
          <p:nvPr/>
        </p:nvSpPr>
        <p:spPr bwMode="auto">
          <a:xfrm>
            <a:off x="2971800" y="4208463"/>
            <a:ext cx="3378200" cy="106362"/>
          </a:xfrm>
          <a:prstGeom prst="rect">
            <a:avLst/>
          </a:prstGeom>
          <a:solidFill>
            <a:srgbClr val="004242"/>
          </a:solidFill>
          <a:ln w="9525">
            <a:noFill/>
            <a:miter lim="800000"/>
            <a:headEnd/>
            <a:tailEnd/>
          </a:ln>
        </p:spPr>
        <p:txBody>
          <a:bodyPr/>
          <a:lstStyle/>
          <a:p>
            <a:endParaRPr lang="en-CA"/>
          </a:p>
        </p:txBody>
      </p:sp>
      <p:sp>
        <p:nvSpPr>
          <p:cNvPr id="48210" name="Rectangle 92"/>
          <p:cNvSpPr>
            <a:spLocks noChangeArrowheads="1"/>
          </p:cNvSpPr>
          <p:nvPr/>
        </p:nvSpPr>
        <p:spPr bwMode="auto">
          <a:xfrm>
            <a:off x="2971800" y="4314825"/>
            <a:ext cx="3378200" cy="117475"/>
          </a:xfrm>
          <a:prstGeom prst="rect">
            <a:avLst/>
          </a:prstGeom>
          <a:solidFill>
            <a:srgbClr val="004040"/>
          </a:solidFill>
          <a:ln w="9525">
            <a:noFill/>
            <a:miter lim="800000"/>
            <a:headEnd/>
            <a:tailEnd/>
          </a:ln>
        </p:spPr>
        <p:txBody>
          <a:bodyPr/>
          <a:lstStyle/>
          <a:p>
            <a:endParaRPr lang="en-CA"/>
          </a:p>
        </p:txBody>
      </p:sp>
      <p:sp>
        <p:nvSpPr>
          <p:cNvPr id="48211" name="Rectangle 93"/>
          <p:cNvSpPr>
            <a:spLocks noChangeArrowheads="1"/>
          </p:cNvSpPr>
          <p:nvPr/>
        </p:nvSpPr>
        <p:spPr bwMode="auto">
          <a:xfrm>
            <a:off x="2971800" y="4432300"/>
            <a:ext cx="3378200" cy="107950"/>
          </a:xfrm>
          <a:prstGeom prst="rect">
            <a:avLst/>
          </a:prstGeom>
          <a:solidFill>
            <a:srgbClr val="003E3E"/>
          </a:solidFill>
          <a:ln w="9525">
            <a:noFill/>
            <a:miter lim="800000"/>
            <a:headEnd/>
            <a:tailEnd/>
          </a:ln>
        </p:spPr>
        <p:txBody>
          <a:bodyPr/>
          <a:lstStyle/>
          <a:p>
            <a:endParaRPr lang="en-CA"/>
          </a:p>
        </p:txBody>
      </p:sp>
      <p:sp>
        <p:nvSpPr>
          <p:cNvPr id="48212" name="Rectangle 94"/>
          <p:cNvSpPr>
            <a:spLocks noChangeArrowheads="1"/>
          </p:cNvSpPr>
          <p:nvPr/>
        </p:nvSpPr>
        <p:spPr bwMode="auto">
          <a:xfrm>
            <a:off x="2971800" y="4540250"/>
            <a:ext cx="3378200" cy="171450"/>
          </a:xfrm>
          <a:prstGeom prst="rect">
            <a:avLst/>
          </a:prstGeom>
          <a:solidFill>
            <a:srgbClr val="003B3B"/>
          </a:solidFill>
          <a:ln w="9525">
            <a:noFill/>
            <a:miter lim="800000"/>
            <a:headEnd/>
            <a:tailEnd/>
          </a:ln>
        </p:spPr>
        <p:txBody>
          <a:bodyPr/>
          <a:lstStyle/>
          <a:p>
            <a:endParaRPr lang="en-CA"/>
          </a:p>
        </p:txBody>
      </p:sp>
      <p:sp>
        <p:nvSpPr>
          <p:cNvPr id="48213" name="Freeform 95"/>
          <p:cNvSpPr>
            <a:spLocks/>
          </p:cNvSpPr>
          <p:nvPr/>
        </p:nvSpPr>
        <p:spPr bwMode="auto">
          <a:xfrm>
            <a:off x="2012950" y="4335463"/>
            <a:ext cx="1031875" cy="771525"/>
          </a:xfrm>
          <a:custGeom>
            <a:avLst/>
            <a:gdLst>
              <a:gd name="T0" fmla="*/ 0 w 700"/>
              <a:gd name="T1" fmla="*/ 2147483647 h 509"/>
              <a:gd name="T2" fmla="*/ 2147483647 w 700"/>
              <a:gd name="T3" fmla="*/ 0 h 509"/>
              <a:gd name="T4" fmla="*/ 0 w 700"/>
              <a:gd name="T5" fmla="*/ 2147483647 h 509"/>
              <a:gd name="T6" fmla="*/ 0 60000 65536"/>
              <a:gd name="T7" fmla="*/ 0 60000 65536"/>
              <a:gd name="T8" fmla="*/ 0 60000 65536"/>
              <a:gd name="T9" fmla="*/ 0 w 700"/>
              <a:gd name="T10" fmla="*/ 0 h 509"/>
              <a:gd name="T11" fmla="*/ 700 w 700"/>
              <a:gd name="T12" fmla="*/ 509 h 509"/>
            </a:gdLst>
            <a:ahLst/>
            <a:cxnLst>
              <a:cxn ang="T6">
                <a:pos x="T0" y="T1"/>
              </a:cxn>
              <a:cxn ang="T7">
                <a:pos x="T2" y="T3"/>
              </a:cxn>
              <a:cxn ang="T8">
                <a:pos x="T4" y="T5"/>
              </a:cxn>
            </a:cxnLst>
            <a:rect l="T9" t="T10" r="T11" b="T12"/>
            <a:pathLst>
              <a:path w="700" h="509">
                <a:moveTo>
                  <a:pt x="0" y="509"/>
                </a:moveTo>
                <a:lnTo>
                  <a:pt x="700" y="0"/>
                </a:lnTo>
                <a:lnTo>
                  <a:pt x="0" y="509"/>
                </a:lnTo>
                <a:close/>
              </a:path>
            </a:pathLst>
          </a:custGeom>
          <a:solidFill>
            <a:srgbClr val="000000"/>
          </a:solidFill>
          <a:ln w="9525">
            <a:noFill/>
            <a:round/>
            <a:headEnd/>
            <a:tailEnd/>
          </a:ln>
        </p:spPr>
        <p:txBody>
          <a:bodyPr/>
          <a:lstStyle/>
          <a:p>
            <a:endParaRPr lang="en-CA"/>
          </a:p>
        </p:txBody>
      </p:sp>
      <p:sp>
        <p:nvSpPr>
          <p:cNvPr id="48214" name="Freeform 96"/>
          <p:cNvSpPr>
            <a:spLocks/>
          </p:cNvSpPr>
          <p:nvPr/>
        </p:nvSpPr>
        <p:spPr bwMode="auto">
          <a:xfrm>
            <a:off x="3044825" y="4335463"/>
            <a:ext cx="3221038" cy="396875"/>
          </a:xfrm>
          <a:custGeom>
            <a:avLst/>
            <a:gdLst>
              <a:gd name="T0" fmla="*/ 0 w 2183"/>
              <a:gd name="T1" fmla="*/ 0 h 262"/>
              <a:gd name="T2" fmla="*/ 2147483647 w 2183"/>
              <a:gd name="T3" fmla="*/ 2147483647 h 262"/>
              <a:gd name="T4" fmla="*/ 0 w 2183"/>
              <a:gd name="T5" fmla="*/ 0 h 262"/>
              <a:gd name="T6" fmla="*/ 0 60000 65536"/>
              <a:gd name="T7" fmla="*/ 0 60000 65536"/>
              <a:gd name="T8" fmla="*/ 0 60000 65536"/>
              <a:gd name="T9" fmla="*/ 0 w 2183"/>
              <a:gd name="T10" fmla="*/ 0 h 262"/>
              <a:gd name="T11" fmla="*/ 2183 w 2183"/>
              <a:gd name="T12" fmla="*/ 262 h 262"/>
            </a:gdLst>
            <a:ahLst/>
            <a:cxnLst>
              <a:cxn ang="T6">
                <a:pos x="T0" y="T1"/>
              </a:cxn>
              <a:cxn ang="T7">
                <a:pos x="T2" y="T3"/>
              </a:cxn>
              <a:cxn ang="T8">
                <a:pos x="T4" y="T5"/>
              </a:cxn>
            </a:cxnLst>
            <a:rect l="T9" t="T10" r="T11" b="T12"/>
            <a:pathLst>
              <a:path w="2183" h="262">
                <a:moveTo>
                  <a:pt x="0" y="0"/>
                </a:moveTo>
                <a:lnTo>
                  <a:pt x="2183" y="262"/>
                </a:lnTo>
                <a:lnTo>
                  <a:pt x="0" y="0"/>
                </a:lnTo>
                <a:close/>
              </a:path>
            </a:pathLst>
          </a:custGeom>
          <a:solidFill>
            <a:srgbClr val="000000"/>
          </a:solidFill>
          <a:ln w="9525">
            <a:noFill/>
            <a:round/>
            <a:headEnd/>
            <a:tailEnd/>
          </a:ln>
        </p:spPr>
        <p:txBody>
          <a:bodyPr/>
          <a:lstStyle/>
          <a:p>
            <a:endParaRPr lang="en-CA"/>
          </a:p>
        </p:txBody>
      </p:sp>
      <p:sp>
        <p:nvSpPr>
          <p:cNvPr id="48215" name="Line 97"/>
          <p:cNvSpPr>
            <a:spLocks noChangeShapeType="1"/>
          </p:cNvSpPr>
          <p:nvPr/>
        </p:nvSpPr>
        <p:spPr bwMode="auto">
          <a:xfrm flipH="1">
            <a:off x="1992313" y="4335463"/>
            <a:ext cx="1031875" cy="750887"/>
          </a:xfrm>
          <a:prstGeom prst="line">
            <a:avLst/>
          </a:prstGeom>
          <a:noFill/>
          <a:ln w="22225">
            <a:solidFill>
              <a:srgbClr val="000000"/>
            </a:solidFill>
            <a:round/>
            <a:headEnd/>
            <a:tailEnd/>
          </a:ln>
        </p:spPr>
        <p:txBody>
          <a:bodyPr/>
          <a:lstStyle/>
          <a:p>
            <a:endParaRPr lang="en-CA"/>
          </a:p>
        </p:txBody>
      </p:sp>
      <p:sp>
        <p:nvSpPr>
          <p:cNvPr id="48216" name="Line 98"/>
          <p:cNvSpPr>
            <a:spLocks noChangeShapeType="1"/>
          </p:cNvSpPr>
          <p:nvPr/>
        </p:nvSpPr>
        <p:spPr bwMode="auto">
          <a:xfrm flipH="1" flipV="1">
            <a:off x="3024188" y="4335463"/>
            <a:ext cx="3241675" cy="376237"/>
          </a:xfrm>
          <a:prstGeom prst="line">
            <a:avLst/>
          </a:prstGeom>
          <a:noFill/>
          <a:ln w="22225">
            <a:solidFill>
              <a:srgbClr val="000000"/>
            </a:solidFill>
            <a:round/>
            <a:headEnd/>
            <a:tailEnd/>
          </a:ln>
        </p:spPr>
        <p:txBody>
          <a:bodyPr/>
          <a:lstStyle/>
          <a:p>
            <a:endParaRPr lang="en-CA"/>
          </a:p>
        </p:txBody>
      </p:sp>
      <p:sp>
        <p:nvSpPr>
          <p:cNvPr id="48217" name="Freeform 99"/>
          <p:cNvSpPr>
            <a:spLocks/>
          </p:cNvSpPr>
          <p:nvPr/>
        </p:nvSpPr>
        <p:spPr bwMode="auto">
          <a:xfrm>
            <a:off x="1992313" y="3886200"/>
            <a:ext cx="1031875" cy="717550"/>
          </a:xfrm>
          <a:custGeom>
            <a:avLst/>
            <a:gdLst>
              <a:gd name="T0" fmla="*/ 0 w 700"/>
              <a:gd name="T1" fmla="*/ 2147483647 h 473"/>
              <a:gd name="T2" fmla="*/ 2147483647 w 700"/>
              <a:gd name="T3" fmla="*/ 0 h 473"/>
              <a:gd name="T4" fmla="*/ 0 w 700"/>
              <a:gd name="T5" fmla="*/ 2147483647 h 473"/>
              <a:gd name="T6" fmla="*/ 0 60000 65536"/>
              <a:gd name="T7" fmla="*/ 0 60000 65536"/>
              <a:gd name="T8" fmla="*/ 0 60000 65536"/>
              <a:gd name="T9" fmla="*/ 0 w 700"/>
              <a:gd name="T10" fmla="*/ 0 h 473"/>
              <a:gd name="T11" fmla="*/ 700 w 700"/>
              <a:gd name="T12" fmla="*/ 473 h 473"/>
            </a:gdLst>
            <a:ahLst/>
            <a:cxnLst>
              <a:cxn ang="T6">
                <a:pos x="T0" y="T1"/>
              </a:cxn>
              <a:cxn ang="T7">
                <a:pos x="T2" y="T3"/>
              </a:cxn>
              <a:cxn ang="T8">
                <a:pos x="T4" y="T5"/>
              </a:cxn>
            </a:cxnLst>
            <a:rect l="T9" t="T10" r="T11" b="T12"/>
            <a:pathLst>
              <a:path w="700" h="473">
                <a:moveTo>
                  <a:pt x="0" y="473"/>
                </a:moveTo>
                <a:lnTo>
                  <a:pt x="700" y="0"/>
                </a:lnTo>
                <a:lnTo>
                  <a:pt x="0" y="473"/>
                </a:lnTo>
                <a:close/>
              </a:path>
            </a:pathLst>
          </a:custGeom>
          <a:solidFill>
            <a:srgbClr val="000000"/>
          </a:solidFill>
          <a:ln w="9525">
            <a:noFill/>
            <a:round/>
            <a:headEnd/>
            <a:tailEnd/>
          </a:ln>
        </p:spPr>
        <p:txBody>
          <a:bodyPr/>
          <a:lstStyle/>
          <a:p>
            <a:endParaRPr lang="en-CA"/>
          </a:p>
        </p:txBody>
      </p:sp>
      <p:sp>
        <p:nvSpPr>
          <p:cNvPr id="48218" name="Freeform 100"/>
          <p:cNvSpPr>
            <a:spLocks/>
          </p:cNvSpPr>
          <p:nvPr/>
        </p:nvSpPr>
        <p:spPr bwMode="auto">
          <a:xfrm>
            <a:off x="3024188" y="3886200"/>
            <a:ext cx="3251200" cy="374650"/>
          </a:xfrm>
          <a:custGeom>
            <a:avLst/>
            <a:gdLst>
              <a:gd name="T0" fmla="*/ 0 w 2204"/>
              <a:gd name="T1" fmla="*/ 0 h 247"/>
              <a:gd name="T2" fmla="*/ 2147483647 w 2204"/>
              <a:gd name="T3" fmla="*/ 2147483647 h 247"/>
              <a:gd name="T4" fmla="*/ 0 w 2204"/>
              <a:gd name="T5" fmla="*/ 0 h 247"/>
              <a:gd name="T6" fmla="*/ 0 60000 65536"/>
              <a:gd name="T7" fmla="*/ 0 60000 65536"/>
              <a:gd name="T8" fmla="*/ 0 60000 65536"/>
              <a:gd name="T9" fmla="*/ 0 w 2204"/>
              <a:gd name="T10" fmla="*/ 0 h 247"/>
              <a:gd name="T11" fmla="*/ 2204 w 2204"/>
              <a:gd name="T12" fmla="*/ 247 h 247"/>
            </a:gdLst>
            <a:ahLst/>
            <a:cxnLst>
              <a:cxn ang="T6">
                <a:pos x="T0" y="T1"/>
              </a:cxn>
              <a:cxn ang="T7">
                <a:pos x="T2" y="T3"/>
              </a:cxn>
              <a:cxn ang="T8">
                <a:pos x="T4" y="T5"/>
              </a:cxn>
            </a:cxnLst>
            <a:rect l="T9" t="T10" r="T11" b="T12"/>
            <a:pathLst>
              <a:path w="2204" h="247">
                <a:moveTo>
                  <a:pt x="0" y="0"/>
                </a:moveTo>
                <a:lnTo>
                  <a:pt x="2204" y="247"/>
                </a:lnTo>
                <a:lnTo>
                  <a:pt x="0" y="0"/>
                </a:lnTo>
                <a:close/>
              </a:path>
            </a:pathLst>
          </a:custGeom>
          <a:solidFill>
            <a:srgbClr val="000000"/>
          </a:solidFill>
          <a:ln w="9525">
            <a:noFill/>
            <a:round/>
            <a:headEnd/>
            <a:tailEnd/>
          </a:ln>
        </p:spPr>
        <p:txBody>
          <a:bodyPr/>
          <a:lstStyle/>
          <a:p>
            <a:endParaRPr lang="en-CA"/>
          </a:p>
        </p:txBody>
      </p:sp>
      <p:sp>
        <p:nvSpPr>
          <p:cNvPr id="48219" name="Line 101"/>
          <p:cNvSpPr>
            <a:spLocks noChangeShapeType="1"/>
          </p:cNvSpPr>
          <p:nvPr/>
        </p:nvSpPr>
        <p:spPr bwMode="auto">
          <a:xfrm flipH="1">
            <a:off x="1971675" y="3886200"/>
            <a:ext cx="1052513" cy="696913"/>
          </a:xfrm>
          <a:prstGeom prst="line">
            <a:avLst/>
          </a:prstGeom>
          <a:noFill/>
          <a:ln w="22225">
            <a:solidFill>
              <a:srgbClr val="000000"/>
            </a:solidFill>
            <a:round/>
            <a:headEnd/>
            <a:tailEnd/>
          </a:ln>
        </p:spPr>
        <p:txBody>
          <a:bodyPr/>
          <a:lstStyle/>
          <a:p>
            <a:endParaRPr lang="en-CA"/>
          </a:p>
        </p:txBody>
      </p:sp>
      <p:sp>
        <p:nvSpPr>
          <p:cNvPr id="48220" name="Line 102"/>
          <p:cNvSpPr>
            <a:spLocks noChangeShapeType="1"/>
          </p:cNvSpPr>
          <p:nvPr/>
        </p:nvSpPr>
        <p:spPr bwMode="auto">
          <a:xfrm flipH="1" flipV="1">
            <a:off x="3024188" y="3886200"/>
            <a:ext cx="3251200" cy="354013"/>
          </a:xfrm>
          <a:prstGeom prst="line">
            <a:avLst/>
          </a:prstGeom>
          <a:noFill/>
          <a:ln w="22225">
            <a:solidFill>
              <a:srgbClr val="000000"/>
            </a:solidFill>
            <a:round/>
            <a:headEnd/>
            <a:tailEnd/>
          </a:ln>
        </p:spPr>
        <p:txBody>
          <a:bodyPr/>
          <a:lstStyle/>
          <a:p>
            <a:endParaRPr lang="en-CA"/>
          </a:p>
        </p:txBody>
      </p:sp>
      <p:sp>
        <p:nvSpPr>
          <p:cNvPr id="48221" name="Freeform 103"/>
          <p:cNvSpPr>
            <a:spLocks/>
          </p:cNvSpPr>
          <p:nvPr/>
        </p:nvSpPr>
        <p:spPr bwMode="auto">
          <a:xfrm>
            <a:off x="1971675" y="3436938"/>
            <a:ext cx="1052513" cy="642937"/>
          </a:xfrm>
          <a:custGeom>
            <a:avLst/>
            <a:gdLst>
              <a:gd name="T0" fmla="*/ 0 w 714"/>
              <a:gd name="T1" fmla="*/ 2147483647 h 424"/>
              <a:gd name="T2" fmla="*/ 2147483647 w 714"/>
              <a:gd name="T3" fmla="*/ 0 h 424"/>
              <a:gd name="T4" fmla="*/ 0 w 714"/>
              <a:gd name="T5" fmla="*/ 2147483647 h 424"/>
              <a:gd name="T6" fmla="*/ 0 60000 65536"/>
              <a:gd name="T7" fmla="*/ 0 60000 65536"/>
              <a:gd name="T8" fmla="*/ 0 60000 65536"/>
              <a:gd name="T9" fmla="*/ 0 w 714"/>
              <a:gd name="T10" fmla="*/ 0 h 424"/>
              <a:gd name="T11" fmla="*/ 714 w 714"/>
              <a:gd name="T12" fmla="*/ 424 h 424"/>
            </a:gdLst>
            <a:ahLst/>
            <a:cxnLst>
              <a:cxn ang="T6">
                <a:pos x="T0" y="T1"/>
              </a:cxn>
              <a:cxn ang="T7">
                <a:pos x="T2" y="T3"/>
              </a:cxn>
              <a:cxn ang="T8">
                <a:pos x="T4" y="T5"/>
              </a:cxn>
            </a:cxnLst>
            <a:rect l="T9" t="T10" r="T11" b="T12"/>
            <a:pathLst>
              <a:path w="714" h="424">
                <a:moveTo>
                  <a:pt x="0" y="424"/>
                </a:moveTo>
                <a:lnTo>
                  <a:pt x="714" y="0"/>
                </a:lnTo>
                <a:lnTo>
                  <a:pt x="0" y="424"/>
                </a:lnTo>
                <a:close/>
              </a:path>
            </a:pathLst>
          </a:custGeom>
          <a:solidFill>
            <a:srgbClr val="000000"/>
          </a:solidFill>
          <a:ln w="9525">
            <a:noFill/>
            <a:round/>
            <a:headEnd/>
            <a:tailEnd/>
          </a:ln>
        </p:spPr>
        <p:txBody>
          <a:bodyPr/>
          <a:lstStyle/>
          <a:p>
            <a:endParaRPr lang="en-CA"/>
          </a:p>
        </p:txBody>
      </p:sp>
      <p:sp>
        <p:nvSpPr>
          <p:cNvPr id="48222" name="Freeform 104"/>
          <p:cNvSpPr>
            <a:spLocks/>
          </p:cNvSpPr>
          <p:nvPr/>
        </p:nvSpPr>
        <p:spPr bwMode="auto">
          <a:xfrm>
            <a:off x="3024188" y="3436938"/>
            <a:ext cx="3273425" cy="342900"/>
          </a:xfrm>
          <a:custGeom>
            <a:avLst/>
            <a:gdLst>
              <a:gd name="T0" fmla="*/ 0 w 2219"/>
              <a:gd name="T1" fmla="*/ 0 h 226"/>
              <a:gd name="T2" fmla="*/ 2147483647 w 2219"/>
              <a:gd name="T3" fmla="*/ 2147483647 h 226"/>
              <a:gd name="T4" fmla="*/ 0 w 2219"/>
              <a:gd name="T5" fmla="*/ 0 h 226"/>
              <a:gd name="T6" fmla="*/ 0 60000 65536"/>
              <a:gd name="T7" fmla="*/ 0 60000 65536"/>
              <a:gd name="T8" fmla="*/ 0 60000 65536"/>
              <a:gd name="T9" fmla="*/ 0 w 2219"/>
              <a:gd name="T10" fmla="*/ 0 h 226"/>
              <a:gd name="T11" fmla="*/ 2219 w 2219"/>
              <a:gd name="T12" fmla="*/ 226 h 226"/>
            </a:gdLst>
            <a:ahLst/>
            <a:cxnLst>
              <a:cxn ang="T6">
                <a:pos x="T0" y="T1"/>
              </a:cxn>
              <a:cxn ang="T7">
                <a:pos x="T2" y="T3"/>
              </a:cxn>
              <a:cxn ang="T8">
                <a:pos x="T4" y="T5"/>
              </a:cxn>
            </a:cxnLst>
            <a:rect l="T9" t="T10" r="T11" b="T12"/>
            <a:pathLst>
              <a:path w="2219" h="226">
                <a:moveTo>
                  <a:pt x="0" y="0"/>
                </a:moveTo>
                <a:lnTo>
                  <a:pt x="2219" y="226"/>
                </a:lnTo>
                <a:lnTo>
                  <a:pt x="0" y="0"/>
                </a:lnTo>
                <a:close/>
              </a:path>
            </a:pathLst>
          </a:custGeom>
          <a:solidFill>
            <a:srgbClr val="000000"/>
          </a:solidFill>
          <a:ln w="9525">
            <a:noFill/>
            <a:round/>
            <a:headEnd/>
            <a:tailEnd/>
          </a:ln>
        </p:spPr>
        <p:txBody>
          <a:bodyPr/>
          <a:lstStyle/>
          <a:p>
            <a:endParaRPr lang="en-CA"/>
          </a:p>
        </p:txBody>
      </p:sp>
      <p:sp>
        <p:nvSpPr>
          <p:cNvPr id="48223" name="Line 105"/>
          <p:cNvSpPr>
            <a:spLocks noChangeShapeType="1"/>
          </p:cNvSpPr>
          <p:nvPr/>
        </p:nvSpPr>
        <p:spPr bwMode="auto">
          <a:xfrm flipH="1">
            <a:off x="1951038" y="3436938"/>
            <a:ext cx="1052512" cy="642937"/>
          </a:xfrm>
          <a:prstGeom prst="line">
            <a:avLst/>
          </a:prstGeom>
          <a:noFill/>
          <a:ln w="22225">
            <a:solidFill>
              <a:srgbClr val="000000"/>
            </a:solidFill>
            <a:round/>
            <a:headEnd/>
            <a:tailEnd/>
          </a:ln>
        </p:spPr>
        <p:txBody>
          <a:bodyPr/>
          <a:lstStyle/>
          <a:p>
            <a:endParaRPr lang="en-CA"/>
          </a:p>
        </p:txBody>
      </p:sp>
      <p:sp>
        <p:nvSpPr>
          <p:cNvPr id="48224" name="Line 106"/>
          <p:cNvSpPr>
            <a:spLocks noChangeShapeType="1"/>
          </p:cNvSpPr>
          <p:nvPr/>
        </p:nvSpPr>
        <p:spPr bwMode="auto">
          <a:xfrm flipH="1" flipV="1">
            <a:off x="3003550" y="3436938"/>
            <a:ext cx="3294063" cy="320675"/>
          </a:xfrm>
          <a:prstGeom prst="line">
            <a:avLst/>
          </a:prstGeom>
          <a:noFill/>
          <a:ln w="22225">
            <a:solidFill>
              <a:srgbClr val="000000"/>
            </a:solidFill>
            <a:round/>
            <a:headEnd/>
            <a:tailEnd/>
          </a:ln>
        </p:spPr>
        <p:txBody>
          <a:bodyPr/>
          <a:lstStyle/>
          <a:p>
            <a:endParaRPr lang="en-CA"/>
          </a:p>
        </p:txBody>
      </p:sp>
      <p:sp>
        <p:nvSpPr>
          <p:cNvPr id="48225" name="Freeform 107"/>
          <p:cNvSpPr>
            <a:spLocks/>
          </p:cNvSpPr>
          <p:nvPr/>
        </p:nvSpPr>
        <p:spPr bwMode="auto">
          <a:xfrm>
            <a:off x="1951038" y="2997200"/>
            <a:ext cx="1052512" cy="555625"/>
          </a:xfrm>
          <a:custGeom>
            <a:avLst/>
            <a:gdLst>
              <a:gd name="T0" fmla="*/ 0 w 714"/>
              <a:gd name="T1" fmla="*/ 2147483647 h 367"/>
              <a:gd name="T2" fmla="*/ 2147483647 w 714"/>
              <a:gd name="T3" fmla="*/ 0 h 367"/>
              <a:gd name="T4" fmla="*/ 0 w 714"/>
              <a:gd name="T5" fmla="*/ 2147483647 h 367"/>
              <a:gd name="T6" fmla="*/ 0 60000 65536"/>
              <a:gd name="T7" fmla="*/ 0 60000 65536"/>
              <a:gd name="T8" fmla="*/ 0 60000 65536"/>
              <a:gd name="T9" fmla="*/ 0 w 714"/>
              <a:gd name="T10" fmla="*/ 0 h 367"/>
              <a:gd name="T11" fmla="*/ 714 w 714"/>
              <a:gd name="T12" fmla="*/ 367 h 367"/>
            </a:gdLst>
            <a:ahLst/>
            <a:cxnLst>
              <a:cxn ang="T6">
                <a:pos x="T0" y="T1"/>
              </a:cxn>
              <a:cxn ang="T7">
                <a:pos x="T2" y="T3"/>
              </a:cxn>
              <a:cxn ang="T8">
                <a:pos x="T4" y="T5"/>
              </a:cxn>
            </a:cxnLst>
            <a:rect l="T9" t="T10" r="T11" b="T12"/>
            <a:pathLst>
              <a:path w="714" h="367">
                <a:moveTo>
                  <a:pt x="0" y="367"/>
                </a:moveTo>
                <a:lnTo>
                  <a:pt x="714" y="0"/>
                </a:lnTo>
                <a:lnTo>
                  <a:pt x="0" y="367"/>
                </a:lnTo>
                <a:close/>
              </a:path>
            </a:pathLst>
          </a:custGeom>
          <a:solidFill>
            <a:srgbClr val="000000"/>
          </a:solidFill>
          <a:ln w="9525">
            <a:noFill/>
            <a:round/>
            <a:headEnd/>
            <a:tailEnd/>
          </a:ln>
        </p:spPr>
        <p:txBody>
          <a:bodyPr/>
          <a:lstStyle/>
          <a:p>
            <a:endParaRPr lang="en-CA"/>
          </a:p>
        </p:txBody>
      </p:sp>
      <p:sp>
        <p:nvSpPr>
          <p:cNvPr id="48226" name="Freeform 108"/>
          <p:cNvSpPr>
            <a:spLocks/>
          </p:cNvSpPr>
          <p:nvPr/>
        </p:nvSpPr>
        <p:spPr bwMode="auto">
          <a:xfrm>
            <a:off x="3003550" y="2997200"/>
            <a:ext cx="3314700" cy="288925"/>
          </a:xfrm>
          <a:custGeom>
            <a:avLst/>
            <a:gdLst>
              <a:gd name="T0" fmla="*/ 0 w 2247"/>
              <a:gd name="T1" fmla="*/ 0 h 191"/>
              <a:gd name="T2" fmla="*/ 2147483647 w 2247"/>
              <a:gd name="T3" fmla="*/ 2147483647 h 191"/>
              <a:gd name="T4" fmla="*/ 0 w 2247"/>
              <a:gd name="T5" fmla="*/ 0 h 191"/>
              <a:gd name="T6" fmla="*/ 0 60000 65536"/>
              <a:gd name="T7" fmla="*/ 0 60000 65536"/>
              <a:gd name="T8" fmla="*/ 0 60000 65536"/>
              <a:gd name="T9" fmla="*/ 0 w 2247"/>
              <a:gd name="T10" fmla="*/ 0 h 191"/>
              <a:gd name="T11" fmla="*/ 2247 w 2247"/>
              <a:gd name="T12" fmla="*/ 191 h 191"/>
            </a:gdLst>
            <a:ahLst/>
            <a:cxnLst>
              <a:cxn ang="T6">
                <a:pos x="T0" y="T1"/>
              </a:cxn>
              <a:cxn ang="T7">
                <a:pos x="T2" y="T3"/>
              </a:cxn>
              <a:cxn ang="T8">
                <a:pos x="T4" y="T5"/>
              </a:cxn>
            </a:cxnLst>
            <a:rect l="T9" t="T10" r="T11" b="T12"/>
            <a:pathLst>
              <a:path w="2247" h="191">
                <a:moveTo>
                  <a:pt x="0" y="0"/>
                </a:moveTo>
                <a:lnTo>
                  <a:pt x="2247" y="191"/>
                </a:lnTo>
                <a:lnTo>
                  <a:pt x="0" y="0"/>
                </a:lnTo>
                <a:close/>
              </a:path>
            </a:pathLst>
          </a:custGeom>
          <a:solidFill>
            <a:srgbClr val="000000"/>
          </a:solidFill>
          <a:ln w="9525">
            <a:noFill/>
            <a:round/>
            <a:headEnd/>
            <a:tailEnd/>
          </a:ln>
        </p:spPr>
        <p:txBody>
          <a:bodyPr/>
          <a:lstStyle/>
          <a:p>
            <a:endParaRPr lang="en-CA"/>
          </a:p>
        </p:txBody>
      </p:sp>
      <p:sp>
        <p:nvSpPr>
          <p:cNvPr id="48227" name="Line 109"/>
          <p:cNvSpPr>
            <a:spLocks noChangeShapeType="1"/>
          </p:cNvSpPr>
          <p:nvPr/>
        </p:nvSpPr>
        <p:spPr bwMode="auto">
          <a:xfrm flipH="1">
            <a:off x="1939925" y="2974975"/>
            <a:ext cx="1063625" cy="577850"/>
          </a:xfrm>
          <a:prstGeom prst="line">
            <a:avLst/>
          </a:prstGeom>
          <a:noFill/>
          <a:ln w="22225">
            <a:solidFill>
              <a:srgbClr val="000000"/>
            </a:solidFill>
            <a:round/>
            <a:headEnd/>
            <a:tailEnd/>
          </a:ln>
        </p:spPr>
        <p:txBody>
          <a:bodyPr/>
          <a:lstStyle/>
          <a:p>
            <a:endParaRPr lang="en-CA"/>
          </a:p>
        </p:txBody>
      </p:sp>
      <p:sp>
        <p:nvSpPr>
          <p:cNvPr id="48228" name="Line 110"/>
          <p:cNvSpPr>
            <a:spLocks noChangeShapeType="1"/>
          </p:cNvSpPr>
          <p:nvPr/>
        </p:nvSpPr>
        <p:spPr bwMode="auto">
          <a:xfrm flipH="1" flipV="1">
            <a:off x="3003550" y="2974975"/>
            <a:ext cx="3314700" cy="301625"/>
          </a:xfrm>
          <a:prstGeom prst="line">
            <a:avLst/>
          </a:prstGeom>
          <a:noFill/>
          <a:ln w="22225">
            <a:solidFill>
              <a:srgbClr val="000000"/>
            </a:solidFill>
            <a:round/>
            <a:headEnd/>
            <a:tailEnd/>
          </a:ln>
        </p:spPr>
        <p:txBody>
          <a:bodyPr/>
          <a:lstStyle/>
          <a:p>
            <a:endParaRPr lang="en-CA"/>
          </a:p>
        </p:txBody>
      </p:sp>
      <p:sp>
        <p:nvSpPr>
          <p:cNvPr id="48229" name="Freeform 111"/>
          <p:cNvSpPr>
            <a:spLocks/>
          </p:cNvSpPr>
          <p:nvPr/>
        </p:nvSpPr>
        <p:spPr bwMode="auto">
          <a:xfrm>
            <a:off x="1939925" y="2525713"/>
            <a:ext cx="1063625" cy="503237"/>
          </a:xfrm>
          <a:custGeom>
            <a:avLst/>
            <a:gdLst>
              <a:gd name="T0" fmla="*/ 0 w 721"/>
              <a:gd name="T1" fmla="*/ 2147483647 h 332"/>
              <a:gd name="T2" fmla="*/ 2147483647 w 721"/>
              <a:gd name="T3" fmla="*/ 0 h 332"/>
              <a:gd name="T4" fmla="*/ 0 w 721"/>
              <a:gd name="T5" fmla="*/ 2147483647 h 332"/>
              <a:gd name="T6" fmla="*/ 0 60000 65536"/>
              <a:gd name="T7" fmla="*/ 0 60000 65536"/>
              <a:gd name="T8" fmla="*/ 0 60000 65536"/>
              <a:gd name="T9" fmla="*/ 0 w 721"/>
              <a:gd name="T10" fmla="*/ 0 h 332"/>
              <a:gd name="T11" fmla="*/ 721 w 721"/>
              <a:gd name="T12" fmla="*/ 332 h 332"/>
            </a:gdLst>
            <a:ahLst/>
            <a:cxnLst>
              <a:cxn ang="T6">
                <a:pos x="T0" y="T1"/>
              </a:cxn>
              <a:cxn ang="T7">
                <a:pos x="T2" y="T3"/>
              </a:cxn>
              <a:cxn ang="T8">
                <a:pos x="T4" y="T5"/>
              </a:cxn>
            </a:cxnLst>
            <a:rect l="T9" t="T10" r="T11" b="T12"/>
            <a:pathLst>
              <a:path w="721" h="332">
                <a:moveTo>
                  <a:pt x="0" y="332"/>
                </a:moveTo>
                <a:lnTo>
                  <a:pt x="721" y="0"/>
                </a:lnTo>
                <a:lnTo>
                  <a:pt x="0" y="332"/>
                </a:lnTo>
                <a:close/>
              </a:path>
            </a:pathLst>
          </a:custGeom>
          <a:solidFill>
            <a:srgbClr val="000000"/>
          </a:solidFill>
          <a:ln w="9525">
            <a:noFill/>
            <a:round/>
            <a:headEnd/>
            <a:tailEnd/>
          </a:ln>
        </p:spPr>
        <p:txBody>
          <a:bodyPr/>
          <a:lstStyle/>
          <a:p>
            <a:endParaRPr lang="en-CA"/>
          </a:p>
        </p:txBody>
      </p:sp>
      <p:sp>
        <p:nvSpPr>
          <p:cNvPr id="48230" name="Freeform 112"/>
          <p:cNvSpPr>
            <a:spLocks/>
          </p:cNvSpPr>
          <p:nvPr/>
        </p:nvSpPr>
        <p:spPr bwMode="auto">
          <a:xfrm>
            <a:off x="3003550" y="2525713"/>
            <a:ext cx="3335338" cy="257175"/>
          </a:xfrm>
          <a:custGeom>
            <a:avLst/>
            <a:gdLst>
              <a:gd name="T0" fmla="*/ 0 w 2261"/>
              <a:gd name="T1" fmla="*/ 0 h 170"/>
              <a:gd name="T2" fmla="*/ 2147483647 w 2261"/>
              <a:gd name="T3" fmla="*/ 2147483647 h 170"/>
              <a:gd name="T4" fmla="*/ 0 w 2261"/>
              <a:gd name="T5" fmla="*/ 0 h 170"/>
              <a:gd name="T6" fmla="*/ 0 60000 65536"/>
              <a:gd name="T7" fmla="*/ 0 60000 65536"/>
              <a:gd name="T8" fmla="*/ 0 60000 65536"/>
              <a:gd name="T9" fmla="*/ 0 w 2261"/>
              <a:gd name="T10" fmla="*/ 0 h 170"/>
              <a:gd name="T11" fmla="*/ 2261 w 2261"/>
              <a:gd name="T12" fmla="*/ 170 h 170"/>
            </a:gdLst>
            <a:ahLst/>
            <a:cxnLst>
              <a:cxn ang="T6">
                <a:pos x="T0" y="T1"/>
              </a:cxn>
              <a:cxn ang="T7">
                <a:pos x="T2" y="T3"/>
              </a:cxn>
              <a:cxn ang="T8">
                <a:pos x="T4" y="T5"/>
              </a:cxn>
            </a:cxnLst>
            <a:rect l="T9" t="T10" r="T11" b="T12"/>
            <a:pathLst>
              <a:path w="2261" h="170">
                <a:moveTo>
                  <a:pt x="0" y="0"/>
                </a:moveTo>
                <a:lnTo>
                  <a:pt x="2261" y="170"/>
                </a:lnTo>
                <a:lnTo>
                  <a:pt x="0" y="0"/>
                </a:lnTo>
                <a:close/>
              </a:path>
            </a:pathLst>
          </a:custGeom>
          <a:solidFill>
            <a:srgbClr val="000000"/>
          </a:solidFill>
          <a:ln w="9525">
            <a:noFill/>
            <a:round/>
            <a:headEnd/>
            <a:tailEnd/>
          </a:ln>
        </p:spPr>
        <p:txBody>
          <a:bodyPr/>
          <a:lstStyle/>
          <a:p>
            <a:endParaRPr lang="en-CA"/>
          </a:p>
        </p:txBody>
      </p:sp>
      <p:sp>
        <p:nvSpPr>
          <p:cNvPr id="48231" name="Line 113"/>
          <p:cNvSpPr>
            <a:spLocks noChangeShapeType="1"/>
          </p:cNvSpPr>
          <p:nvPr/>
        </p:nvSpPr>
        <p:spPr bwMode="auto">
          <a:xfrm flipH="1">
            <a:off x="1919288" y="2525713"/>
            <a:ext cx="1062037" cy="503237"/>
          </a:xfrm>
          <a:prstGeom prst="line">
            <a:avLst/>
          </a:prstGeom>
          <a:noFill/>
          <a:ln w="22225">
            <a:solidFill>
              <a:srgbClr val="000000"/>
            </a:solidFill>
            <a:round/>
            <a:headEnd/>
            <a:tailEnd/>
          </a:ln>
        </p:spPr>
        <p:txBody>
          <a:bodyPr/>
          <a:lstStyle/>
          <a:p>
            <a:endParaRPr lang="en-CA"/>
          </a:p>
        </p:txBody>
      </p:sp>
      <p:sp>
        <p:nvSpPr>
          <p:cNvPr id="48232" name="Line 114"/>
          <p:cNvSpPr>
            <a:spLocks noChangeShapeType="1"/>
          </p:cNvSpPr>
          <p:nvPr/>
        </p:nvSpPr>
        <p:spPr bwMode="auto">
          <a:xfrm flipH="1" flipV="1">
            <a:off x="2981325" y="2525713"/>
            <a:ext cx="3336925" cy="247650"/>
          </a:xfrm>
          <a:prstGeom prst="line">
            <a:avLst/>
          </a:prstGeom>
          <a:noFill/>
          <a:ln w="22225">
            <a:solidFill>
              <a:srgbClr val="000000"/>
            </a:solidFill>
            <a:round/>
            <a:headEnd/>
            <a:tailEnd/>
          </a:ln>
        </p:spPr>
        <p:txBody>
          <a:bodyPr/>
          <a:lstStyle/>
          <a:p>
            <a:endParaRPr lang="en-CA"/>
          </a:p>
        </p:txBody>
      </p:sp>
      <p:sp>
        <p:nvSpPr>
          <p:cNvPr id="48233" name="Freeform 115"/>
          <p:cNvSpPr>
            <a:spLocks/>
          </p:cNvSpPr>
          <p:nvPr/>
        </p:nvSpPr>
        <p:spPr bwMode="auto">
          <a:xfrm>
            <a:off x="1897063" y="2054225"/>
            <a:ext cx="1084262" cy="428625"/>
          </a:xfrm>
          <a:custGeom>
            <a:avLst/>
            <a:gdLst>
              <a:gd name="T0" fmla="*/ 0 w 735"/>
              <a:gd name="T1" fmla="*/ 2147483647 h 283"/>
              <a:gd name="T2" fmla="*/ 2147483647 w 735"/>
              <a:gd name="T3" fmla="*/ 0 h 283"/>
              <a:gd name="T4" fmla="*/ 0 w 735"/>
              <a:gd name="T5" fmla="*/ 2147483647 h 283"/>
              <a:gd name="T6" fmla="*/ 0 60000 65536"/>
              <a:gd name="T7" fmla="*/ 0 60000 65536"/>
              <a:gd name="T8" fmla="*/ 0 60000 65536"/>
              <a:gd name="T9" fmla="*/ 0 w 735"/>
              <a:gd name="T10" fmla="*/ 0 h 283"/>
              <a:gd name="T11" fmla="*/ 735 w 735"/>
              <a:gd name="T12" fmla="*/ 283 h 283"/>
            </a:gdLst>
            <a:ahLst/>
            <a:cxnLst>
              <a:cxn ang="T6">
                <a:pos x="T0" y="T1"/>
              </a:cxn>
              <a:cxn ang="T7">
                <a:pos x="T2" y="T3"/>
              </a:cxn>
              <a:cxn ang="T8">
                <a:pos x="T4" y="T5"/>
              </a:cxn>
            </a:cxnLst>
            <a:rect l="T9" t="T10" r="T11" b="T12"/>
            <a:pathLst>
              <a:path w="735" h="283">
                <a:moveTo>
                  <a:pt x="0" y="283"/>
                </a:moveTo>
                <a:lnTo>
                  <a:pt x="735" y="0"/>
                </a:lnTo>
                <a:lnTo>
                  <a:pt x="0" y="283"/>
                </a:lnTo>
                <a:close/>
              </a:path>
            </a:pathLst>
          </a:custGeom>
          <a:solidFill>
            <a:srgbClr val="000000"/>
          </a:solidFill>
          <a:ln w="9525">
            <a:noFill/>
            <a:round/>
            <a:headEnd/>
            <a:tailEnd/>
          </a:ln>
        </p:spPr>
        <p:txBody>
          <a:bodyPr/>
          <a:lstStyle/>
          <a:p>
            <a:endParaRPr lang="en-CA"/>
          </a:p>
        </p:txBody>
      </p:sp>
      <p:sp>
        <p:nvSpPr>
          <p:cNvPr id="48234" name="Freeform 116"/>
          <p:cNvSpPr>
            <a:spLocks/>
          </p:cNvSpPr>
          <p:nvPr/>
        </p:nvSpPr>
        <p:spPr bwMode="auto">
          <a:xfrm>
            <a:off x="2981325" y="2054225"/>
            <a:ext cx="3368675" cy="225425"/>
          </a:xfrm>
          <a:custGeom>
            <a:avLst/>
            <a:gdLst>
              <a:gd name="T0" fmla="*/ 0 w 2283"/>
              <a:gd name="T1" fmla="*/ 0 h 149"/>
              <a:gd name="T2" fmla="*/ 2147483647 w 2283"/>
              <a:gd name="T3" fmla="*/ 2147483647 h 149"/>
              <a:gd name="T4" fmla="*/ 0 w 2283"/>
              <a:gd name="T5" fmla="*/ 0 h 149"/>
              <a:gd name="T6" fmla="*/ 0 60000 65536"/>
              <a:gd name="T7" fmla="*/ 0 60000 65536"/>
              <a:gd name="T8" fmla="*/ 0 60000 65536"/>
              <a:gd name="T9" fmla="*/ 0 w 2283"/>
              <a:gd name="T10" fmla="*/ 0 h 149"/>
              <a:gd name="T11" fmla="*/ 2283 w 2283"/>
              <a:gd name="T12" fmla="*/ 149 h 149"/>
            </a:gdLst>
            <a:ahLst/>
            <a:cxnLst>
              <a:cxn ang="T6">
                <a:pos x="T0" y="T1"/>
              </a:cxn>
              <a:cxn ang="T7">
                <a:pos x="T2" y="T3"/>
              </a:cxn>
              <a:cxn ang="T8">
                <a:pos x="T4" y="T5"/>
              </a:cxn>
            </a:cxnLst>
            <a:rect l="T9" t="T10" r="T11" b="T12"/>
            <a:pathLst>
              <a:path w="2283" h="149">
                <a:moveTo>
                  <a:pt x="0" y="0"/>
                </a:moveTo>
                <a:lnTo>
                  <a:pt x="2283" y="149"/>
                </a:lnTo>
                <a:lnTo>
                  <a:pt x="0" y="0"/>
                </a:lnTo>
                <a:close/>
              </a:path>
            </a:pathLst>
          </a:custGeom>
          <a:solidFill>
            <a:srgbClr val="000000"/>
          </a:solidFill>
          <a:ln w="9525">
            <a:noFill/>
            <a:round/>
            <a:headEnd/>
            <a:tailEnd/>
          </a:ln>
        </p:spPr>
        <p:txBody>
          <a:bodyPr/>
          <a:lstStyle/>
          <a:p>
            <a:endParaRPr lang="en-CA"/>
          </a:p>
        </p:txBody>
      </p:sp>
      <p:sp>
        <p:nvSpPr>
          <p:cNvPr id="48235" name="Line 117"/>
          <p:cNvSpPr>
            <a:spLocks noChangeShapeType="1"/>
          </p:cNvSpPr>
          <p:nvPr/>
        </p:nvSpPr>
        <p:spPr bwMode="auto">
          <a:xfrm flipH="1">
            <a:off x="1897063" y="2043113"/>
            <a:ext cx="1084262" cy="439737"/>
          </a:xfrm>
          <a:prstGeom prst="line">
            <a:avLst/>
          </a:prstGeom>
          <a:noFill/>
          <a:ln w="22225">
            <a:solidFill>
              <a:srgbClr val="000000"/>
            </a:solidFill>
            <a:round/>
            <a:headEnd/>
            <a:tailEnd/>
          </a:ln>
        </p:spPr>
        <p:txBody>
          <a:bodyPr/>
          <a:lstStyle/>
          <a:p>
            <a:endParaRPr lang="en-CA"/>
          </a:p>
        </p:txBody>
      </p:sp>
      <p:sp>
        <p:nvSpPr>
          <p:cNvPr id="48236" name="Line 118"/>
          <p:cNvSpPr>
            <a:spLocks noChangeShapeType="1"/>
          </p:cNvSpPr>
          <p:nvPr/>
        </p:nvSpPr>
        <p:spPr bwMode="auto">
          <a:xfrm flipH="1" flipV="1">
            <a:off x="2981325" y="2043113"/>
            <a:ext cx="3357563" cy="214312"/>
          </a:xfrm>
          <a:prstGeom prst="line">
            <a:avLst/>
          </a:prstGeom>
          <a:noFill/>
          <a:ln w="22225">
            <a:solidFill>
              <a:srgbClr val="000000"/>
            </a:solidFill>
            <a:round/>
            <a:headEnd/>
            <a:tailEnd/>
          </a:ln>
        </p:spPr>
        <p:txBody>
          <a:bodyPr/>
          <a:lstStyle/>
          <a:p>
            <a:endParaRPr lang="en-CA"/>
          </a:p>
        </p:txBody>
      </p:sp>
      <p:sp>
        <p:nvSpPr>
          <p:cNvPr id="48237" name="Freeform 119"/>
          <p:cNvSpPr>
            <a:spLocks/>
          </p:cNvSpPr>
          <p:nvPr/>
        </p:nvSpPr>
        <p:spPr bwMode="auto">
          <a:xfrm>
            <a:off x="1876425" y="1571625"/>
            <a:ext cx="1104900" cy="374650"/>
          </a:xfrm>
          <a:custGeom>
            <a:avLst/>
            <a:gdLst>
              <a:gd name="T0" fmla="*/ 0 w 749"/>
              <a:gd name="T1" fmla="*/ 2147483647 h 247"/>
              <a:gd name="T2" fmla="*/ 2147483647 w 749"/>
              <a:gd name="T3" fmla="*/ 0 h 247"/>
              <a:gd name="T4" fmla="*/ 0 w 749"/>
              <a:gd name="T5" fmla="*/ 2147483647 h 247"/>
              <a:gd name="T6" fmla="*/ 0 60000 65536"/>
              <a:gd name="T7" fmla="*/ 0 60000 65536"/>
              <a:gd name="T8" fmla="*/ 0 60000 65536"/>
              <a:gd name="T9" fmla="*/ 0 w 749"/>
              <a:gd name="T10" fmla="*/ 0 h 247"/>
              <a:gd name="T11" fmla="*/ 749 w 749"/>
              <a:gd name="T12" fmla="*/ 247 h 247"/>
            </a:gdLst>
            <a:ahLst/>
            <a:cxnLst>
              <a:cxn ang="T6">
                <a:pos x="T0" y="T1"/>
              </a:cxn>
              <a:cxn ang="T7">
                <a:pos x="T2" y="T3"/>
              </a:cxn>
              <a:cxn ang="T8">
                <a:pos x="T4" y="T5"/>
              </a:cxn>
            </a:cxnLst>
            <a:rect l="T9" t="T10" r="T11" b="T12"/>
            <a:pathLst>
              <a:path w="749" h="247">
                <a:moveTo>
                  <a:pt x="0" y="247"/>
                </a:moveTo>
                <a:lnTo>
                  <a:pt x="749" y="0"/>
                </a:lnTo>
                <a:lnTo>
                  <a:pt x="0" y="247"/>
                </a:lnTo>
                <a:close/>
              </a:path>
            </a:pathLst>
          </a:custGeom>
          <a:solidFill>
            <a:srgbClr val="000000"/>
          </a:solidFill>
          <a:ln w="9525">
            <a:noFill/>
            <a:round/>
            <a:headEnd/>
            <a:tailEnd/>
          </a:ln>
        </p:spPr>
        <p:txBody>
          <a:bodyPr/>
          <a:lstStyle/>
          <a:p>
            <a:endParaRPr lang="en-CA"/>
          </a:p>
        </p:txBody>
      </p:sp>
      <p:sp>
        <p:nvSpPr>
          <p:cNvPr id="48238" name="Freeform 120"/>
          <p:cNvSpPr>
            <a:spLocks/>
          </p:cNvSpPr>
          <p:nvPr/>
        </p:nvSpPr>
        <p:spPr bwMode="auto">
          <a:xfrm>
            <a:off x="2981325" y="1571625"/>
            <a:ext cx="3389313" cy="182563"/>
          </a:xfrm>
          <a:custGeom>
            <a:avLst/>
            <a:gdLst>
              <a:gd name="T0" fmla="*/ 0 w 2297"/>
              <a:gd name="T1" fmla="*/ 0 h 120"/>
              <a:gd name="T2" fmla="*/ 2147483647 w 2297"/>
              <a:gd name="T3" fmla="*/ 2147483647 h 120"/>
              <a:gd name="T4" fmla="*/ 0 w 2297"/>
              <a:gd name="T5" fmla="*/ 0 h 120"/>
              <a:gd name="T6" fmla="*/ 0 60000 65536"/>
              <a:gd name="T7" fmla="*/ 0 60000 65536"/>
              <a:gd name="T8" fmla="*/ 0 60000 65536"/>
              <a:gd name="T9" fmla="*/ 0 w 2297"/>
              <a:gd name="T10" fmla="*/ 0 h 120"/>
              <a:gd name="T11" fmla="*/ 2297 w 2297"/>
              <a:gd name="T12" fmla="*/ 120 h 120"/>
            </a:gdLst>
            <a:ahLst/>
            <a:cxnLst>
              <a:cxn ang="T6">
                <a:pos x="T0" y="T1"/>
              </a:cxn>
              <a:cxn ang="T7">
                <a:pos x="T2" y="T3"/>
              </a:cxn>
              <a:cxn ang="T8">
                <a:pos x="T4" y="T5"/>
              </a:cxn>
            </a:cxnLst>
            <a:rect l="T9" t="T10" r="T11" b="T12"/>
            <a:pathLst>
              <a:path w="2297" h="120">
                <a:moveTo>
                  <a:pt x="0" y="0"/>
                </a:moveTo>
                <a:lnTo>
                  <a:pt x="2297" y="120"/>
                </a:lnTo>
                <a:lnTo>
                  <a:pt x="0" y="0"/>
                </a:lnTo>
                <a:close/>
              </a:path>
            </a:pathLst>
          </a:custGeom>
          <a:solidFill>
            <a:srgbClr val="000000"/>
          </a:solidFill>
          <a:ln w="9525">
            <a:noFill/>
            <a:round/>
            <a:headEnd/>
            <a:tailEnd/>
          </a:ln>
        </p:spPr>
        <p:txBody>
          <a:bodyPr/>
          <a:lstStyle/>
          <a:p>
            <a:endParaRPr lang="en-CA"/>
          </a:p>
        </p:txBody>
      </p:sp>
      <p:sp>
        <p:nvSpPr>
          <p:cNvPr id="48239" name="Line 121"/>
          <p:cNvSpPr>
            <a:spLocks noChangeShapeType="1"/>
          </p:cNvSpPr>
          <p:nvPr/>
        </p:nvSpPr>
        <p:spPr bwMode="auto">
          <a:xfrm flipH="1">
            <a:off x="1876425" y="1571625"/>
            <a:ext cx="1095375" cy="354013"/>
          </a:xfrm>
          <a:prstGeom prst="line">
            <a:avLst/>
          </a:prstGeom>
          <a:noFill/>
          <a:ln w="22225">
            <a:solidFill>
              <a:srgbClr val="000000"/>
            </a:solidFill>
            <a:round/>
            <a:headEnd/>
            <a:tailEnd/>
          </a:ln>
        </p:spPr>
        <p:txBody>
          <a:bodyPr/>
          <a:lstStyle/>
          <a:p>
            <a:endParaRPr lang="en-CA"/>
          </a:p>
        </p:txBody>
      </p:sp>
      <p:sp>
        <p:nvSpPr>
          <p:cNvPr id="48240" name="Line 122"/>
          <p:cNvSpPr>
            <a:spLocks noChangeShapeType="1"/>
          </p:cNvSpPr>
          <p:nvPr/>
        </p:nvSpPr>
        <p:spPr bwMode="auto">
          <a:xfrm flipH="1" flipV="1">
            <a:off x="2971800" y="1571625"/>
            <a:ext cx="3378200" cy="182563"/>
          </a:xfrm>
          <a:prstGeom prst="line">
            <a:avLst/>
          </a:prstGeom>
          <a:noFill/>
          <a:ln w="22225">
            <a:solidFill>
              <a:srgbClr val="000000"/>
            </a:solidFill>
            <a:round/>
            <a:headEnd/>
            <a:tailEnd/>
          </a:ln>
        </p:spPr>
        <p:txBody>
          <a:bodyPr/>
          <a:lstStyle/>
          <a:p>
            <a:endParaRPr lang="en-CA"/>
          </a:p>
        </p:txBody>
      </p:sp>
      <p:sp>
        <p:nvSpPr>
          <p:cNvPr id="48241" name="Freeform 123"/>
          <p:cNvSpPr>
            <a:spLocks/>
          </p:cNvSpPr>
          <p:nvPr/>
        </p:nvSpPr>
        <p:spPr bwMode="auto">
          <a:xfrm>
            <a:off x="2012950" y="4335463"/>
            <a:ext cx="4252913" cy="1274762"/>
          </a:xfrm>
          <a:custGeom>
            <a:avLst/>
            <a:gdLst>
              <a:gd name="T0" fmla="*/ 2147483647 w 2883"/>
              <a:gd name="T1" fmla="*/ 2147483647 h 841"/>
              <a:gd name="T2" fmla="*/ 2147483647 w 2883"/>
              <a:gd name="T3" fmla="*/ 2147483647 h 841"/>
              <a:gd name="T4" fmla="*/ 0 w 2883"/>
              <a:gd name="T5" fmla="*/ 2147483647 h 841"/>
              <a:gd name="T6" fmla="*/ 2147483647 w 2883"/>
              <a:gd name="T7" fmla="*/ 0 h 841"/>
              <a:gd name="T8" fmla="*/ 2147483647 w 2883"/>
              <a:gd name="T9" fmla="*/ 2147483647 h 841"/>
              <a:gd name="T10" fmla="*/ 2147483647 w 2883"/>
              <a:gd name="T11" fmla="*/ 2147483647 h 841"/>
              <a:gd name="T12" fmla="*/ 0 60000 65536"/>
              <a:gd name="T13" fmla="*/ 0 60000 65536"/>
              <a:gd name="T14" fmla="*/ 0 60000 65536"/>
              <a:gd name="T15" fmla="*/ 0 60000 65536"/>
              <a:gd name="T16" fmla="*/ 0 60000 65536"/>
              <a:gd name="T17" fmla="*/ 0 60000 65536"/>
              <a:gd name="T18" fmla="*/ 0 w 2883"/>
              <a:gd name="T19" fmla="*/ 0 h 841"/>
              <a:gd name="T20" fmla="*/ 2883 w 2883"/>
              <a:gd name="T21" fmla="*/ 841 h 841"/>
            </a:gdLst>
            <a:ahLst/>
            <a:cxnLst>
              <a:cxn ang="T12">
                <a:pos x="T0" y="T1"/>
              </a:cxn>
              <a:cxn ang="T13">
                <a:pos x="T2" y="T3"/>
              </a:cxn>
              <a:cxn ang="T14">
                <a:pos x="T4" y="T5"/>
              </a:cxn>
              <a:cxn ang="T15">
                <a:pos x="T6" y="T7"/>
              </a:cxn>
              <a:cxn ang="T16">
                <a:pos x="T8" y="T9"/>
              </a:cxn>
              <a:cxn ang="T17">
                <a:pos x="T10" y="T11"/>
              </a:cxn>
            </a:cxnLst>
            <a:rect l="T18" t="T19" r="T20" b="T21"/>
            <a:pathLst>
              <a:path w="2883" h="841">
                <a:moveTo>
                  <a:pt x="2883" y="262"/>
                </a:moveTo>
                <a:lnTo>
                  <a:pt x="2466" y="841"/>
                </a:lnTo>
                <a:lnTo>
                  <a:pt x="0" y="509"/>
                </a:lnTo>
                <a:lnTo>
                  <a:pt x="700" y="0"/>
                </a:lnTo>
                <a:lnTo>
                  <a:pt x="2883" y="262"/>
                </a:lnTo>
                <a:close/>
              </a:path>
            </a:pathLst>
          </a:custGeom>
          <a:noFill/>
          <a:ln w="22225">
            <a:solidFill>
              <a:srgbClr val="000000"/>
            </a:solidFill>
            <a:round/>
            <a:headEnd/>
            <a:tailEnd/>
          </a:ln>
        </p:spPr>
        <p:txBody>
          <a:bodyPr/>
          <a:lstStyle/>
          <a:p>
            <a:endParaRPr lang="en-CA"/>
          </a:p>
        </p:txBody>
      </p:sp>
      <p:sp>
        <p:nvSpPr>
          <p:cNvPr id="48242" name="Freeform 124"/>
          <p:cNvSpPr>
            <a:spLocks/>
          </p:cNvSpPr>
          <p:nvPr/>
        </p:nvSpPr>
        <p:spPr bwMode="auto">
          <a:xfrm>
            <a:off x="1876425" y="1571625"/>
            <a:ext cx="1168400" cy="3535363"/>
          </a:xfrm>
          <a:custGeom>
            <a:avLst/>
            <a:gdLst>
              <a:gd name="T0" fmla="*/ 2147483647 w 792"/>
              <a:gd name="T1" fmla="*/ 2147483647 h 2332"/>
              <a:gd name="T2" fmla="*/ 0 w 792"/>
              <a:gd name="T3" fmla="*/ 2147483647 h 2332"/>
              <a:gd name="T4" fmla="*/ 2147483647 w 792"/>
              <a:gd name="T5" fmla="*/ 0 h 2332"/>
              <a:gd name="T6" fmla="*/ 2147483647 w 792"/>
              <a:gd name="T7" fmla="*/ 2147483647 h 2332"/>
              <a:gd name="T8" fmla="*/ 2147483647 w 792"/>
              <a:gd name="T9" fmla="*/ 2147483647 h 2332"/>
              <a:gd name="T10" fmla="*/ 2147483647 w 792"/>
              <a:gd name="T11" fmla="*/ 2147483647 h 2332"/>
              <a:gd name="T12" fmla="*/ 0 60000 65536"/>
              <a:gd name="T13" fmla="*/ 0 60000 65536"/>
              <a:gd name="T14" fmla="*/ 0 60000 65536"/>
              <a:gd name="T15" fmla="*/ 0 60000 65536"/>
              <a:gd name="T16" fmla="*/ 0 60000 65536"/>
              <a:gd name="T17" fmla="*/ 0 60000 65536"/>
              <a:gd name="T18" fmla="*/ 0 w 792"/>
              <a:gd name="T19" fmla="*/ 0 h 2332"/>
              <a:gd name="T20" fmla="*/ 792 w 792"/>
              <a:gd name="T21" fmla="*/ 2332 h 2332"/>
            </a:gdLst>
            <a:ahLst/>
            <a:cxnLst>
              <a:cxn ang="T12">
                <a:pos x="T0" y="T1"/>
              </a:cxn>
              <a:cxn ang="T13">
                <a:pos x="T2" y="T3"/>
              </a:cxn>
              <a:cxn ang="T14">
                <a:pos x="T4" y="T5"/>
              </a:cxn>
              <a:cxn ang="T15">
                <a:pos x="T6" y="T7"/>
              </a:cxn>
              <a:cxn ang="T16">
                <a:pos x="T8" y="T9"/>
              </a:cxn>
              <a:cxn ang="T17">
                <a:pos x="T10" y="T11"/>
              </a:cxn>
            </a:cxnLst>
            <a:rect l="T18" t="T19" r="T20" b="T21"/>
            <a:pathLst>
              <a:path w="792" h="2332">
                <a:moveTo>
                  <a:pt x="92" y="2332"/>
                </a:moveTo>
                <a:lnTo>
                  <a:pt x="0" y="247"/>
                </a:lnTo>
                <a:lnTo>
                  <a:pt x="749" y="0"/>
                </a:lnTo>
                <a:lnTo>
                  <a:pt x="792" y="1823"/>
                </a:lnTo>
                <a:lnTo>
                  <a:pt x="92" y="2332"/>
                </a:lnTo>
                <a:close/>
              </a:path>
            </a:pathLst>
          </a:custGeom>
          <a:noFill/>
          <a:ln w="22225">
            <a:solidFill>
              <a:srgbClr val="008080"/>
            </a:solidFill>
            <a:round/>
            <a:headEnd/>
            <a:tailEnd/>
          </a:ln>
        </p:spPr>
        <p:txBody>
          <a:bodyPr/>
          <a:lstStyle/>
          <a:p>
            <a:endParaRPr lang="en-CA"/>
          </a:p>
        </p:txBody>
      </p:sp>
      <p:sp>
        <p:nvSpPr>
          <p:cNvPr id="48243" name="Freeform 125"/>
          <p:cNvSpPr>
            <a:spLocks/>
          </p:cNvSpPr>
          <p:nvPr/>
        </p:nvSpPr>
        <p:spPr bwMode="auto">
          <a:xfrm>
            <a:off x="2981325" y="1571625"/>
            <a:ext cx="3389313" cy="3160713"/>
          </a:xfrm>
          <a:custGeom>
            <a:avLst/>
            <a:gdLst>
              <a:gd name="T0" fmla="*/ 2147483647 w 2297"/>
              <a:gd name="T1" fmla="*/ 2147483647 h 2085"/>
              <a:gd name="T2" fmla="*/ 0 w 2297"/>
              <a:gd name="T3" fmla="*/ 0 h 2085"/>
              <a:gd name="T4" fmla="*/ 2147483647 w 2297"/>
              <a:gd name="T5" fmla="*/ 2147483647 h 2085"/>
              <a:gd name="T6" fmla="*/ 2147483647 w 2297"/>
              <a:gd name="T7" fmla="*/ 2147483647 h 2085"/>
              <a:gd name="T8" fmla="*/ 2147483647 w 2297"/>
              <a:gd name="T9" fmla="*/ 2147483647 h 2085"/>
              <a:gd name="T10" fmla="*/ 2147483647 w 2297"/>
              <a:gd name="T11" fmla="*/ 2147483647 h 2085"/>
              <a:gd name="T12" fmla="*/ 0 60000 65536"/>
              <a:gd name="T13" fmla="*/ 0 60000 65536"/>
              <a:gd name="T14" fmla="*/ 0 60000 65536"/>
              <a:gd name="T15" fmla="*/ 0 60000 65536"/>
              <a:gd name="T16" fmla="*/ 0 60000 65536"/>
              <a:gd name="T17" fmla="*/ 0 60000 65536"/>
              <a:gd name="T18" fmla="*/ 0 w 2297"/>
              <a:gd name="T19" fmla="*/ 0 h 2085"/>
              <a:gd name="T20" fmla="*/ 2297 w 2297"/>
              <a:gd name="T21" fmla="*/ 2085 h 2085"/>
            </a:gdLst>
            <a:ahLst/>
            <a:cxnLst>
              <a:cxn ang="T12">
                <a:pos x="T0" y="T1"/>
              </a:cxn>
              <a:cxn ang="T13">
                <a:pos x="T2" y="T3"/>
              </a:cxn>
              <a:cxn ang="T14">
                <a:pos x="T4" y="T5"/>
              </a:cxn>
              <a:cxn ang="T15">
                <a:pos x="T6" y="T7"/>
              </a:cxn>
              <a:cxn ang="T16">
                <a:pos x="T8" y="T9"/>
              </a:cxn>
              <a:cxn ang="T17">
                <a:pos x="T10" y="T11"/>
              </a:cxn>
            </a:cxnLst>
            <a:rect l="T18" t="T19" r="T20" b="T21"/>
            <a:pathLst>
              <a:path w="2297" h="2085">
                <a:moveTo>
                  <a:pt x="43" y="1823"/>
                </a:moveTo>
                <a:lnTo>
                  <a:pt x="0" y="0"/>
                </a:lnTo>
                <a:lnTo>
                  <a:pt x="2297" y="120"/>
                </a:lnTo>
                <a:lnTo>
                  <a:pt x="2226" y="2085"/>
                </a:lnTo>
                <a:lnTo>
                  <a:pt x="43" y="1823"/>
                </a:lnTo>
                <a:close/>
              </a:path>
            </a:pathLst>
          </a:custGeom>
          <a:noFill/>
          <a:ln w="22225">
            <a:solidFill>
              <a:srgbClr val="008080"/>
            </a:solidFill>
            <a:round/>
            <a:headEnd/>
            <a:tailEnd/>
          </a:ln>
        </p:spPr>
        <p:txBody>
          <a:bodyPr/>
          <a:lstStyle/>
          <a:p>
            <a:endParaRPr lang="en-CA"/>
          </a:p>
        </p:txBody>
      </p:sp>
      <p:sp>
        <p:nvSpPr>
          <p:cNvPr id="48244" name="Line 126"/>
          <p:cNvSpPr>
            <a:spLocks noChangeShapeType="1"/>
          </p:cNvSpPr>
          <p:nvPr/>
        </p:nvSpPr>
        <p:spPr bwMode="auto">
          <a:xfrm flipH="1" flipV="1">
            <a:off x="1992313" y="5086350"/>
            <a:ext cx="3657600" cy="523875"/>
          </a:xfrm>
          <a:prstGeom prst="line">
            <a:avLst/>
          </a:prstGeom>
          <a:noFill/>
          <a:ln w="22225">
            <a:solidFill>
              <a:srgbClr val="000000"/>
            </a:solidFill>
            <a:round/>
            <a:headEnd/>
            <a:tailEnd/>
          </a:ln>
        </p:spPr>
        <p:txBody>
          <a:bodyPr/>
          <a:lstStyle/>
          <a:p>
            <a:endParaRPr lang="en-CA"/>
          </a:p>
        </p:txBody>
      </p:sp>
      <p:sp>
        <p:nvSpPr>
          <p:cNvPr id="48245" name="Line 127"/>
          <p:cNvSpPr>
            <a:spLocks noChangeShapeType="1"/>
          </p:cNvSpPr>
          <p:nvPr/>
        </p:nvSpPr>
        <p:spPr bwMode="auto">
          <a:xfrm flipV="1">
            <a:off x="5649913" y="5610225"/>
            <a:ext cx="1587" cy="53975"/>
          </a:xfrm>
          <a:prstGeom prst="line">
            <a:avLst/>
          </a:prstGeom>
          <a:noFill/>
          <a:ln w="22225">
            <a:solidFill>
              <a:srgbClr val="000000"/>
            </a:solidFill>
            <a:round/>
            <a:headEnd/>
            <a:tailEnd/>
          </a:ln>
        </p:spPr>
        <p:txBody>
          <a:bodyPr/>
          <a:lstStyle/>
          <a:p>
            <a:endParaRPr lang="en-CA"/>
          </a:p>
        </p:txBody>
      </p:sp>
      <p:sp>
        <p:nvSpPr>
          <p:cNvPr id="48246" name="Line 128"/>
          <p:cNvSpPr>
            <a:spLocks noChangeShapeType="1"/>
          </p:cNvSpPr>
          <p:nvPr/>
        </p:nvSpPr>
        <p:spPr bwMode="auto">
          <a:xfrm flipV="1">
            <a:off x="4994275" y="5514975"/>
            <a:ext cx="1588" cy="52388"/>
          </a:xfrm>
          <a:prstGeom prst="line">
            <a:avLst/>
          </a:prstGeom>
          <a:noFill/>
          <a:ln w="22225">
            <a:solidFill>
              <a:srgbClr val="000000"/>
            </a:solidFill>
            <a:round/>
            <a:headEnd/>
            <a:tailEnd/>
          </a:ln>
        </p:spPr>
        <p:txBody>
          <a:bodyPr/>
          <a:lstStyle/>
          <a:p>
            <a:endParaRPr lang="en-CA"/>
          </a:p>
        </p:txBody>
      </p:sp>
      <p:sp>
        <p:nvSpPr>
          <p:cNvPr id="48247" name="Line 129"/>
          <p:cNvSpPr>
            <a:spLocks noChangeShapeType="1"/>
          </p:cNvSpPr>
          <p:nvPr/>
        </p:nvSpPr>
        <p:spPr bwMode="auto">
          <a:xfrm flipV="1">
            <a:off x="4368800" y="5418138"/>
            <a:ext cx="1588" cy="52387"/>
          </a:xfrm>
          <a:prstGeom prst="line">
            <a:avLst/>
          </a:prstGeom>
          <a:noFill/>
          <a:ln w="22225">
            <a:solidFill>
              <a:srgbClr val="000000"/>
            </a:solidFill>
            <a:round/>
            <a:headEnd/>
            <a:tailEnd/>
          </a:ln>
        </p:spPr>
        <p:txBody>
          <a:bodyPr/>
          <a:lstStyle/>
          <a:p>
            <a:endParaRPr lang="en-CA"/>
          </a:p>
        </p:txBody>
      </p:sp>
      <p:sp>
        <p:nvSpPr>
          <p:cNvPr id="48248" name="Line 130"/>
          <p:cNvSpPr>
            <a:spLocks noChangeShapeType="1"/>
          </p:cNvSpPr>
          <p:nvPr/>
        </p:nvSpPr>
        <p:spPr bwMode="auto">
          <a:xfrm flipV="1">
            <a:off x="3743325" y="5332413"/>
            <a:ext cx="1588" cy="53975"/>
          </a:xfrm>
          <a:prstGeom prst="line">
            <a:avLst/>
          </a:prstGeom>
          <a:noFill/>
          <a:ln w="22225">
            <a:solidFill>
              <a:srgbClr val="000000"/>
            </a:solidFill>
            <a:round/>
            <a:headEnd/>
            <a:tailEnd/>
          </a:ln>
        </p:spPr>
        <p:txBody>
          <a:bodyPr/>
          <a:lstStyle/>
          <a:p>
            <a:endParaRPr lang="en-CA"/>
          </a:p>
        </p:txBody>
      </p:sp>
      <p:sp>
        <p:nvSpPr>
          <p:cNvPr id="48249" name="Line 131"/>
          <p:cNvSpPr>
            <a:spLocks noChangeShapeType="1"/>
          </p:cNvSpPr>
          <p:nvPr/>
        </p:nvSpPr>
        <p:spPr bwMode="auto">
          <a:xfrm flipV="1">
            <a:off x="3148013" y="5257800"/>
            <a:ext cx="1587" cy="52388"/>
          </a:xfrm>
          <a:prstGeom prst="line">
            <a:avLst/>
          </a:prstGeom>
          <a:noFill/>
          <a:ln w="22225">
            <a:solidFill>
              <a:srgbClr val="000000"/>
            </a:solidFill>
            <a:round/>
            <a:headEnd/>
            <a:tailEnd/>
          </a:ln>
        </p:spPr>
        <p:txBody>
          <a:bodyPr/>
          <a:lstStyle/>
          <a:p>
            <a:endParaRPr lang="en-CA"/>
          </a:p>
        </p:txBody>
      </p:sp>
      <p:sp>
        <p:nvSpPr>
          <p:cNvPr id="48250" name="Line 132"/>
          <p:cNvSpPr>
            <a:spLocks noChangeShapeType="1"/>
          </p:cNvSpPr>
          <p:nvPr/>
        </p:nvSpPr>
        <p:spPr bwMode="auto">
          <a:xfrm flipV="1">
            <a:off x="2565400" y="5159375"/>
            <a:ext cx="1588" cy="55563"/>
          </a:xfrm>
          <a:prstGeom prst="line">
            <a:avLst/>
          </a:prstGeom>
          <a:noFill/>
          <a:ln w="22225">
            <a:solidFill>
              <a:srgbClr val="000000"/>
            </a:solidFill>
            <a:round/>
            <a:headEnd/>
            <a:tailEnd/>
          </a:ln>
        </p:spPr>
        <p:txBody>
          <a:bodyPr/>
          <a:lstStyle/>
          <a:p>
            <a:endParaRPr lang="en-CA"/>
          </a:p>
        </p:txBody>
      </p:sp>
      <p:sp>
        <p:nvSpPr>
          <p:cNvPr id="48251" name="Line 133"/>
          <p:cNvSpPr>
            <a:spLocks noChangeShapeType="1"/>
          </p:cNvSpPr>
          <p:nvPr/>
        </p:nvSpPr>
        <p:spPr bwMode="auto">
          <a:xfrm flipV="1">
            <a:off x="1992313" y="5086350"/>
            <a:ext cx="1587" cy="52388"/>
          </a:xfrm>
          <a:prstGeom prst="line">
            <a:avLst/>
          </a:prstGeom>
          <a:noFill/>
          <a:ln w="22225">
            <a:solidFill>
              <a:srgbClr val="000000"/>
            </a:solidFill>
            <a:round/>
            <a:headEnd/>
            <a:tailEnd/>
          </a:ln>
        </p:spPr>
        <p:txBody>
          <a:bodyPr/>
          <a:lstStyle/>
          <a:p>
            <a:endParaRPr lang="en-CA"/>
          </a:p>
        </p:txBody>
      </p:sp>
      <p:sp>
        <p:nvSpPr>
          <p:cNvPr id="48252" name="Rectangle 134"/>
          <p:cNvSpPr>
            <a:spLocks noChangeArrowheads="1"/>
          </p:cNvSpPr>
          <p:nvPr/>
        </p:nvSpPr>
        <p:spPr bwMode="auto">
          <a:xfrm>
            <a:off x="5164138" y="5703888"/>
            <a:ext cx="395287" cy="244475"/>
          </a:xfrm>
          <a:prstGeom prst="rect">
            <a:avLst/>
          </a:prstGeom>
          <a:noFill/>
          <a:ln w="9525">
            <a:noFill/>
            <a:miter lim="800000"/>
            <a:headEnd/>
            <a:tailEnd/>
          </a:ln>
        </p:spPr>
        <p:txBody>
          <a:bodyPr wrap="none" lIns="0" tIns="0" rIns="0" bIns="0">
            <a:spAutoFit/>
          </a:bodyPr>
          <a:lstStyle/>
          <a:p>
            <a:r>
              <a:rPr lang="en-US" sz="1600">
                <a:solidFill>
                  <a:srgbClr val="000000"/>
                </a:solidFill>
              </a:rPr>
              <a:t>0.45</a:t>
            </a:r>
            <a:endParaRPr lang="en-US">
              <a:latin typeface="Times" pitchFamily="-128" charset="0"/>
            </a:endParaRPr>
          </a:p>
        </p:txBody>
      </p:sp>
      <p:sp>
        <p:nvSpPr>
          <p:cNvPr id="48253" name="Rectangle 135"/>
          <p:cNvSpPr>
            <a:spLocks noChangeArrowheads="1"/>
          </p:cNvSpPr>
          <p:nvPr/>
        </p:nvSpPr>
        <p:spPr bwMode="auto">
          <a:xfrm>
            <a:off x="4557713" y="5618163"/>
            <a:ext cx="282575" cy="244475"/>
          </a:xfrm>
          <a:prstGeom prst="rect">
            <a:avLst/>
          </a:prstGeom>
          <a:noFill/>
          <a:ln w="9525">
            <a:noFill/>
            <a:miter lim="800000"/>
            <a:headEnd/>
            <a:tailEnd/>
          </a:ln>
        </p:spPr>
        <p:txBody>
          <a:bodyPr wrap="none" lIns="0" tIns="0" rIns="0" bIns="0">
            <a:spAutoFit/>
          </a:bodyPr>
          <a:lstStyle/>
          <a:p>
            <a:r>
              <a:rPr lang="en-US" sz="1600">
                <a:solidFill>
                  <a:srgbClr val="000000"/>
                </a:solidFill>
              </a:rPr>
              <a:t>0.2</a:t>
            </a:r>
            <a:endParaRPr lang="en-US">
              <a:latin typeface="Times" pitchFamily="-128" charset="0"/>
            </a:endParaRPr>
          </a:p>
        </p:txBody>
      </p:sp>
      <p:sp>
        <p:nvSpPr>
          <p:cNvPr id="48254" name="Rectangle 136"/>
          <p:cNvSpPr>
            <a:spLocks noChangeArrowheads="1"/>
          </p:cNvSpPr>
          <p:nvPr/>
        </p:nvSpPr>
        <p:spPr bwMode="auto">
          <a:xfrm>
            <a:off x="3932238" y="5522913"/>
            <a:ext cx="282575" cy="244475"/>
          </a:xfrm>
          <a:prstGeom prst="rect">
            <a:avLst/>
          </a:prstGeom>
          <a:noFill/>
          <a:ln w="9525">
            <a:noFill/>
            <a:miter lim="800000"/>
            <a:headEnd/>
            <a:tailEnd/>
          </a:ln>
        </p:spPr>
        <p:txBody>
          <a:bodyPr wrap="none" lIns="0" tIns="0" rIns="0" bIns="0">
            <a:spAutoFit/>
          </a:bodyPr>
          <a:lstStyle/>
          <a:p>
            <a:r>
              <a:rPr lang="en-US" sz="1600">
                <a:solidFill>
                  <a:srgbClr val="000000"/>
                </a:solidFill>
              </a:rPr>
              <a:t>0.1</a:t>
            </a:r>
            <a:endParaRPr lang="en-US">
              <a:latin typeface="Times" pitchFamily="-128" charset="0"/>
            </a:endParaRPr>
          </a:p>
        </p:txBody>
      </p:sp>
      <p:sp>
        <p:nvSpPr>
          <p:cNvPr id="48255" name="Rectangle 137"/>
          <p:cNvSpPr>
            <a:spLocks noChangeArrowheads="1"/>
          </p:cNvSpPr>
          <p:nvPr/>
        </p:nvSpPr>
        <p:spPr bwMode="auto">
          <a:xfrm>
            <a:off x="3287713" y="5446713"/>
            <a:ext cx="395287" cy="244475"/>
          </a:xfrm>
          <a:prstGeom prst="rect">
            <a:avLst/>
          </a:prstGeom>
          <a:noFill/>
          <a:ln w="9525">
            <a:noFill/>
            <a:miter lim="800000"/>
            <a:headEnd/>
            <a:tailEnd/>
          </a:ln>
        </p:spPr>
        <p:txBody>
          <a:bodyPr wrap="none" lIns="0" tIns="0" rIns="0" bIns="0">
            <a:spAutoFit/>
          </a:bodyPr>
          <a:lstStyle/>
          <a:p>
            <a:r>
              <a:rPr lang="en-US" sz="1600">
                <a:solidFill>
                  <a:srgbClr val="000000"/>
                </a:solidFill>
              </a:rPr>
              <a:t>0.05</a:t>
            </a:r>
            <a:endParaRPr lang="en-US">
              <a:latin typeface="Times" pitchFamily="-128" charset="0"/>
            </a:endParaRPr>
          </a:p>
        </p:txBody>
      </p:sp>
      <p:sp>
        <p:nvSpPr>
          <p:cNvPr id="48256" name="Rectangle 138"/>
          <p:cNvSpPr>
            <a:spLocks noChangeArrowheads="1"/>
          </p:cNvSpPr>
          <p:nvPr/>
        </p:nvSpPr>
        <p:spPr bwMode="auto">
          <a:xfrm>
            <a:off x="2681288" y="5349875"/>
            <a:ext cx="395287" cy="244475"/>
          </a:xfrm>
          <a:prstGeom prst="rect">
            <a:avLst/>
          </a:prstGeom>
          <a:noFill/>
          <a:ln w="9525">
            <a:noFill/>
            <a:miter lim="800000"/>
            <a:headEnd/>
            <a:tailEnd/>
          </a:ln>
        </p:spPr>
        <p:txBody>
          <a:bodyPr wrap="none" lIns="0" tIns="0" rIns="0" bIns="0">
            <a:spAutoFit/>
          </a:bodyPr>
          <a:lstStyle/>
          <a:p>
            <a:r>
              <a:rPr lang="en-US" sz="1600">
                <a:solidFill>
                  <a:srgbClr val="000000"/>
                </a:solidFill>
              </a:rPr>
              <a:t>0.01</a:t>
            </a:r>
            <a:endParaRPr lang="en-US">
              <a:latin typeface="Times" pitchFamily="-128" charset="0"/>
            </a:endParaRPr>
          </a:p>
        </p:txBody>
      </p:sp>
      <p:sp>
        <p:nvSpPr>
          <p:cNvPr id="48257" name="Rectangle 139"/>
          <p:cNvSpPr>
            <a:spLocks noChangeArrowheads="1"/>
          </p:cNvSpPr>
          <p:nvPr/>
        </p:nvSpPr>
        <p:spPr bwMode="auto">
          <a:xfrm>
            <a:off x="2055813" y="5275263"/>
            <a:ext cx="508000" cy="244475"/>
          </a:xfrm>
          <a:prstGeom prst="rect">
            <a:avLst/>
          </a:prstGeom>
          <a:noFill/>
          <a:ln w="9525">
            <a:noFill/>
            <a:miter lim="800000"/>
            <a:headEnd/>
            <a:tailEnd/>
          </a:ln>
        </p:spPr>
        <p:txBody>
          <a:bodyPr wrap="none" lIns="0" tIns="0" rIns="0" bIns="0">
            <a:spAutoFit/>
          </a:bodyPr>
          <a:lstStyle/>
          <a:p>
            <a:r>
              <a:rPr lang="en-US" sz="1600">
                <a:solidFill>
                  <a:srgbClr val="000000"/>
                </a:solidFill>
              </a:rPr>
              <a:t>0.001</a:t>
            </a:r>
            <a:endParaRPr lang="en-US">
              <a:latin typeface="Times" pitchFamily="-128" charset="0"/>
            </a:endParaRPr>
          </a:p>
        </p:txBody>
      </p:sp>
      <p:sp>
        <p:nvSpPr>
          <p:cNvPr id="48258" name="Line 140"/>
          <p:cNvSpPr>
            <a:spLocks noChangeShapeType="1"/>
          </p:cNvSpPr>
          <p:nvPr/>
        </p:nvSpPr>
        <p:spPr bwMode="auto">
          <a:xfrm flipV="1">
            <a:off x="5649913" y="4711700"/>
            <a:ext cx="615950" cy="898525"/>
          </a:xfrm>
          <a:prstGeom prst="line">
            <a:avLst/>
          </a:prstGeom>
          <a:noFill/>
          <a:ln w="22225">
            <a:solidFill>
              <a:srgbClr val="000000"/>
            </a:solidFill>
            <a:round/>
            <a:headEnd/>
            <a:tailEnd/>
          </a:ln>
        </p:spPr>
        <p:txBody>
          <a:bodyPr/>
          <a:lstStyle/>
          <a:p>
            <a:endParaRPr lang="en-CA"/>
          </a:p>
        </p:txBody>
      </p:sp>
      <p:sp>
        <p:nvSpPr>
          <p:cNvPr id="48259" name="Line 141"/>
          <p:cNvSpPr>
            <a:spLocks noChangeShapeType="1"/>
          </p:cNvSpPr>
          <p:nvPr/>
        </p:nvSpPr>
        <p:spPr bwMode="auto">
          <a:xfrm flipH="1">
            <a:off x="6265863" y="4711700"/>
            <a:ext cx="52387" cy="1588"/>
          </a:xfrm>
          <a:prstGeom prst="line">
            <a:avLst/>
          </a:prstGeom>
          <a:noFill/>
          <a:ln w="22225">
            <a:solidFill>
              <a:srgbClr val="000000"/>
            </a:solidFill>
            <a:round/>
            <a:headEnd/>
            <a:tailEnd/>
          </a:ln>
        </p:spPr>
        <p:txBody>
          <a:bodyPr/>
          <a:lstStyle/>
          <a:p>
            <a:endParaRPr lang="en-CA"/>
          </a:p>
        </p:txBody>
      </p:sp>
      <p:sp>
        <p:nvSpPr>
          <p:cNvPr id="48260" name="Line 142"/>
          <p:cNvSpPr>
            <a:spLocks noChangeShapeType="1"/>
          </p:cNvSpPr>
          <p:nvPr/>
        </p:nvSpPr>
        <p:spPr bwMode="auto">
          <a:xfrm flipH="1">
            <a:off x="6108700" y="4914900"/>
            <a:ext cx="63500" cy="1588"/>
          </a:xfrm>
          <a:prstGeom prst="line">
            <a:avLst/>
          </a:prstGeom>
          <a:noFill/>
          <a:ln w="22225">
            <a:solidFill>
              <a:srgbClr val="000000"/>
            </a:solidFill>
            <a:round/>
            <a:headEnd/>
            <a:tailEnd/>
          </a:ln>
        </p:spPr>
        <p:txBody>
          <a:bodyPr/>
          <a:lstStyle/>
          <a:p>
            <a:endParaRPr lang="en-CA"/>
          </a:p>
        </p:txBody>
      </p:sp>
      <p:sp>
        <p:nvSpPr>
          <p:cNvPr id="48261" name="Line 143"/>
          <p:cNvSpPr>
            <a:spLocks noChangeShapeType="1"/>
          </p:cNvSpPr>
          <p:nvPr/>
        </p:nvSpPr>
        <p:spPr bwMode="auto">
          <a:xfrm flipH="1">
            <a:off x="5984875" y="5118100"/>
            <a:ext cx="52388" cy="1588"/>
          </a:xfrm>
          <a:prstGeom prst="line">
            <a:avLst/>
          </a:prstGeom>
          <a:noFill/>
          <a:ln w="22225">
            <a:solidFill>
              <a:srgbClr val="000000"/>
            </a:solidFill>
            <a:round/>
            <a:headEnd/>
            <a:tailEnd/>
          </a:ln>
        </p:spPr>
        <p:txBody>
          <a:bodyPr/>
          <a:lstStyle/>
          <a:p>
            <a:endParaRPr lang="en-CA"/>
          </a:p>
        </p:txBody>
      </p:sp>
      <p:sp>
        <p:nvSpPr>
          <p:cNvPr id="48262" name="Line 144"/>
          <p:cNvSpPr>
            <a:spLocks noChangeShapeType="1"/>
          </p:cNvSpPr>
          <p:nvPr/>
        </p:nvSpPr>
        <p:spPr bwMode="auto">
          <a:xfrm flipH="1">
            <a:off x="5818188" y="5343525"/>
            <a:ext cx="52387" cy="1588"/>
          </a:xfrm>
          <a:prstGeom prst="line">
            <a:avLst/>
          </a:prstGeom>
          <a:noFill/>
          <a:ln w="22225">
            <a:solidFill>
              <a:srgbClr val="000000"/>
            </a:solidFill>
            <a:round/>
            <a:headEnd/>
            <a:tailEnd/>
          </a:ln>
        </p:spPr>
        <p:txBody>
          <a:bodyPr/>
          <a:lstStyle/>
          <a:p>
            <a:endParaRPr lang="en-CA"/>
          </a:p>
        </p:txBody>
      </p:sp>
      <p:sp>
        <p:nvSpPr>
          <p:cNvPr id="48263" name="Line 145"/>
          <p:cNvSpPr>
            <a:spLocks noChangeShapeType="1"/>
          </p:cNvSpPr>
          <p:nvPr/>
        </p:nvSpPr>
        <p:spPr bwMode="auto">
          <a:xfrm flipH="1">
            <a:off x="5649913" y="5610225"/>
            <a:ext cx="63500" cy="1588"/>
          </a:xfrm>
          <a:prstGeom prst="line">
            <a:avLst/>
          </a:prstGeom>
          <a:noFill/>
          <a:ln w="22225">
            <a:solidFill>
              <a:srgbClr val="000000"/>
            </a:solidFill>
            <a:round/>
            <a:headEnd/>
            <a:tailEnd/>
          </a:ln>
        </p:spPr>
        <p:txBody>
          <a:bodyPr/>
          <a:lstStyle/>
          <a:p>
            <a:endParaRPr lang="en-CA"/>
          </a:p>
        </p:txBody>
      </p:sp>
      <p:sp>
        <p:nvSpPr>
          <p:cNvPr id="48264" name="Rectangle 146"/>
          <p:cNvSpPr>
            <a:spLocks noChangeArrowheads="1"/>
          </p:cNvSpPr>
          <p:nvPr/>
        </p:nvSpPr>
        <p:spPr bwMode="auto">
          <a:xfrm>
            <a:off x="6456363" y="4621213"/>
            <a:ext cx="282575" cy="244475"/>
          </a:xfrm>
          <a:prstGeom prst="rect">
            <a:avLst/>
          </a:prstGeom>
          <a:noFill/>
          <a:ln w="9525">
            <a:noFill/>
            <a:miter lim="800000"/>
            <a:headEnd/>
            <a:tailEnd/>
          </a:ln>
        </p:spPr>
        <p:txBody>
          <a:bodyPr wrap="none" lIns="0" tIns="0" rIns="0" bIns="0">
            <a:spAutoFit/>
          </a:bodyPr>
          <a:lstStyle/>
          <a:p>
            <a:r>
              <a:rPr lang="en-US" sz="1600">
                <a:solidFill>
                  <a:srgbClr val="000000"/>
                </a:solidFill>
              </a:rPr>
              <a:t>0.1</a:t>
            </a:r>
            <a:endParaRPr lang="en-US">
              <a:latin typeface="Times" pitchFamily="-128" charset="0"/>
            </a:endParaRPr>
          </a:p>
        </p:txBody>
      </p:sp>
      <p:sp>
        <p:nvSpPr>
          <p:cNvPr id="48265" name="Rectangle 147"/>
          <p:cNvSpPr>
            <a:spLocks noChangeArrowheads="1"/>
          </p:cNvSpPr>
          <p:nvPr/>
        </p:nvSpPr>
        <p:spPr bwMode="auto">
          <a:xfrm>
            <a:off x="6238875" y="5127625"/>
            <a:ext cx="112713" cy="244475"/>
          </a:xfrm>
          <a:prstGeom prst="rect">
            <a:avLst/>
          </a:prstGeom>
          <a:noFill/>
          <a:ln w="9525">
            <a:noFill/>
            <a:miter lim="800000"/>
            <a:headEnd/>
            <a:tailEnd/>
          </a:ln>
        </p:spPr>
        <p:txBody>
          <a:bodyPr wrap="none" lIns="0" tIns="0" rIns="0" bIns="0">
            <a:spAutoFit/>
          </a:bodyPr>
          <a:lstStyle/>
          <a:p>
            <a:r>
              <a:rPr lang="en-US" sz="1600">
                <a:solidFill>
                  <a:srgbClr val="000000"/>
                </a:solidFill>
              </a:rPr>
              <a:t>1</a:t>
            </a:r>
            <a:endParaRPr lang="en-US">
              <a:latin typeface="Times" pitchFamily="-128" charset="0"/>
            </a:endParaRPr>
          </a:p>
        </p:txBody>
      </p:sp>
      <p:sp>
        <p:nvSpPr>
          <p:cNvPr id="48266" name="Rectangle 148"/>
          <p:cNvSpPr>
            <a:spLocks noChangeArrowheads="1"/>
          </p:cNvSpPr>
          <p:nvPr/>
        </p:nvSpPr>
        <p:spPr bwMode="auto">
          <a:xfrm>
            <a:off x="5846763" y="5500688"/>
            <a:ext cx="225425" cy="244475"/>
          </a:xfrm>
          <a:prstGeom prst="rect">
            <a:avLst/>
          </a:prstGeom>
          <a:noFill/>
          <a:ln w="9525">
            <a:noFill/>
            <a:miter lim="800000"/>
            <a:headEnd/>
            <a:tailEnd/>
          </a:ln>
        </p:spPr>
        <p:txBody>
          <a:bodyPr wrap="none" lIns="0" tIns="0" rIns="0" bIns="0">
            <a:spAutoFit/>
          </a:bodyPr>
          <a:lstStyle/>
          <a:p>
            <a:r>
              <a:rPr lang="en-US" sz="1600">
                <a:solidFill>
                  <a:srgbClr val="000000"/>
                </a:solidFill>
              </a:rPr>
              <a:t>10</a:t>
            </a:r>
            <a:endParaRPr lang="en-US">
              <a:latin typeface="Times" pitchFamily="-128" charset="0"/>
            </a:endParaRPr>
          </a:p>
        </p:txBody>
      </p:sp>
      <p:sp>
        <p:nvSpPr>
          <p:cNvPr id="48267" name="Freeform 149"/>
          <p:cNvSpPr>
            <a:spLocks/>
          </p:cNvSpPr>
          <p:nvPr/>
        </p:nvSpPr>
        <p:spPr bwMode="auto">
          <a:xfrm>
            <a:off x="3514725" y="2633663"/>
            <a:ext cx="187325" cy="171450"/>
          </a:xfrm>
          <a:custGeom>
            <a:avLst/>
            <a:gdLst>
              <a:gd name="T0" fmla="*/ 2147483647 w 127"/>
              <a:gd name="T1" fmla="*/ 2147483647 h 113"/>
              <a:gd name="T2" fmla="*/ 2147483647 w 127"/>
              <a:gd name="T3" fmla="*/ 2147483647 h 113"/>
              <a:gd name="T4" fmla="*/ 2147483647 w 127"/>
              <a:gd name="T5" fmla="*/ 0 h 113"/>
              <a:gd name="T6" fmla="*/ 0 w 127"/>
              <a:gd name="T7" fmla="*/ 2147483647 h 113"/>
              <a:gd name="T8" fmla="*/ 2147483647 w 127"/>
              <a:gd name="T9" fmla="*/ 2147483647 h 113"/>
              <a:gd name="T10" fmla="*/ 2147483647 w 127"/>
              <a:gd name="T11" fmla="*/ 2147483647 h 113"/>
              <a:gd name="T12" fmla="*/ 0 60000 65536"/>
              <a:gd name="T13" fmla="*/ 0 60000 65536"/>
              <a:gd name="T14" fmla="*/ 0 60000 65536"/>
              <a:gd name="T15" fmla="*/ 0 60000 65536"/>
              <a:gd name="T16" fmla="*/ 0 60000 65536"/>
              <a:gd name="T17" fmla="*/ 0 60000 65536"/>
              <a:gd name="T18" fmla="*/ 0 w 127"/>
              <a:gd name="T19" fmla="*/ 0 h 113"/>
              <a:gd name="T20" fmla="*/ 127 w 127"/>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27" h="113">
                <a:moveTo>
                  <a:pt x="42" y="113"/>
                </a:moveTo>
                <a:lnTo>
                  <a:pt x="42" y="113"/>
                </a:lnTo>
                <a:lnTo>
                  <a:pt x="127" y="0"/>
                </a:lnTo>
                <a:lnTo>
                  <a:pt x="0" y="28"/>
                </a:lnTo>
                <a:lnTo>
                  <a:pt x="42" y="113"/>
                </a:lnTo>
                <a:close/>
              </a:path>
            </a:pathLst>
          </a:custGeom>
          <a:solidFill>
            <a:srgbClr val="33CCCC"/>
          </a:solidFill>
          <a:ln w="9525">
            <a:noFill/>
            <a:round/>
            <a:headEnd/>
            <a:tailEnd/>
          </a:ln>
        </p:spPr>
        <p:txBody>
          <a:bodyPr/>
          <a:lstStyle/>
          <a:p>
            <a:endParaRPr lang="en-CA"/>
          </a:p>
        </p:txBody>
      </p:sp>
      <p:sp>
        <p:nvSpPr>
          <p:cNvPr id="48268" name="Freeform 150"/>
          <p:cNvSpPr>
            <a:spLocks/>
          </p:cNvSpPr>
          <p:nvPr/>
        </p:nvSpPr>
        <p:spPr bwMode="auto">
          <a:xfrm>
            <a:off x="3576638" y="2633663"/>
            <a:ext cx="125412" cy="171450"/>
          </a:xfrm>
          <a:custGeom>
            <a:avLst/>
            <a:gdLst>
              <a:gd name="T0" fmla="*/ 0 w 85"/>
              <a:gd name="T1" fmla="*/ 2147483647 h 113"/>
              <a:gd name="T2" fmla="*/ 2147483647 w 85"/>
              <a:gd name="T3" fmla="*/ 0 h 113"/>
              <a:gd name="T4" fmla="*/ 0 w 85"/>
              <a:gd name="T5" fmla="*/ 2147483647 h 113"/>
              <a:gd name="T6" fmla="*/ 0 60000 65536"/>
              <a:gd name="T7" fmla="*/ 0 60000 65536"/>
              <a:gd name="T8" fmla="*/ 0 60000 65536"/>
              <a:gd name="T9" fmla="*/ 0 w 85"/>
              <a:gd name="T10" fmla="*/ 0 h 113"/>
              <a:gd name="T11" fmla="*/ 85 w 85"/>
              <a:gd name="T12" fmla="*/ 113 h 113"/>
            </a:gdLst>
            <a:ahLst/>
            <a:cxnLst>
              <a:cxn ang="T6">
                <a:pos x="T0" y="T1"/>
              </a:cxn>
              <a:cxn ang="T7">
                <a:pos x="T2" y="T3"/>
              </a:cxn>
              <a:cxn ang="T8">
                <a:pos x="T4" y="T5"/>
              </a:cxn>
            </a:cxnLst>
            <a:rect l="T9" t="T10" r="T11" b="T12"/>
            <a:pathLst>
              <a:path w="85" h="113">
                <a:moveTo>
                  <a:pt x="0" y="113"/>
                </a:moveTo>
                <a:lnTo>
                  <a:pt x="85" y="0"/>
                </a:lnTo>
                <a:lnTo>
                  <a:pt x="0" y="113"/>
                </a:lnTo>
                <a:close/>
              </a:path>
            </a:pathLst>
          </a:custGeom>
          <a:solidFill>
            <a:srgbClr val="33CCCC"/>
          </a:solidFill>
          <a:ln w="9525">
            <a:noFill/>
            <a:round/>
            <a:headEnd/>
            <a:tailEnd/>
          </a:ln>
        </p:spPr>
        <p:txBody>
          <a:bodyPr/>
          <a:lstStyle/>
          <a:p>
            <a:endParaRPr lang="en-CA"/>
          </a:p>
        </p:txBody>
      </p:sp>
      <p:sp>
        <p:nvSpPr>
          <p:cNvPr id="48269" name="Freeform 151"/>
          <p:cNvSpPr>
            <a:spLocks/>
          </p:cNvSpPr>
          <p:nvPr/>
        </p:nvSpPr>
        <p:spPr bwMode="auto">
          <a:xfrm>
            <a:off x="3514725" y="2633663"/>
            <a:ext cx="187325" cy="41275"/>
          </a:xfrm>
          <a:custGeom>
            <a:avLst/>
            <a:gdLst>
              <a:gd name="T0" fmla="*/ 2147483647 w 127"/>
              <a:gd name="T1" fmla="*/ 0 h 28"/>
              <a:gd name="T2" fmla="*/ 0 w 127"/>
              <a:gd name="T3" fmla="*/ 2147483647 h 28"/>
              <a:gd name="T4" fmla="*/ 2147483647 w 127"/>
              <a:gd name="T5" fmla="*/ 0 h 28"/>
              <a:gd name="T6" fmla="*/ 0 60000 65536"/>
              <a:gd name="T7" fmla="*/ 0 60000 65536"/>
              <a:gd name="T8" fmla="*/ 0 60000 65536"/>
              <a:gd name="T9" fmla="*/ 0 w 127"/>
              <a:gd name="T10" fmla="*/ 0 h 28"/>
              <a:gd name="T11" fmla="*/ 127 w 127"/>
              <a:gd name="T12" fmla="*/ 28 h 28"/>
            </a:gdLst>
            <a:ahLst/>
            <a:cxnLst>
              <a:cxn ang="T6">
                <a:pos x="T0" y="T1"/>
              </a:cxn>
              <a:cxn ang="T7">
                <a:pos x="T2" y="T3"/>
              </a:cxn>
              <a:cxn ang="T8">
                <a:pos x="T4" y="T5"/>
              </a:cxn>
            </a:cxnLst>
            <a:rect l="T9" t="T10" r="T11" b="T12"/>
            <a:pathLst>
              <a:path w="127" h="28">
                <a:moveTo>
                  <a:pt x="127" y="0"/>
                </a:moveTo>
                <a:lnTo>
                  <a:pt x="0" y="28"/>
                </a:lnTo>
                <a:lnTo>
                  <a:pt x="127" y="0"/>
                </a:lnTo>
                <a:close/>
              </a:path>
            </a:pathLst>
          </a:custGeom>
          <a:solidFill>
            <a:srgbClr val="33CCCC"/>
          </a:solidFill>
          <a:ln w="9525">
            <a:noFill/>
            <a:round/>
            <a:headEnd/>
            <a:tailEnd/>
          </a:ln>
        </p:spPr>
        <p:txBody>
          <a:bodyPr/>
          <a:lstStyle/>
          <a:p>
            <a:endParaRPr lang="en-CA"/>
          </a:p>
        </p:txBody>
      </p:sp>
      <p:sp>
        <p:nvSpPr>
          <p:cNvPr id="48270" name="Line 152"/>
          <p:cNvSpPr>
            <a:spLocks noChangeShapeType="1"/>
          </p:cNvSpPr>
          <p:nvPr/>
        </p:nvSpPr>
        <p:spPr bwMode="auto">
          <a:xfrm flipH="1">
            <a:off x="3556000" y="2622550"/>
            <a:ext cx="125413" cy="160338"/>
          </a:xfrm>
          <a:prstGeom prst="line">
            <a:avLst/>
          </a:prstGeom>
          <a:noFill/>
          <a:ln w="22225">
            <a:solidFill>
              <a:srgbClr val="000000"/>
            </a:solidFill>
            <a:round/>
            <a:headEnd/>
            <a:tailEnd/>
          </a:ln>
        </p:spPr>
        <p:txBody>
          <a:bodyPr/>
          <a:lstStyle/>
          <a:p>
            <a:endParaRPr lang="en-CA"/>
          </a:p>
        </p:txBody>
      </p:sp>
      <p:sp>
        <p:nvSpPr>
          <p:cNvPr id="48271" name="Line 153"/>
          <p:cNvSpPr>
            <a:spLocks noChangeShapeType="1"/>
          </p:cNvSpPr>
          <p:nvPr/>
        </p:nvSpPr>
        <p:spPr bwMode="auto">
          <a:xfrm flipV="1">
            <a:off x="3503613" y="2622550"/>
            <a:ext cx="177800" cy="52388"/>
          </a:xfrm>
          <a:prstGeom prst="line">
            <a:avLst/>
          </a:prstGeom>
          <a:noFill/>
          <a:ln w="22225">
            <a:solidFill>
              <a:srgbClr val="000000"/>
            </a:solidFill>
            <a:round/>
            <a:headEnd/>
            <a:tailEnd/>
          </a:ln>
        </p:spPr>
        <p:txBody>
          <a:bodyPr/>
          <a:lstStyle/>
          <a:p>
            <a:endParaRPr lang="en-CA"/>
          </a:p>
        </p:txBody>
      </p:sp>
      <p:sp>
        <p:nvSpPr>
          <p:cNvPr id="48272" name="Freeform 154"/>
          <p:cNvSpPr>
            <a:spLocks/>
          </p:cNvSpPr>
          <p:nvPr/>
        </p:nvSpPr>
        <p:spPr bwMode="auto">
          <a:xfrm>
            <a:off x="3263900" y="2074863"/>
            <a:ext cx="531813" cy="600075"/>
          </a:xfrm>
          <a:custGeom>
            <a:avLst/>
            <a:gdLst>
              <a:gd name="T0" fmla="*/ 2147483647 w 361"/>
              <a:gd name="T1" fmla="*/ 2147483647 h 396"/>
              <a:gd name="T2" fmla="*/ 2147483647 w 361"/>
              <a:gd name="T3" fmla="*/ 2147483647 h 396"/>
              <a:gd name="T4" fmla="*/ 2147483647 w 361"/>
              <a:gd name="T5" fmla="*/ 2147483647 h 396"/>
              <a:gd name="T6" fmla="*/ 2147483647 w 361"/>
              <a:gd name="T7" fmla="*/ 0 h 396"/>
              <a:gd name="T8" fmla="*/ 0 w 361"/>
              <a:gd name="T9" fmla="*/ 0 h 396"/>
              <a:gd name="T10" fmla="*/ 2147483647 w 361"/>
              <a:gd name="T11" fmla="*/ 2147483647 h 396"/>
              <a:gd name="T12" fmla="*/ 2147483647 w 361"/>
              <a:gd name="T13" fmla="*/ 2147483647 h 396"/>
              <a:gd name="T14" fmla="*/ 0 60000 65536"/>
              <a:gd name="T15" fmla="*/ 0 60000 65536"/>
              <a:gd name="T16" fmla="*/ 0 60000 65536"/>
              <a:gd name="T17" fmla="*/ 0 60000 65536"/>
              <a:gd name="T18" fmla="*/ 0 60000 65536"/>
              <a:gd name="T19" fmla="*/ 0 60000 65536"/>
              <a:gd name="T20" fmla="*/ 0 60000 65536"/>
              <a:gd name="T21" fmla="*/ 0 w 361"/>
              <a:gd name="T22" fmla="*/ 0 h 396"/>
              <a:gd name="T23" fmla="*/ 361 w 361"/>
              <a:gd name="T24" fmla="*/ 396 h 3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1" h="396">
                <a:moveTo>
                  <a:pt x="170" y="396"/>
                </a:moveTo>
                <a:lnTo>
                  <a:pt x="297" y="368"/>
                </a:lnTo>
                <a:lnTo>
                  <a:pt x="361" y="297"/>
                </a:lnTo>
                <a:lnTo>
                  <a:pt x="14" y="0"/>
                </a:lnTo>
                <a:lnTo>
                  <a:pt x="0" y="0"/>
                </a:lnTo>
                <a:lnTo>
                  <a:pt x="170" y="396"/>
                </a:lnTo>
                <a:close/>
              </a:path>
            </a:pathLst>
          </a:custGeom>
          <a:solidFill>
            <a:srgbClr val="003366"/>
          </a:solidFill>
          <a:ln w="9525">
            <a:noFill/>
            <a:round/>
            <a:headEnd/>
            <a:tailEnd/>
          </a:ln>
        </p:spPr>
        <p:txBody>
          <a:bodyPr/>
          <a:lstStyle/>
          <a:p>
            <a:endParaRPr lang="en-CA"/>
          </a:p>
        </p:txBody>
      </p:sp>
      <p:sp>
        <p:nvSpPr>
          <p:cNvPr id="48273" name="Freeform 155"/>
          <p:cNvSpPr>
            <a:spLocks/>
          </p:cNvSpPr>
          <p:nvPr/>
        </p:nvSpPr>
        <p:spPr bwMode="auto">
          <a:xfrm>
            <a:off x="3514725" y="2633663"/>
            <a:ext cx="187325" cy="41275"/>
          </a:xfrm>
          <a:custGeom>
            <a:avLst/>
            <a:gdLst>
              <a:gd name="T0" fmla="*/ 0 w 127"/>
              <a:gd name="T1" fmla="*/ 2147483647 h 28"/>
              <a:gd name="T2" fmla="*/ 2147483647 w 127"/>
              <a:gd name="T3" fmla="*/ 0 h 28"/>
              <a:gd name="T4" fmla="*/ 0 w 127"/>
              <a:gd name="T5" fmla="*/ 2147483647 h 28"/>
              <a:gd name="T6" fmla="*/ 0 60000 65536"/>
              <a:gd name="T7" fmla="*/ 0 60000 65536"/>
              <a:gd name="T8" fmla="*/ 0 60000 65536"/>
              <a:gd name="T9" fmla="*/ 0 w 127"/>
              <a:gd name="T10" fmla="*/ 0 h 28"/>
              <a:gd name="T11" fmla="*/ 127 w 127"/>
              <a:gd name="T12" fmla="*/ 28 h 28"/>
            </a:gdLst>
            <a:ahLst/>
            <a:cxnLst>
              <a:cxn ang="T6">
                <a:pos x="T0" y="T1"/>
              </a:cxn>
              <a:cxn ang="T7">
                <a:pos x="T2" y="T3"/>
              </a:cxn>
              <a:cxn ang="T8">
                <a:pos x="T4" y="T5"/>
              </a:cxn>
            </a:cxnLst>
            <a:rect l="T9" t="T10" r="T11" b="T12"/>
            <a:pathLst>
              <a:path w="127" h="28">
                <a:moveTo>
                  <a:pt x="0" y="28"/>
                </a:moveTo>
                <a:lnTo>
                  <a:pt x="127" y="0"/>
                </a:lnTo>
                <a:lnTo>
                  <a:pt x="0" y="28"/>
                </a:lnTo>
                <a:close/>
              </a:path>
            </a:pathLst>
          </a:custGeom>
          <a:solidFill>
            <a:srgbClr val="003366"/>
          </a:solidFill>
          <a:ln w="9525">
            <a:noFill/>
            <a:round/>
            <a:headEnd/>
            <a:tailEnd/>
          </a:ln>
        </p:spPr>
        <p:txBody>
          <a:bodyPr/>
          <a:lstStyle/>
          <a:p>
            <a:endParaRPr lang="en-CA"/>
          </a:p>
        </p:txBody>
      </p:sp>
      <p:sp>
        <p:nvSpPr>
          <p:cNvPr id="48274" name="Freeform 156"/>
          <p:cNvSpPr>
            <a:spLocks/>
          </p:cNvSpPr>
          <p:nvPr/>
        </p:nvSpPr>
        <p:spPr bwMode="auto">
          <a:xfrm>
            <a:off x="3702050" y="2525713"/>
            <a:ext cx="93663" cy="107950"/>
          </a:xfrm>
          <a:custGeom>
            <a:avLst/>
            <a:gdLst>
              <a:gd name="T0" fmla="*/ 0 w 64"/>
              <a:gd name="T1" fmla="*/ 2147483647 h 71"/>
              <a:gd name="T2" fmla="*/ 2147483647 w 64"/>
              <a:gd name="T3" fmla="*/ 0 h 71"/>
              <a:gd name="T4" fmla="*/ 0 w 64"/>
              <a:gd name="T5" fmla="*/ 2147483647 h 71"/>
              <a:gd name="T6" fmla="*/ 0 60000 65536"/>
              <a:gd name="T7" fmla="*/ 0 60000 65536"/>
              <a:gd name="T8" fmla="*/ 0 60000 65536"/>
              <a:gd name="T9" fmla="*/ 0 w 64"/>
              <a:gd name="T10" fmla="*/ 0 h 71"/>
              <a:gd name="T11" fmla="*/ 64 w 64"/>
              <a:gd name="T12" fmla="*/ 71 h 71"/>
            </a:gdLst>
            <a:ahLst/>
            <a:cxnLst>
              <a:cxn ang="T6">
                <a:pos x="T0" y="T1"/>
              </a:cxn>
              <a:cxn ang="T7">
                <a:pos x="T2" y="T3"/>
              </a:cxn>
              <a:cxn ang="T8">
                <a:pos x="T4" y="T5"/>
              </a:cxn>
            </a:cxnLst>
            <a:rect l="T9" t="T10" r="T11" b="T12"/>
            <a:pathLst>
              <a:path w="64" h="71">
                <a:moveTo>
                  <a:pt x="0" y="71"/>
                </a:moveTo>
                <a:lnTo>
                  <a:pt x="64" y="0"/>
                </a:lnTo>
                <a:lnTo>
                  <a:pt x="0" y="71"/>
                </a:lnTo>
                <a:close/>
              </a:path>
            </a:pathLst>
          </a:custGeom>
          <a:solidFill>
            <a:srgbClr val="003366"/>
          </a:solidFill>
          <a:ln w="9525">
            <a:noFill/>
            <a:round/>
            <a:headEnd/>
            <a:tailEnd/>
          </a:ln>
        </p:spPr>
        <p:txBody>
          <a:bodyPr/>
          <a:lstStyle/>
          <a:p>
            <a:endParaRPr lang="en-CA"/>
          </a:p>
        </p:txBody>
      </p:sp>
      <p:sp>
        <p:nvSpPr>
          <p:cNvPr id="48275" name="Line 157"/>
          <p:cNvSpPr>
            <a:spLocks noChangeShapeType="1"/>
          </p:cNvSpPr>
          <p:nvPr/>
        </p:nvSpPr>
        <p:spPr bwMode="auto">
          <a:xfrm flipH="1">
            <a:off x="3503613" y="2622550"/>
            <a:ext cx="177800" cy="52388"/>
          </a:xfrm>
          <a:prstGeom prst="line">
            <a:avLst/>
          </a:prstGeom>
          <a:noFill/>
          <a:ln w="22225">
            <a:solidFill>
              <a:srgbClr val="000000"/>
            </a:solidFill>
            <a:round/>
            <a:headEnd/>
            <a:tailEnd/>
          </a:ln>
        </p:spPr>
        <p:txBody>
          <a:bodyPr/>
          <a:lstStyle/>
          <a:p>
            <a:endParaRPr lang="en-CA"/>
          </a:p>
        </p:txBody>
      </p:sp>
      <p:sp>
        <p:nvSpPr>
          <p:cNvPr id="48276" name="Line 158"/>
          <p:cNvSpPr>
            <a:spLocks noChangeShapeType="1"/>
          </p:cNvSpPr>
          <p:nvPr/>
        </p:nvSpPr>
        <p:spPr bwMode="auto">
          <a:xfrm flipH="1">
            <a:off x="3681413" y="2503488"/>
            <a:ext cx="92075" cy="119062"/>
          </a:xfrm>
          <a:prstGeom prst="line">
            <a:avLst/>
          </a:prstGeom>
          <a:noFill/>
          <a:ln w="22225">
            <a:solidFill>
              <a:srgbClr val="000000"/>
            </a:solidFill>
            <a:round/>
            <a:headEnd/>
            <a:tailEnd/>
          </a:ln>
        </p:spPr>
        <p:txBody>
          <a:bodyPr/>
          <a:lstStyle/>
          <a:p>
            <a:endParaRPr lang="en-CA"/>
          </a:p>
        </p:txBody>
      </p:sp>
      <p:sp>
        <p:nvSpPr>
          <p:cNvPr id="48277" name="Freeform 159"/>
          <p:cNvSpPr>
            <a:spLocks/>
          </p:cNvSpPr>
          <p:nvPr/>
        </p:nvSpPr>
        <p:spPr bwMode="auto">
          <a:xfrm>
            <a:off x="3284538" y="2074863"/>
            <a:ext cx="511175" cy="450850"/>
          </a:xfrm>
          <a:custGeom>
            <a:avLst/>
            <a:gdLst>
              <a:gd name="T0" fmla="*/ 2147483647 w 347"/>
              <a:gd name="T1" fmla="*/ 2147483647 h 297"/>
              <a:gd name="T2" fmla="*/ 0 w 347"/>
              <a:gd name="T3" fmla="*/ 0 h 297"/>
              <a:gd name="T4" fmla="*/ 2147483647 w 347"/>
              <a:gd name="T5" fmla="*/ 2147483647 h 297"/>
              <a:gd name="T6" fmla="*/ 0 60000 65536"/>
              <a:gd name="T7" fmla="*/ 0 60000 65536"/>
              <a:gd name="T8" fmla="*/ 0 60000 65536"/>
              <a:gd name="T9" fmla="*/ 0 w 347"/>
              <a:gd name="T10" fmla="*/ 0 h 297"/>
              <a:gd name="T11" fmla="*/ 347 w 347"/>
              <a:gd name="T12" fmla="*/ 297 h 297"/>
            </a:gdLst>
            <a:ahLst/>
            <a:cxnLst>
              <a:cxn ang="T6">
                <a:pos x="T0" y="T1"/>
              </a:cxn>
              <a:cxn ang="T7">
                <a:pos x="T2" y="T3"/>
              </a:cxn>
              <a:cxn ang="T8">
                <a:pos x="T4" y="T5"/>
              </a:cxn>
            </a:cxnLst>
            <a:rect l="T9" t="T10" r="T11" b="T12"/>
            <a:pathLst>
              <a:path w="347" h="297">
                <a:moveTo>
                  <a:pt x="347" y="297"/>
                </a:moveTo>
                <a:lnTo>
                  <a:pt x="0" y="0"/>
                </a:lnTo>
                <a:lnTo>
                  <a:pt x="347" y="297"/>
                </a:lnTo>
                <a:close/>
              </a:path>
            </a:pathLst>
          </a:custGeom>
          <a:solidFill>
            <a:srgbClr val="003366"/>
          </a:solidFill>
          <a:ln w="9525">
            <a:noFill/>
            <a:round/>
            <a:headEnd/>
            <a:tailEnd/>
          </a:ln>
        </p:spPr>
        <p:txBody>
          <a:bodyPr/>
          <a:lstStyle/>
          <a:p>
            <a:endParaRPr lang="en-CA"/>
          </a:p>
        </p:txBody>
      </p:sp>
      <p:sp>
        <p:nvSpPr>
          <p:cNvPr id="48278" name="Freeform 160"/>
          <p:cNvSpPr>
            <a:spLocks/>
          </p:cNvSpPr>
          <p:nvPr/>
        </p:nvSpPr>
        <p:spPr bwMode="auto">
          <a:xfrm>
            <a:off x="3263900" y="2074863"/>
            <a:ext cx="20638" cy="1587"/>
          </a:xfrm>
          <a:custGeom>
            <a:avLst/>
            <a:gdLst>
              <a:gd name="T0" fmla="*/ 2147483647 w 14"/>
              <a:gd name="T1" fmla="*/ 0 h 1587"/>
              <a:gd name="T2" fmla="*/ 0 w 14"/>
              <a:gd name="T3" fmla="*/ 0 h 1587"/>
              <a:gd name="T4" fmla="*/ 2147483647 w 14"/>
              <a:gd name="T5" fmla="*/ 0 h 1587"/>
              <a:gd name="T6" fmla="*/ 0 60000 65536"/>
              <a:gd name="T7" fmla="*/ 0 60000 65536"/>
              <a:gd name="T8" fmla="*/ 0 60000 65536"/>
              <a:gd name="T9" fmla="*/ 0 w 14"/>
              <a:gd name="T10" fmla="*/ 0 h 1587"/>
              <a:gd name="T11" fmla="*/ 14 w 14"/>
              <a:gd name="T12" fmla="*/ 1587 h 1587"/>
            </a:gdLst>
            <a:ahLst/>
            <a:cxnLst>
              <a:cxn ang="T6">
                <a:pos x="T0" y="T1"/>
              </a:cxn>
              <a:cxn ang="T7">
                <a:pos x="T2" y="T3"/>
              </a:cxn>
              <a:cxn ang="T8">
                <a:pos x="T4" y="T5"/>
              </a:cxn>
            </a:cxnLst>
            <a:rect l="T9" t="T10" r="T11" b="T12"/>
            <a:pathLst>
              <a:path w="14" h="1587">
                <a:moveTo>
                  <a:pt x="14" y="0"/>
                </a:moveTo>
                <a:lnTo>
                  <a:pt x="0" y="0"/>
                </a:lnTo>
                <a:lnTo>
                  <a:pt x="14" y="0"/>
                </a:lnTo>
                <a:close/>
              </a:path>
            </a:pathLst>
          </a:custGeom>
          <a:solidFill>
            <a:srgbClr val="003366"/>
          </a:solidFill>
          <a:ln w="9525">
            <a:noFill/>
            <a:round/>
            <a:headEnd/>
            <a:tailEnd/>
          </a:ln>
        </p:spPr>
        <p:txBody>
          <a:bodyPr/>
          <a:lstStyle/>
          <a:p>
            <a:endParaRPr lang="en-CA"/>
          </a:p>
        </p:txBody>
      </p:sp>
      <p:sp>
        <p:nvSpPr>
          <p:cNvPr id="48279" name="Line 161"/>
          <p:cNvSpPr>
            <a:spLocks noChangeShapeType="1"/>
          </p:cNvSpPr>
          <p:nvPr/>
        </p:nvSpPr>
        <p:spPr bwMode="auto">
          <a:xfrm>
            <a:off x="3284538" y="2054225"/>
            <a:ext cx="488950" cy="449263"/>
          </a:xfrm>
          <a:prstGeom prst="line">
            <a:avLst/>
          </a:prstGeom>
          <a:noFill/>
          <a:ln w="22225">
            <a:solidFill>
              <a:srgbClr val="000000"/>
            </a:solidFill>
            <a:round/>
            <a:headEnd/>
            <a:tailEnd/>
          </a:ln>
        </p:spPr>
        <p:txBody>
          <a:bodyPr/>
          <a:lstStyle/>
          <a:p>
            <a:endParaRPr lang="en-CA"/>
          </a:p>
        </p:txBody>
      </p:sp>
      <p:sp>
        <p:nvSpPr>
          <p:cNvPr id="48280" name="Line 162"/>
          <p:cNvSpPr>
            <a:spLocks noChangeShapeType="1"/>
          </p:cNvSpPr>
          <p:nvPr/>
        </p:nvSpPr>
        <p:spPr bwMode="auto">
          <a:xfrm flipV="1">
            <a:off x="3263900" y="2054225"/>
            <a:ext cx="20638" cy="20638"/>
          </a:xfrm>
          <a:prstGeom prst="line">
            <a:avLst/>
          </a:prstGeom>
          <a:noFill/>
          <a:ln w="22225">
            <a:solidFill>
              <a:srgbClr val="000000"/>
            </a:solidFill>
            <a:round/>
            <a:headEnd/>
            <a:tailEnd/>
          </a:ln>
        </p:spPr>
        <p:txBody>
          <a:bodyPr/>
          <a:lstStyle/>
          <a:p>
            <a:endParaRPr lang="en-CA"/>
          </a:p>
        </p:txBody>
      </p:sp>
      <p:sp>
        <p:nvSpPr>
          <p:cNvPr id="48281" name="Freeform 163"/>
          <p:cNvSpPr>
            <a:spLocks/>
          </p:cNvSpPr>
          <p:nvPr/>
        </p:nvSpPr>
        <p:spPr bwMode="auto">
          <a:xfrm>
            <a:off x="3243263" y="2043113"/>
            <a:ext cx="41275" cy="31750"/>
          </a:xfrm>
          <a:custGeom>
            <a:avLst/>
            <a:gdLst>
              <a:gd name="T0" fmla="*/ 2147483647 w 28"/>
              <a:gd name="T1" fmla="*/ 2147483647 h 21"/>
              <a:gd name="T2" fmla="*/ 2147483647 w 28"/>
              <a:gd name="T3" fmla="*/ 2147483647 h 21"/>
              <a:gd name="T4" fmla="*/ 0 w 28"/>
              <a:gd name="T5" fmla="*/ 0 h 21"/>
              <a:gd name="T6" fmla="*/ 0 w 28"/>
              <a:gd name="T7" fmla="*/ 0 h 21"/>
              <a:gd name="T8" fmla="*/ 2147483647 w 28"/>
              <a:gd name="T9" fmla="*/ 2147483647 h 21"/>
              <a:gd name="T10" fmla="*/ 2147483647 w 28"/>
              <a:gd name="T11" fmla="*/ 2147483647 h 21"/>
              <a:gd name="T12" fmla="*/ 0 60000 65536"/>
              <a:gd name="T13" fmla="*/ 0 60000 65536"/>
              <a:gd name="T14" fmla="*/ 0 60000 65536"/>
              <a:gd name="T15" fmla="*/ 0 60000 65536"/>
              <a:gd name="T16" fmla="*/ 0 60000 65536"/>
              <a:gd name="T17" fmla="*/ 0 60000 65536"/>
              <a:gd name="T18" fmla="*/ 0 w 28"/>
              <a:gd name="T19" fmla="*/ 0 h 21"/>
              <a:gd name="T20" fmla="*/ 28 w 28"/>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8" h="21">
                <a:moveTo>
                  <a:pt x="14" y="21"/>
                </a:moveTo>
                <a:lnTo>
                  <a:pt x="28" y="21"/>
                </a:lnTo>
                <a:lnTo>
                  <a:pt x="0" y="0"/>
                </a:lnTo>
                <a:lnTo>
                  <a:pt x="14" y="21"/>
                </a:lnTo>
                <a:close/>
              </a:path>
            </a:pathLst>
          </a:custGeom>
          <a:solidFill>
            <a:srgbClr val="000000"/>
          </a:solidFill>
          <a:ln w="9525">
            <a:noFill/>
            <a:round/>
            <a:headEnd/>
            <a:tailEnd/>
          </a:ln>
        </p:spPr>
        <p:txBody>
          <a:bodyPr/>
          <a:lstStyle/>
          <a:p>
            <a:endParaRPr lang="en-CA"/>
          </a:p>
        </p:txBody>
      </p:sp>
      <p:sp>
        <p:nvSpPr>
          <p:cNvPr id="48282" name="Freeform 164"/>
          <p:cNvSpPr>
            <a:spLocks/>
          </p:cNvSpPr>
          <p:nvPr/>
        </p:nvSpPr>
        <p:spPr bwMode="auto">
          <a:xfrm>
            <a:off x="3263900" y="2074863"/>
            <a:ext cx="20638" cy="1587"/>
          </a:xfrm>
          <a:custGeom>
            <a:avLst/>
            <a:gdLst>
              <a:gd name="T0" fmla="*/ 0 w 14"/>
              <a:gd name="T1" fmla="*/ 0 h 1587"/>
              <a:gd name="T2" fmla="*/ 2147483647 w 14"/>
              <a:gd name="T3" fmla="*/ 0 h 1587"/>
              <a:gd name="T4" fmla="*/ 0 w 14"/>
              <a:gd name="T5" fmla="*/ 0 h 1587"/>
              <a:gd name="T6" fmla="*/ 0 60000 65536"/>
              <a:gd name="T7" fmla="*/ 0 60000 65536"/>
              <a:gd name="T8" fmla="*/ 0 60000 65536"/>
              <a:gd name="T9" fmla="*/ 0 w 14"/>
              <a:gd name="T10" fmla="*/ 0 h 1587"/>
              <a:gd name="T11" fmla="*/ 14 w 14"/>
              <a:gd name="T12" fmla="*/ 1587 h 1587"/>
            </a:gdLst>
            <a:ahLst/>
            <a:cxnLst>
              <a:cxn ang="T6">
                <a:pos x="T0" y="T1"/>
              </a:cxn>
              <a:cxn ang="T7">
                <a:pos x="T2" y="T3"/>
              </a:cxn>
              <a:cxn ang="T8">
                <a:pos x="T4" y="T5"/>
              </a:cxn>
            </a:cxnLst>
            <a:rect l="T9" t="T10" r="T11" b="T12"/>
            <a:pathLst>
              <a:path w="14" h="1587">
                <a:moveTo>
                  <a:pt x="0" y="0"/>
                </a:moveTo>
                <a:lnTo>
                  <a:pt x="14" y="0"/>
                </a:lnTo>
                <a:lnTo>
                  <a:pt x="0" y="0"/>
                </a:lnTo>
                <a:close/>
              </a:path>
            </a:pathLst>
          </a:custGeom>
          <a:solidFill>
            <a:srgbClr val="000000"/>
          </a:solidFill>
          <a:ln w="9525">
            <a:noFill/>
            <a:round/>
            <a:headEnd/>
            <a:tailEnd/>
          </a:ln>
        </p:spPr>
        <p:txBody>
          <a:bodyPr/>
          <a:lstStyle/>
          <a:p>
            <a:endParaRPr lang="en-CA"/>
          </a:p>
        </p:txBody>
      </p:sp>
      <p:sp>
        <p:nvSpPr>
          <p:cNvPr id="48283" name="Freeform 165"/>
          <p:cNvSpPr>
            <a:spLocks/>
          </p:cNvSpPr>
          <p:nvPr/>
        </p:nvSpPr>
        <p:spPr bwMode="auto">
          <a:xfrm>
            <a:off x="3243263" y="2043113"/>
            <a:ext cx="41275" cy="31750"/>
          </a:xfrm>
          <a:custGeom>
            <a:avLst/>
            <a:gdLst>
              <a:gd name="T0" fmla="*/ 2147483647 w 28"/>
              <a:gd name="T1" fmla="*/ 2147483647 h 21"/>
              <a:gd name="T2" fmla="*/ 0 w 28"/>
              <a:gd name="T3" fmla="*/ 0 h 21"/>
              <a:gd name="T4" fmla="*/ 2147483647 w 28"/>
              <a:gd name="T5" fmla="*/ 2147483647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28" y="21"/>
                </a:moveTo>
                <a:lnTo>
                  <a:pt x="0" y="0"/>
                </a:lnTo>
                <a:lnTo>
                  <a:pt x="28" y="21"/>
                </a:lnTo>
                <a:close/>
              </a:path>
            </a:pathLst>
          </a:custGeom>
          <a:solidFill>
            <a:srgbClr val="000000"/>
          </a:solidFill>
          <a:ln w="9525">
            <a:noFill/>
            <a:round/>
            <a:headEnd/>
            <a:tailEnd/>
          </a:ln>
        </p:spPr>
        <p:txBody>
          <a:bodyPr/>
          <a:lstStyle/>
          <a:p>
            <a:endParaRPr lang="en-CA"/>
          </a:p>
        </p:txBody>
      </p:sp>
      <p:sp>
        <p:nvSpPr>
          <p:cNvPr id="48284" name="Line 166"/>
          <p:cNvSpPr>
            <a:spLocks noChangeShapeType="1"/>
          </p:cNvSpPr>
          <p:nvPr/>
        </p:nvSpPr>
        <p:spPr bwMode="auto">
          <a:xfrm flipH="1">
            <a:off x="3263900" y="2054225"/>
            <a:ext cx="20638" cy="20638"/>
          </a:xfrm>
          <a:prstGeom prst="line">
            <a:avLst/>
          </a:prstGeom>
          <a:noFill/>
          <a:ln w="22225">
            <a:solidFill>
              <a:srgbClr val="000000"/>
            </a:solidFill>
            <a:round/>
            <a:headEnd/>
            <a:tailEnd/>
          </a:ln>
        </p:spPr>
        <p:txBody>
          <a:bodyPr/>
          <a:lstStyle/>
          <a:p>
            <a:endParaRPr lang="en-CA"/>
          </a:p>
        </p:txBody>
      </p:sp>
      <p:sp>
        <p:nvSpPr>
          <p:cNvPr id="48285" name="Line 167"/>
          <p:cNvSpPr>
            <a:spLocks noChangeShapeType="1"/>
          </p:cNvSpPr>
          <p:nvPr/>
        </p:nvSpPr>
        <p:spPr bwMode="auto">
          <a:xfrm>
            <a:off x="3243263" y="2043113"/>
            <a:ext cx="41275" cy="11112"/>
          </a:xfrm>
          <a:prstGeom prst="line">
            <a:avLst/>
          </a:prstGeom>
          <a:noFill/>
          <a:ln w="22225">
            <a:solidFill>
              <a:srgbClr val="000000"/>
            </a:solidFill>
            <a:round/>
            <a:headEnd/>
            <a:tailEnd/>
          </a:ln>
        </p:spPr>
        <p:txBody>
          <a:bodyPr/>
          <a:lstStyle/>
          <a:p>
            <a:endParaRPr lang="en-CA"/>
          </a:p>
        </p:txBody>
      </p:sp>
      <p:sp>
        <p:nvSpPr>
          <p:cNvPr id="48286" name="Freeform 168"/>
          <p:cNvSpPr>
            <a:spLocks/>
          </p:cNvSpPr>
          <p:nvPr/>
        </p:nvSpPr>
        <p:spPr bwMode="auto">
          <a:xfrm>
            <a:off x="3440113" y="2674938"/>
            <a:ext cx="136525" cy="130175"/>
          </a:xfrm>
          <a:custGeom>
            <a:avLst/>
            <a:gdLst>
              <a:gd name="T0" fmla="*/ 2147483647 w 92"/>
              <a:gd name="T1" fmla="*/ 2147483647 h 85"/>
              <a:gd name="T2" fmla="*/ 2147483647 w 92"/>
              <a:gd name="T3" fmla="*/ 2147483647 h 85"/>
              <a:gd name="T4" fmla="*/ 0 w 92"/>
              <a:gd name="T5" fmla="*/ 2147483647 h 85"/>
              <a:gd name="T6" fmla="*/ 2147483647 w 92"/>
              <a:gd name="T7" fmla="*/ 0 h 85"/>
              <a:gd name="T8" fmla="*/ 2147483647 w 92"/>
              <a:gd name="T9" fmla="*/ 2147483647 h 85"/>
              <a:gd name="T10" fmla="*/ 2147483647 w 92"/>
              <a:gd name="T11" fmla="*/ 2147483647 h 85"/>
              <a:gd name="T12" fmla="*/ 0 60000 65536"/>
              <a:gd name="T13" fmla="*/ 0 60000 65536"/>
              <a:gd name="T14" fmla="*/ 0 60000 65536"/>
              <a:gd name="T15" fmla="*/ 0 60000 65536"/>
              <a:gd name="T16" fmla="*/ 0 60000 65536"/>
              <a:gd name="T17" fmla="*/ 0 60000 65536"/>
              <a:gd name="T18" fmla="*/ 0 w 92"/>
              <a:gd name="T19" fmla="*/ 0 h 85"/>
              <a:gd name="T20" fmla="*/ 92 w 92"/>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92" h="85">
                <a:moveTo>
                  <a:pt x="92" y="85"/>
                </a:moveTo>
                <a:lnTo>
                  <a:pt x="92" y="85"/>
                </a:lnTo>
                <a:lnTo>
                  <a:pt x="0" y="14"/>
                </a:lnTo>
                <a:lnTo>
                  <a:pt x="50" y="0"/>
                </a:lnTo>
                <a:lnTo>
                  <a:pt x="92" y="85"/>
                </a:lnTo>
                <a:close/>
              </a:path>
            </a:pathLst>
          </a:custGeom>
          <a:solidFill>
            <a:srgbClr val="33CCCC"/>
          </a:solidFill>
          <a:ln w="9525">
            <a:noFill/>
            <a:round/>
            <a:headEnd/>
            <a:tailEnd/>
          </a:ln>
        </p:spPr>
        <p:txBody>
          <a:bodyPr/>
          <a:lstStyle/>
          <a:p>
            <a:endParaRPr lang="en-CA"/>
          </a:p>
        </p:txBody>
      </p:sp>
      <p:sp>
        <p:nvSpPr>
          <p:cNvPr id="48287" name="Freeform 169"/>
          <p:cNvSpPr>
            <a:spLocks/>
          </p:cNvSpPr>
          <p:nvPr/>
        </p:nvSpPr>
        <p:spPr bwMode="auto">
          <a:xfrm>
            <a:off x="3440113" y="2697163"/>
            <a:ext cx="136525" cy="107950"/>
          </a:xfrm>
          <a:custGeom>
            <a:avLst/>
            <a:gdLst>
              <a:gd name="T0" fmla="*/ 2147483647 w 92"/>
              <a:gd name="T1" fmla="*/ 2147483647 h 71"/>
              <a:gd name="T2" fmla="*/ 0 w 92"/>
              <a:gd name="T3" fmla="*/ 0 h 71"/>
              <a:gd name="T4" fmla="*/ 2147483647 w 92"/>
              <a:gd name="T5" fmla="*/ 2147483647 h 71"/>
              <a:gd name="T6" fmla="*/ 0 60000 65536"/>
              <a:gd name="T7" fmla="*/ 0 60000 65536"/>
              <a:gd name="T8" fmla="*/ 0 60000 65536"/>
              <a:gd name="T9" fmla="*/ 0 w 92"/>
              <a:gd name="T10" fmla="*/ 0 h 71"/>
              <a:gd name="T11" fmla="*/ 92 w 92"/>
              <a:gd name="T12" fmla="*/ 71 h 71"/>
            </a:gdLst>
            <a:ahLst/>
            <a:cxnLst>
              <a:cxn ang="T6">
                <a:pos x="T0" y="T1"/>
              </a:cxn>
              <a:cxn ang="T7">
                <a:pos x="T2" y="T3"/>
              </a:cxn>
              <a:cxn ang="T8">
                <a:pos x="T4" y="T5"/>
              </a:cxn>
            </a:cxnLst>
            <a:rect l="T9" t="T10" r="T11" b="T12"/>
            <a:pathLst>
              <a:path w="92" h="71">
                <a:moveTo>
                  <a:pt x="92" y="71"/>
                </a:moveTo>
                <a:lnTo>
                  <a:pt x="0" y="0"/>
                </a:lnTo>
                <a:lnTo>
                  <a:pt x="92" y="71"/>
                </a:lnTo>
                <a:close/>
              </a:path>
            </a:pathLst>
          </a:custGeom>
          <a:solidFill>
            <a:srgbClr val="33CCCC"/>
          </a:solidFill>
          <a:ln w="9525">
            <a:noFill/>
            <a:round/>
            <a:headEnd/>
            <a:tailEnd/>
          </a:ln>
        </p:spPr>
        <p:txBody>
          <a:bodyPr/>
          <a:lstStyle/>
          <a:p>
            <a:endParaRPr lang="en-CA"/>
          </a:p>
        </p:txBody>
      </p:sp>
      <p:sp>
        <p:nvSpPr>
          <p:cNvPr id="48288" name="Freeform 170"/>
          <p:cNvSpPr>
            <a:spLocks/>
          </p:cNvSpPr>
          <p:nvPr/>
        </p:nvSpPr>
        <p:spPr bwMode="auto">
          <a:xfrm>
            <a:off x="3440113" y="2674938"/>
            <a:ext cx="74612" cy="22225"/>
          </a:xfrm>
          <a:custGeom>
            <a:avLst/>
            <a:gdLst>
              <a:gd name="T0" fmla="*/ 0 w 50"/>
              <a:gd name="T1" fmla="*/ 2147483647 h 14"/>
              <a:gd name="T2" fmla="*/ 2147483647 w 50"/>
              <a:gd name="T3" fmla="*/ 0 h 14"/>
              <a:gd name="T4" fmla="*/ 0 w 50"/>
              <a:gd name="T5" fmla="*/ 2147483647 h 14"/>
              <a:gd name="T6" fmla="*/ 0 60000 65536"/>
              <a:gd name="T7" fmla="*/ 0 60000 65536"/>
              <a:gd name="T8" fmla="*/ 0 60000 65536"/>
              <a:gd name="T9" fmla="*/ 0 w 50"/>
              <a:gd name="T10" fmla="*/ 0 h 14"/>
              <a:gd name="T11" fmla="*/ 50 w 50"/>
              <a:gd name="T12" fmla="*/ 14 h 14"/>
            </a:gdLst>
            <a:ahLst/>
            <a:cxnLst>
              <a:cxn ang="T6">
                <a:pos x="T0" y="T1"/>
              </a:cxn>
              <a:cxn ang="T7">
                <a:pos x="T2" y="T3"/>
              </a:cxn>
              <a:cxn ang="T8">
                <a:pos x="T4" y="T5"/>
              </a:cxn>
            </a:cxnLst>
            <a:rect l="T9" t="T10" r="T11" b="T12"/>
            <a:pathLst>
              <a:path w="50" h="14">
                <a:moveTo>
                  <a:pt x="0" y="14"/>
                </a:moveTo>
                <a:lnTo>
                  <a:pt x="50" y="0"/>
                </a:lnTo>
                <a:lnTo>
                  <a:pt x="0" y="14"/>
                </a:lnTo>
                <a:close/>
              </a:path>
            </a:pathLst>
          </a:custGeom>
          <a:solidFill>
            <a:srgbClr val="33CCCC"/>
          </a:solidFill>
          <a:ln w="9525">
            <a:noFill/>
            <a:round/>
            <a:headEnd/>
            <a:tailEnd/>
          </a:ln>
        </p:spPr>
        <p:txBody>
          <a:bodyPr/>
          <a:lstStyle/>
          <a:p>
            <a:endParaRPr lang="en-CA"/>
          </a:p>
        </p:txBody>
      </p:sp>
      <p:sp>
        <p:nvSpPr>
          <p:cNvPr id="48289" name="Line 171"/>
          <p:cNvSpPr>
            <a:spLocks noChangeShapeType="1"/>
          </p:cNvSpPr>
          <p:nvPr/>
        </p:nvSpPr>
        <p:spPr bwMode="auto">
          <a:xfrm>
            <a:off x="3430588" y="2697163"/>
            <a:ext cx="125412" cy="85725"/>
          </a:xfrm>
          <a:prstGeom prst="line">
            <a:avLst/>
          </a:prstGeom>
          <a:noFill/>
          <a:ln w="22225">
            <a:solidFill>
              <a:srgbClr val="000000"/>
            </a:solidFill>
            <a:round/>
            <a:headEnd/>
            <a:tailEnd/>
          </a:ln>
        </p:spPr>
        <p:txBody>
          <a:bodyPr/>
          <a:lstStyle/>
          <a:p>
            <a:endParaRPr lang="en-CA"/>
          </a:p>
        </p:txBody>
      </p:sp>
      <p:sp>
        <p:nvSpPr>
          <p:cNvPr id="48290" name="Line 172"/>
          <p:cNvSpPr>
            <a:spLocks noChangeShapeType="1"/>
          </p:cNvSpPr>
          <p:nvPr/>
        </p:nvSpPr>
        <p:spPr bwMode="auto">
          <a:xfrm flipH="1">
            <a:off x="3430588" y="2674938"/>
            <a:ext cx="73025" cy="22225"/>
          </a:xfrm>
          <a:prstGeom prst="line">
            <a:avLst/>
          </a:prstGeom>
          <a:noFill/>
          <a:ln w="22225">
            <a:solidFill>
              <a:srgbClr val="000000"/>
            </a:solidFill>
            <a:round/>
            <a:headEnd/>
            <a:tailEnd/>
          </a:ln>
        </p:spPr>
        <p:txBody>
          <a:bodyPr/>
          <a:lstStyle/>
          <a:p>
            <a:endParaRPr lang="en-CA"/>
          </a:p>
        </p:txBody>
      </p:sp>
      <p:sp>
        <p:nvSpPr>
          <p:cNvPr id="48291" name="Freeform 173"/>
          <p:cNvSpPr>
            <a:spLocks/>
          </p:cNvSpPr>
          <p:nvPr/>
        </p:nvSpPr>
        <p:spPr bwMode="auto">
          <a:xfrm>
            <a:off x="3024188" y="2074863"/>
            <a:ext cx="490537" cy="622300"/>
          </a:xfrm>
          <a:custGeom>
            <a:avLst/>
            <a:gdLst>
              <a:gd name="T0" fmla="*/ 2147483647 w 332"/>
              <a:gd name="T1" fmla="*/ 2147483647 h 410"/>
              <a:gd name="T2" fmla="*/ 2147483647 w 332"/>
              <a:gd name="T3" fmla="*/ 2147483647 h 410"/>
              <a:gd name="T4" fmla="*/ 0 w 332"/>
              <a:gd name="T5" fmla="*/ 2147483647 h 410"/>
              <a:gd name="T6" fmla="*/ 2147483647 w 332"/>
              <a:gd name="T7" fmla="*/ 0 h 410"/>
              <a:gd name="T8" fmla="*/ 2147483647 w 332"/>
              <a:gd name="T9" fmla="*/ 0 h 410"/>
              <a:gd name="T10" fmla="*/ 2147483647 w 332"/>
              <a:gd name="T11" fmla="*/ 2147483647 h 410"/>
              <a:gd name="T12" fmla="*/ 2147483647 w 332"/>
              <a:gd name="T13" fmla="*/ 2147483647 h 410"/>
              <a:gd name="T14" fmla="*/ 0 60000 65536"/>
              <a:gd name="T15" fmla="*/ 0 60000 65536"/>
              <a:gd name="T16" fmla="*/ 0 60000 65536"/>
              <a:gd name="T17" fmla="*/ 0 60000 65536"/>
              <a:gd name="T18" fmla="*/ 0 60000 65536"/>
              <a:gd name="T19" fmla="*/ 0 60000 65536"/>
              <a:gd name="T20" fmla="*/ 0 60000 65536"/>
              <a:gd name="T21" fmla="*/ 0 w 332"/>
              <a:gd name="T22" fmla="*/ 0 h 410"/>
              <a:gd name="T23" fmla="*/ 332 w 332"/>
              <a:gd name="T24" fmla="*/ 410 h 4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410">
                <a:moveTo>
                  <a:pt x="332" y="396"/>
                </a:moveTo>
                <a:lnTo>
                  <a:pt x="282" y="410"/>
                </a:lnTo>
                <a:lnTo>
                  <a:pt x="0" y="184"/>
                </a:lnTo>
                <a:lnTo>
                  <a:pt x="134" y="0"/>
                </a:lnTo>
                <a:lnTo>
                  <a:pt x="162" y="0"/>
                </a:lnTo>
                <a:lnTo>
                  <a:pt x="332" y="396"/>
                </a:lnTo>
                <a:close/>
              </a:path>
            </a:pathLst>
          </a:custGeom>
          <a:solidFill>
            <a:srgbClr val="003366"/>
          </a:solidFill>
          <a:ln w="9525">
            <a:noFill/>
            <a:round/>
            <a:headEnd/>
            <a:tailEnd/>
          </a:ln>
        </p:spPr>
        <p:txBody>
          <a:bodyPr/>
          <a:lstStyle/>
          <a:p>
            <a:endParaRPr lang="en-CA"/>
          </a:p>
        </p:txBody>
      </p:sp>
      <p:sp>
        <p:nvSpPr>
          <p:cNvPr id="48292" name="Freeform 174"/>
          <p:cNvSpPr>
            <a:spLocks/>
          </p:cNvSpPr>
          <p:nvPr/>
        </p:nvSpPr>
        <p:spPr bwMode="auto">
          <a:xfrm>
            <a:off x="3440113" y="2674938"/>
            <a:ext cx="74612" cy="22225"/>
          </a:xfrm>
          <a:custGeom>
            <a:avLst/>
            <a:gdLst>
              <a:gd name="T0" fmla="*/ 2147483647 w 50"/>
              <a:gd name="T1" fmla="*/ 0 h 14"/>
              <a:gd name="T2" fmla="*/ 0 w 50"/>
              <a:gd name="T3" fmla="*/ 2147483647 h 14"/>
              <a:gd name="T4" fmla="*/ 2147483647 w 50"/>
              <a:gd name="T5" fmla="*/ 0 h 14"/>
              <a:gd name="T6" fmla="*/ 0 60000 65536"/>
              <a:gd name="T7" fmla="*/ 0 60000 65536"/>
              <a:gd name="T8" fmla="*/ 0 60000 65536"/>
              <a:gd name="T9" fmla="*/ 0 w 50"/>
              <a:gd name="T10" fmla="*/ 0 h 14"/>
              <a:gd name="T11" fmla="*/ 50 w 50"/>
              <a:gd name="T12" fmla="*/ 14 h 14"/>
            </a:gdLst>
            <a:ahLst/>
            <a:cxnLst>
              <a:cxn ang="T6">
                <a:pos x="T0" y="T1"/>
              </a:cxn>
              <a:cxn ang="T7">
                <a:pos x="T2" y="T3"/>
              </a:cxn>
              <a:cxn ang="T8">
                <a:pos x="T4" y="T5"/>
              </a:cxn>
            </a:cxnLst>
            <a:rect l="T9" t="T10" r="T11" b="T12"/>
            <a:pathLst>
              <a:path w="50" h="14">
                <a:moveTo>
                  <a:pt x="50" y="0"/>
                </a:moveTo>
                <a:lnTo>
                  <a:pt x="0" y="14"/>
                </a:lnTo>
                <a:lnTo>
                  <a:pt x="50" y="0"/>
                </a:lnTo>
                <a:close/>
              </a:path>
            </a:pathLst>
          </a:custGeom>
          <a:solidFill>
            <a:srgbClr val="003366"/>
          </a:solidFill>
          <a:ln w="9525">
            <a:noFill/>
            <a:round/>
            <a:headEnd/>
            <a:tailEnd/>
          </a:ln>
        </p:spPr>
        <p:txBody>
          <a:bodyPr/>
          <a:lstStyle/>
          <a:p>
            <a:endParaRPr lang="en-CA"/>
          </a:p>
        </p:txBody>
      </p:sp>
      <p:sp>
        <p:nvSpPr>
          <p:cNvPr id="48293" name="Freeform 175"/>
          <p:cNvSpPr>
            <a:spLocks/>
          </p:cNvSpPr>
          <p:nvPr/>
        </p:nvSpPr>
        <p:spPr bwMode="auto">
          <a:xfrm>
            <a:off x="3024188" y="2354263"/>
            <a:ext cx="415925" cy="342900"/>
          </a:xfrm>
          <a:custGeom>
            <a:avLst/>
            <a:gdLst>
              <a:gd name="T0" fmla="*/ 2147483647 w 282"/>
              <a:gd name="T1" fmla="*/ 2147483647 h 226"/>
              <a:gd name="T2" fmla="*/ 0 w 282"/>
              <a:gd name="T3" fmla="*/ 0 h 226"/>
              <a:gd name="T4" fmla="*/ 2147483647 w 282"/>
              <a:gd name="T5" fmla="*/ 2147483647 h 226"/>
              <a:gd name="T6" fmla="*/ 0 60000 65536"/>
              <a:gd name="T7" fmla="*/ 0 60000 65536"/>
              <a:gd name="T8" fmla="*/ 0 60000 65536"/>
              <a:gd name="T9" fmla="*/ 0 w 282"/>
              <a:gd name="T10" fmla="*/ 0 h 226"/>
              <a:gd name="T11" fmla="*/ 282 w 282"/>
              <a:gd name="T12" fmla="*/ 226 h 226"/>
            </a:gdLst>
            <a:ahLst/>
            <a:cxnLst>
              <a:cxn ang="T6">
                <a:pos x="T0" y="T1"/>
              </a:cxn>
              <a:cxn ang="T7">
                <a:pos x="T2" y="T3"/>
              </a:cxn>
              <a:cxn ang="T8">
                <a:pos x="T4" y="T5"/>
              </a:cxn>
            </a:cxnLst>
            <a:rect l="T9" t="T10" r="T11" b="T12"/>
            <a:pathLst>
              <a:path w="282" h="226">
                <a:moveTo>
                  <a:pt x="282" y="226"/>
                </a:moveTo>
                <a:lnTo>
                  <a:pt x="0" y="0"/>
                </a:lnTo>
                <a:lnTo>
                  <a:pt x="282" y="226"/>
                </a:lnTo>
                <a:close/>
              </a:path>
            </a:pathLst>
          </a:custGeom>
          <a:solidFill>
            <a:srgbClr val="003366"/>
          </a:solidFill>
          <a:ln w="9525">
            <a:noFill/>
            <a:round/>
            <a:headEnd/>
            <a:tailEnd/>
          </a:ln>
        </p:spPr>
        <p:txBody>
          <a:bodyPr/>
          <a:lstStyle/>
          <a:p>
            <a:endParaRPr lang="en-CA"/>
          </a:p>
        </p:txBody>
      </p:sp>
      <p:sp>
        <p:nvSpPr>
          <p:cNvPr id="48294" name="Line 176"/>
          <p:cNvSpPr>
            <a:spLocks noChangeShapeType="1"/>
          </p:cNvSpPr>
          <p:nvPr/>
        </p:nvSpPr>
        <p:spPr bwMode="auto">
          <a:xfrm flipV="1">
            <a:off x="3430588" y="2674938"/>
            <a:ext cx="73025" cy="22225"/>
          </a:xfrm>
          <a:prstGeom prst="line">
            <a:avLst/>
          </a:prstGeom>
          <a:noFill/>
          <a:ln w="22225">
            <a:solidFill>
              <a:srgbClr val="000000"/>
            </a:solidFill>
            <a:round/>
            <a:headEnd/>
            <a:tailEnd/>
          </a:ln>
        </p:spPr>
        <p:txBody>
          <a:bodyPr/>
          <a:lstStyle/>
          <a:p>
            <a:endParaRPr lang="en-CA"/>
          </a:p>
        </p:txBody>
      </p:sp>
      <p:sp>
        <p:nvSpPr>
          <p:cNvPr id="48295" name="Line 177"/>
          <p:cNvSpPr>
            <a:spLocks noChangeShapeType="1"/>
          </p:cNvSpPr>
          <p:nvPr/>
        </p:nvSpPr>
        <p:spPr bwMode="auto">
          <a:xfrm>
            <a:off x="3003550" y="2354263"/>
            <a:ext cx="427038" cy="342900"/>
          </a:xfrm>
          <a:prstGeom prst="line">
            <a:avLst/>
          </a:prstGeom>
          <a:noFill/>
          <a:ln w="22225">
            <a:solidFill>
              <a:srgbClr val="000000"/>
            </a:solidFill>
            <a:round/>
            <a:headEnd/>
            <a:tailEnd/>
          </a:ln>
        </p:spPr>
        <p:txBody>
          <a:bodyPr/>
          <a:lstStyle/>
          <a:p>
            <a:endParaRPr lang="en-CA"/>
          </a:p>
        </p:txBody>
      </p:sp>
      <p:sp>
        <p:nvSpPr>
          <p:cNvPr id="48296" name="Freeform 178"/>
          <p:cNvSpPr>
            <a:spLocks/>
          </p:cNvSpPr>
          <p:nvPr/>
        </p:nvSpPr>
        <p:spPr bwMode="auto">
          <a:xfrm>
            <a:off x="3024188" y="2074863"/>
            <a:ext cx="198437" cy="279400"/>
          </a:xfrm>
          <a:custGeom>
            <a:avLst/>
            <a:gdLst>
              <a:gd name="T0" fmla="*/ 0 w 134"/>
              <a:gd name="T1" fmla="*/ 2147483647 h 184"/>
              <a:gd name="T2" fmla="*/ 2147483647 w 134"/>
              <a:gd name="T3" fmla="*/ 0 h 184"/>
              <a:gd name="T4" fmla="*/ 0 w 134"/>
              <a:gd name="T5" fmla="*/ 2147483647 h 184"/>
              <a:gd name="T6" fmla="*/ 0 60000 65536"/>
              <a:gd name="T7" fmla="*/ 0 60000 65536"/>
              <a:gd name="T8" fmla="*/ 0 60000 65536"/>
              <a:gd name="T9" fmla="*/ 0 w 134"/>
              <a:gd name="T10" fmla="*/ 0 h 184"/>
              <a:gd name="T11" fmla="*/ 134 w 134"/>
              <a:gd name="T12" fmla="*/ 184 h 184"/>
            </a:gdLst>
            <a:ahLst/>
            <a:cxnLst>
              <a:cxn ang="T6">
                <a:pos x="T0" y="T1"/>
              </a:cxn>
              <a:cxn ang="T7">
                <a:pos x="T2" y="T3"/>
              </a:cxn>
              <a:cxn ang="T8">
                <a:pos x="T4" y="T5"/>
              </a:cxn>
            </a:cxnLst>
            <a:rect l="T9" t="T10" r="T11" b="T12"/>
            <a:pathLst>
              <a:path w="134" h="184">
                <a:moveTo>
                  <a:pt x="0" y="184"/>
                </a:moveTo>
                <a:lnTo>
                  <a:pt x="134" y="0"/>
                </a:lnTo>
                <a:lnTo>
                  <a:pt x="0" y="184"/>
                </a:lnTo>
                <a:close/>
              </a:path>
            </a:pathLst>
          </a:custGeom>
          <a:solidFill>
            <a:srgbClr val="003366"/>
          </a:solidFill>
          <a:ln w="9525">
            <a:noFill/>
            <a:round/>
            <a:headEnd/>
            <a:tailEnd/>
          </a:ln>
        </p:spPr>
        <p:txBody>
          <a:bodyPr/>
          <a:lstStyle/>
          <a:p>
            <a:endParaRPr lang="en-CA"/>
          </a:p>
        </p:txBody>
      </p:sp>
      <p:sp>
        <p:nvSpPr>
          <p:cNvPr id="48297" name="Freeform 179"/>
          <p:cNvSpPr>
            <a:spLocks/>
          </p:cNvSpPr>
          <p:nvPr/>
        </p:nvSpPr>
        <p:spPr bwMode="auto">
          <a:xfrm>
            <a:off x="3222625" y="2074863"/>
            <a:ext cx="41275" cy="1587"/>
          </a:xfrm>
          <a:custGeom>
            <a:avLst/>
            <a:gdLst>
              <a:gd name="T0" fmla="*/ 0 w 28"/>
              <a:gd name="T1" fmla="*/ 0 h 1587"/>
              <a:gd name="T2" fmla="*/ 2147483647 w 28"/>
              <a:gd name="T3" fmla="*/ 0 h 1587"/>
              <a:gd name="T4" fmla="*/ 0 w 28"/>
              <a:gd name="T5" fmla="*/ 0 h 1587"/>
              <a:gd name="T6" fmla="*/ 0 60000 65536"/>
              <a:gd name="T7" fmla="*/ 0 60000 65536"/>
              <a:gd name="T8" fmla="*/ 0 60000 65536"/>
              <a:gd name="T9" fmla="*/ 0 w 28"/>
              <a:gd name="T10" fmla="*/ 0 h 1587"/>
              <a:gd name="T11" fmla="*/ 28 w 28"/>
              <a:gd name="T12" fmla="*/ 1587 h 1587"/>
            </a:gdLst>
            <a:ahLst/>
            <a:cxnLst>
              <a:cxn ang="T6">
                <a:pos x="T0" y="T1"/>
              </a:cxn>
              <a:cxn ang="T7">
                <a:pos x="T2" y="T3"/>
              </a:cxn>
              <a:cxn ang="T8">
                <a:pos x="T4" y="T5"/>
              </a:cxn>
            </a:cxnLst>
            <a:rect l="T9" t="T10" r="T11" b="T12"/>
            <a:pathLst>
              <a:path w="28" h="1587">
                <a:moveTo>
                  <a:pt x="0" y="0"/>
                </a:moveTo>
                <a:lnTo>
                  <a:pt x="28" y="0"/>
                </a:lnTo>
                <a:lnTo>
                  <a:pt x="0" y="0"/>
                </a:lnTo>
                <a:close/>
              </a:path>
            </a:pathLst>
          </a:custGeom>
          <a:solidFill>
            <a:srgbClr val="003366"/>
          </a:solidFill>
          <a:ln w="9525">
            <a:noFill/>
            <a:round/>
            <a:headEnd/>
            <a:tailEnd/>
          </a:ln>
        </p:spPr>
        <p:txBody>
          <a:bodyPr/>
          <a:lstStyle/>
          <a:p>
            <a:endParaRPr lang="en-CA"/>
          </a:p>
        </p:txBody>
      </p:sp>
      <p:sp>
        <p:nvSpPr>
          <p:cNvPr id="48298" name="Line 180"/>
          <p:cNvSpPr>
            <a:spLocks noChangeShapeType="1"/>
          </p:cNvSpPr>
          <p:nvPr/>
        </p:nvSpPr>
        <p:spPr bwMode="auto">
          <a:xfrm flipH="1">
            <a:off x="3003550" y="2074863"/>
            <a:ext cx="198438" cy="279400"/>
          </a:xfrm>
          <a:prstGeom prst="line">
            <a:avLst/>
          </a:prstGeom>
          <a:noFill/>
          <a:ln w="22225">
            <a:solidFill>
              <a:srgbClr val="000000"/>
            </a:solidFill>
            <a:round/>
            <a:headEnd/>
            <a:tailEnd/>
          </a:ln>
        </p:spPr>
        <p:txBody>
          <a:bodyPr/>
          <a:lstStyle/>
          <a:p>
            <a:endParaRPr lang="en-CA"/>
          </a:p>
        </p:txBody>
      </p:sp>
      <p:sp>
        <p:nvSpPr>
          <p:cNvPr id="48299" name="Line 181"/>
          <p:cNvSpPr>
            <a:spLocks noChangeShapeType="1"/>
          </p:cNvSpPr>
          <p:nvPr/>
        </p:nvSpPr>
        <p:spPr bwMode="auto">
          <a:xfrm flipH="1">
            <a:off x="3201988" y="2074863"/>
            <a:ext cx="61912" cy="1587"/>
          </a:xfrm>
          <a:prstGeom prst="line">
            <a:avLst/>
          </a:prstGeom>
          <a:noFill/>
          <a:ln w="22225">
            <a:solidFill>
              <a:srgbClr val="000000"/>
            </a:solidFill>
            <a:round/>
            <a:headEnd/>
            <a:tailEnd/>
          </a:ln>
        </p:spPr>
        <p:txBody>
          <a:bodyPr/>
          <a:lstStyle/>
          <a:p>
            <a:endParaRPr lang="en-CA"/>
          </a:p>
        </p:txBody>
      </p:sp>
      <p:sp>
        <p:nvSpPr>
          <p:cNvPr id="48300" name="Freeform 182"/>
          <p:cNvSpPr>
            <a:spLocks/>
          </p:cNvSpPr>
          <p:nvPr/>
        </p:nvSpPr>
        <p:spPr bwMode="auto">
          <a:xfrm>
            <a:off x="3222625" y="2043113"/>
            <a:ext cx="41275" cy="31750"/>
          </a:xfrm>
          <a:custGeom>
            <a:avLst/>
            <a:gdLst>
              <a:gd name="T0" fmla="*/ 2147483647 w 28"/>
              <a:gd name="T1" fmla="*/ 2147483647 h 21"/>
              <a:gd name="T2" fmla="*/ 0 w 28"/>
              <a:gd name="T3" fmla="*/ 2147483647 h 21"/>
              <a:gd name="T4" fmla="*/ 2147483647 w 28"/>
              <a:gd name="T5" fmla="*/ 0 h 21"/>
              <a:gd name="T6" fmla="*/ 2147483647 w 28"/>
              <a:gd name="T7" fmla="*/ 0 h 21"/>
              <a:gd name="T8" fmla="*/ 2147483647 w 28"/>
              <a:gd name="T9" fmla="*/ 2147483647 h 21"/>
              <a:gd name="T10" fmla="*/ 2147483647 w 28"/>
              <a:gd name="T11" fmla="*/ 2147483647 h 21"/>
              <a:gd name="T12" fmla="*/ 0 60000 65536"/>
              <a:gd name="T13" fmla="*/ 0 60000 65536"/>
              <a:gd name="T14" fmla="*/ 0 60000 65536"/>
              <a:gd name="T15" fmla="*/ 0 60000 65536"/>
              <a:gd name="T16" fmla="*/ 0 60000 65536"/>
              <a:gd name="T17" fmla="*/ 0 60000 65536"/>
              <a:gd name="T18" fmla="*/ 0 w 28"/>
              <a:gd name="T19" fmla="*/ 0 h 21"/>
              <a:gd name="T20" fmla="*/ 28 w 28"/>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8" h="21">
                <a:moveTo>
                  <a:pt x="28" y="21"/>
                </a:moveTo>
                <a:lnTo>
                  <a:pt x="0" y="21"/>
                </a:lnTo>
                <a:lnTo>
                  <a:pt x="14" y="0"/>
                </a:lnTo>
                <a:lnTo>
                  <a:pt x="28" y="21"/>
                </a:lnTo>
                <a:close/>
              </a:path>
            </a:pathLst>
          </a:custGeom>
          <a:solidFill>
            <a:srgbClr val="000000"/>
          </a:solidFill>
          <a:ln w="9525">
            <a:noFill/>
            <a:round/>
            <a:headEnd/>
            <a:tailEnd/>
          </a:ln>
        </p:spPr>
        <p:txBody>
          <a:bodyPr/>
          <a:lstStyle/>
          <a:p>
            <a:endParaRPr lang="en-CA"/>
          </a:p>
        </p:txBody>
      </p:sp>
      <p:sp>
        <p:nvSpPr>
          <p:cNvPr id="48301" name="Freeform 183"/>
          <p:cNvSpPr>
            <a:spLocks/>
          </p:cNvSpPr>
          <p:nvPr/>
        </p:nvSpPr>
        <p:spPr bwMode="auto">
          <a:xfrm>
            <a:off x="3222625" y="2074863"/>
            <a:ext cx="41275" cy="1587"/>
          </a:xfrm>
          <a:custGeom>
            <a:avLst/>
            <a:gdLst>
              <a:gd name="T0" fmla="*/ 2147483647 w 28"/>
              <a:gd name="T1" fmla="*/ 0 h 1587"/>
              <a:gd name="T2" fmla="*/ 0 w 28"/>
              <a:gd name="T3" fmla="*/ 0 h 1587"/>
              <a:gd name="T4" fmla="*/ 2147483647 w 28"/>
              <a:gd name="T5" fmla="*/ 0 h 1587"/>
              <a:gd name="T6" fmla="*/ 0 60000 65536"/>
              <a:gd name="T7" fmla="*/ 0 60000 65536"/>
              <a:gd name="T8" fmla="*/ 0 60000 65536"/>
              <a:gd name="T9" fmla="*/ 0 w 28"/>
              <a:gd name="T10" fmla="*/ 0 h 1587"/>
              <a:gd name="T11" fmla="*/ 28 w 28"/>
              <a:gd name="T12" fmla="*/ 1587 h 1587"/>
            </a:gdLst>
            <a:ahLst/>
            <a:cxnLst>
              <a:cxn ang="T6">
                <a:pos x="T0" y="T1"/>
              </a:cxn>
              <a:cxn ang="T7">
                <a:pos x="T2" y="T3"/>
              </a:cxn>
              <a:cxn ang="T8">
                <a:pos x="T4" y="T5"/>
              </a:cxn>
            </a:cxnLst>
            <a:rect l="T9" t="T10" r="T11" b="T12"/>
            <a:pathLst>
              <a:path w="28" h="1587">
                <a:moveTo>
                  <a:pt x="28" y="0"/>
                </a:moveTo>
                <a:lnTo>
                  <a:pt x="0" y="0"/>
                </a:lnTo>
                <a:lnTo>
                  <a:pt x="28" y="0"/>
                </a:lnTo>
                <a:close/>
              </a:path>
            </a:pathLst>
          </a:custGeom>
          <a:solidFill>
            <a:srgbClr val="000000"/>
          </a:solidFill>
          <a:ln w="9525">
            <a:noFill/>
            <a:round/>
            <a:headEnd/>
            <a:tailEnd/>
          </a:ln>
        </p:spPr>
        <p:txBody>
          <a:bodyPr/>
          <a:lstStyle/>
          <a:p>
            <a:endParaRPr lang="en-CA"/>
          </a:p>
        </p:txBody>
      </p:sp>
      <p:sp>
        <p:nvSpPr>
          <p:cNvPr id="48302" name="Freeform 184"/>
          <p:cNvSpPr>
            <a:spLocks/>
          </p:cNvSpPr>
          <p:nvPr/>
        </p:nvSpPr>
        <p:spPr bwMode="auto">
          <a:xfrm>
            <a:off x="3222625" y="2043113"/>
            <a:ext cx="20638" cy="31750"/>
          </a:xfrm>
          <a:custGeom>
            <a:avLst/>
            <a:gdLst>
              <a:gd name="T0" fmla="*/ 0 w 14"/>
              <a:gd name="T1" fmla="*/ 2147483647 h 21"/>
              <a:gd name="T2" fmla="*/ 2147483647 w 14"/>
              <a:gd name="T3" fmla="*/ 0 h 21"/>
              <a:gd name="T4" fmla="*/ 0 w 14"/>
              <a:gd name="T5" fmla="*/ 2147483647 h 21"/>
              <a:gd name="T6" fmla="*/ 0 60000 65536"/>
              <a:gd name="T7" fmla="*/ 0 60000 65536"/>
              <a:gd name="T8" fmla="*/ 0 60000 65536"/>
              <a:gd name="T9" fmla="*/ 0 w 14"/>
              <a:gd name="T10" fmla="*/ 0 h 21"/>
              <a:gd name="T11" fmla="*/ 14 w 14"/>
              <a:gd name="T12" fmla="*/ 21 h 21"/>
            </a:gdLst>
            <a:ahLst/>
            <a:cxnLst>
              <a:cxn ang="T6">
                <a:pos x="T0" y="T1"/>
              </a:cxn>
              <a:cxn ang="T7">
                <a:pos x="T2" y="T3"/>
              </a:cxn>
              <a:cxn ang="T8">
                <a:pos x="T4" y="T5"/>
              </a:cxn>
            </a:cxnLst>
            <a:rect l="T9" t="T10" r="T11" b="T12"/>
            <a:pathLst>
              <a:path w="14" h="21">
                <a:moveTo>
                  <a:pt x="0" y="21"/>
                </a:moveTo>
                <a:lnTo>
                  <a:pt x="14" y="0"/>
                </a:lnTo>
                <a:lnTo>
                  <a:pt x="0" y="21"/>
                </a:lnTo>
                <a:close/>
              </a:path>
            </a:pathLst>
          </a:custGeom>
          <a:solidFill>
            <a:srgbClr val="000000"/>
          </a:solidFill>
          <a:ln w="9525">
            <a:noFill/>
            <a:round/>
            <a:headEnd/>
            <a:tailEnd/>
          </a:ln>
        </p:spPr>
        <p:txBody>
          <a:bodyPr/>
          <a:lstStyle/>
          <a:p>
            <a:endParaRPr lang="en-CA"/>
          </a:p>
        </p:txBody>
      </p:sp>
      <p:sp>
        <p:nvSpPr>
          <p:cNvPr id="48303" name="Line 185"/>
          <p:cNvSpPr>
            <a:spLocks noChangeShapeType="1"/>
          </p:cNvSpPr>
          <p:nvPr/>
        </p:nvSpPr>
        <p:spPr bwMode="auto">
          <a:xfrm>
            <a:off x="3201988" y="2074863"/>
            <a:ext cx="61912" cy="1587"/>
          </a:xfrm>
          <a:prstGeom prst="line">
            <a:avLst/>
          </a:prstGeom>
          <a:noFill/>
          <a:ln w="22225">
            <a:solidFill>
              <a:srgbClr val="000000"/>
            </a:solidFill>
            <a:round/>
            <a:headEnd/>
            <a:tailEnd/>
          </a:ln>
        </p:spPr>
        <p:txBody>
          <a:bodyPr/>
          <a:lstStyle/>
          <a:p>
            <a:endParaRPr lang="en-CA"/>
          </a:p>
        </p:txBody>
      </p:sp>
      <p:sp>
        <p:nvSpPr>
          <p:cNvPr id="48304" name="Line 186"/>
          <p:cNvSpPr>
            <a:spLocks noChangeShapeType="1"/>
          </p:cNvSpPr>
          <p:nvPr/>
        </p:nvSpPr>
        <p:spPr bwMode="auto">
          <a:xfrm flipH="1">
            <a:off x="3201988" y="2043113"/>
            <a:ext cx="41275" cy="31750"/>
          </a:xfrm>
          <a:prstGeom prst="line">
            <a:avLst/>
          </a:prstGeom>
          <a:noFill/>
          <a:ln w="22225">
            <a:solidFill>
              <a:srgbClr val="000000"/>
            </a:solidFill>
            <a:round/>
            <a:headEnd/>
            <a:tailEnd/>
          </a:ln>
        </p:spPr>
        <p:txBody>
          <a:bodyPr/>
          <a:lstStyle/>
          <a:p>
            <a:endParaRPr lang="en-CA"/>
          </a:p>
        </p:txBody>
      </p:sp>
      <p:sp>
        <p:nvSpPr>
          <p:cNvPr id="48305" name="Freeform 187"/>
          <p:cNvSpPr>
            <a:spLocks/>
          </p:cNvSpPr>
          <p:nvPr/>
        </p:nvSpPr>
        <p:spPr bwMode="auto">
          <a:xfrm>
            <a:off x="3836988" y="2601913"/>
            <a:ext cx="490537" cy="555625"/>
          </a:xfrm>
          <a:custGeom>
            <a:avLst/>
            <a:gdLst>
              <a:gd name="T0" fmla="*/ 2147483647 w 332"/>
              <a:gd name="T1" fmla="*/ 2147483647 h 367"/>
              <a:gd name="T2" fmla="*/ 2147483647 w 332"/>
              <a:gd name="T3" fmla="*/ 2147483647 h 367"/>
              <a:gd name="T4" fmla="*/ 2147483647 w 332"/>
              <a:gd name="T5" fmla="*/ 2147483647 h 367"/>
              <a:gd name="T6" fmla="*/ 2147483647 w 332"/>
              <a:gd name="T7" fmla="*/ 0 h 367"/>
              <a:gd name="T8" fmla="*/ 0 w 332"/>
              <a:gd name="T9" fmla="*/ 2147483647 h 367"/>
              <a:gd name="T10" fmla="*/ 2147483647 w 332"/>
              <a:gd name="T11" fmla="*/ 2147483647 h 367"/>
              <a:gd name="T12" fmla="*/ 2147483647 w 332"/>
              <a:gd name="T13" fmla="*/ 2147483647 h 367"/>
              <a:gd name="T14" fmla="*/ 0 60000 65536"/>
              <a:gd name="T15" fmla="*/ 0 60000 65536"/>
              <a:gd name="T16" fmla="*/ 0 60000 65536"/>
              <a:gd name="T17" fmla="*/ 0 60000 65536"/>
              <a:gd name="T18" fmla="*/ 0 60000 65536"/>
              <a:gd name="T19" fmla="*/ 0 60000 65536"/>
              <a:gd name="T20" fmla="*/ 0 60000 65536"/>
              <a:gd name="T21" fmla="*/ 0 w 332"/>
              <a:gd name="T22" fmla="*/ 0 h 367"/>
              <a:gd name="T23" fmla="*/ 332 w 332"/>
              <a:gd name="T24" fmla="*/ 367 h 3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367">
                <a:moveTo>
                  <a:pt x="198" y="367"/>
                </a:moveTo>
                <a:lnTo>
                  <a:pt x="198" y="367"/>
                </a:lnTo>
                <a:lnTo>
                  <a:pt x="332" y="197"/>
                </a:lnTo>
                <a:lnTo>
                  <a:pt x="35" y="0"/>
                </a:lnTo>
                <a:lnTo>
                  <a:pt x="0" y="14"/>
                </a:lnTo>
                <a:lnTo>
                  <a:pt x="198" y="367"/>
                </a:lnTo>
                <a:close/>
              </a:path>
            </a:pathLst>
          </a:custGeom>
          <a:solidFill>
            <a:srgbClr val="33CCCC"/>
          </a:solidFill>
          <a:ln w="9525">
            <a:noFill/>
            <a:round/>
            <a:headEnd/>
            <a:tailEnd/>
          </a:ln>
        </p:spPr>
        <p:txBody>
          <a:bodyPr/>
          <a:lstStyle/>
          <a:p>
            <a:endParaRPr lang="en-CA"/>
          </a:p>
        </p:txBody>
      </p:sp>
      <p:sp>
        <p:nvSpPr>
          <p:cNvPr id="48306" name="Freeform 188"/>
          <p:cNvSpPr>
            <a:spLocks/>
          </p:cNvSpPr>
          <p:nvPr/>
        </p:nvSpPr>
        <p:spPr bwMode="auto">
          <a:xfrm>
            <a:off x="4129088" y="2900363"/>
            <a:ext cx="198437" cy="257175"/>
          </a:xfrm>
          <a:custGeom>
            <a:avLst/>
            <a:gdLst>
              <a:gd name="T0" fmla="*/ 0 w 134"/>
              <a:gd name="T1" fmla="*/ 2147483647 h 170"/>
              <a:gd name="T2" fmla="*/ 2147483647 w 134"/>
              <a:gd name="T3" fmla="*/ 0 h 170"/>
              <a:gd name="T4" fmla="*/ 0 w 134"/>
              <a:gd name="T5" fmla="*/ 2147483647 h 170"/>
              <a:gd name="T6" fmla="*/ 0 60000 65536"/>
              <a:gd name="T7" fmla="*/ 0 60000 65536"/>
              <a:gd name="T8" fmla="*/ 0 60000 65536"/>
              <a:gd name="T9" fmla="*/ 0 w 134"/>
              <a:gd name="T10" fmla="*/ 0 h 170"/>
              <a:gd name="T11" fmla="*/ 134 w 134"/>
              <a:gd name="T12" fmla="*/ 170 h 170"/>
            </a:gdLst>
            <a:ahLst/>
            <a:cxnLst>
              <a:cxn ang="T6">
                <a:pos x="T0" y="T1"/>
              </a:cxn>
              <a:cxn ang="T7">
                <a:pos x="T2" y="T3"/>
              </a:cxn>
              <a:cxn ang="T8">
                <a:pos x="T4" y="T5"/>
              </a:cxn>
            </a:cxnLst>
            <a:rect l="T9" t="T10" r="T11" b="T12"/>
            <a:pathLst>
              <a:path w="134" h="170">
                <a:moveTo>
                  <a:pt x="0" y="170"/>
                </a:moveTo>
                <a:lnTo>
                  <a:pt x="134" y="0"/>
                </a:lnTo>
                <a:lnTo>
                  <a:pt x="0" y="170"/>
                </a:lnTo>
                <a:close/>
              </a:path>
            </a:pathLst>
          </a:custGeom>
          <a:solidFill>
            <a:srgbClr val="33CCCC"/>
          </a:solidFill>
          <a:ln w="9525">
            <a:noFill/>
            <a:round/>
            <a:headEnd/>
            <a:tailEnd/>
          </a:ln>
        </p:spPr>
        <p:txBody>
          <a:bodyPr/>
          <a:lstStyle/>
          <a:p>
            <a:endParaRPr lang="en-CA"/>
          </a:p>
        </p:txBody>
      </p:sp>
      <p:sp>
        <p:nvSpPr>
          <p:cNvPr id="48307" name="Freeform 189"/>
          <p:cNvSpPr>
            <a:spLocks/>
          </p:cNvSpPr>
          <p:nvPr/>
        </p:nvSpPr>
        <p:spPr bwMode="auto">
          <a:xfrm>
            <a:off x="3889375" y="2601913"/>
            <a:ext cx="438150" cy="298450"/>
          </a:xfrm>
          <a:custGeom>
            <a:avLst/>
            <a:gdLst>
              <a:gd name="T0" fmla="*/ 2147483647 w 297"/>
              <a:gd name="T1" fmla="*/ 2147483647 h 197"/>
              <a:gd name="T2" fmla="*/ 0 w 297"/>
              <a:gd name="T3" fmla="*/ 0 h 197"/>
              <a:gd name="T4" fmla="*/ 2147483647 w 297"/>
              <a:gd name="T5" fmla="*/ 2147483647 h 197"/>
              <a:gd name="T6" fmla="*/ 0 60000 65536"/>
              <a:gd name="T7" fmla="*/ 0 60000 65536"/>
              <a:gd name="T8" fmla="*/ 0 60000 65536"/>
              <a:gd name="T9" fmla="*/ 0 w 297"/>
              <a:gd name="T10" fmla="*/ 0 h 197"/>
              <a:gd name="T11" fmla="*/ 297 w 297"/>
              <a:gd name="T12" fmla="*/ 197 h 197"/>
            </a:gdLst>
            <a:ahLst/>
            <a:cxnLst>
              <a:cxn ang="T6">
                <a:pos x="T0" y="T1"/>
              </a:cxn>
              <a:cxn ang="T7">
                <a:pos x="T2" y="T3"/>
              </a:cxn>
              <a:cxn ang="T8">
                <a:pos x="T4" y="T5"/>
              </a:cxn>
            </a:cxnLst>
            <a:rect l="T9" t="T10" r="T11" b="T12"/>
            <a:pathLst>
              <a:path w="297" h="197">
                <a:moveTo>
                  <a:pt x="297" y="197"/>
                </a:moveTo>
                <a:lnTo>
                  <a:pt x="0" y="0"/>
                </a:lnTo>
                <a:lnTo>
                  <a:pt x="297" y="197"/>
                </a:lnTo>
                <a:close/>
              </a:path>
            </a:pathLst>
          </a:custGeom>
          <a:solidFill>
            <a:srgbClr val="33CCCC"/>
          </a:solidFill>
          <a:ln w="9525">
            <a:noFill/>
            <a:round/>
            <a:headEnd/>
            <a:tailEnd/>
          </a:ln>
        </p:spPr>
        <p:txBody>
          <a:bodyPr/>
          <a:lstStyle/>
          <a:p>
            <a:endParaRPr lang="en-CA"/>
          </a:p>
        </p:txBody>
      </p:sp>
      <p:sp>
        <p:nvSpPr>
          <p:cNvPr id="48308" name="Line 190"/>
          <p:cNvSpPr>
            <a:spLocks noChangeShapeType="1"/>
          </p:cNvSpPr>
          <p:nvPr/>
        </p:nvSpPr>
        <p:spPr bwMode="auto">
          <a:xfrm flipH="1">
            <a:off x="4129088" y="2900363"/>
            <a:ext cx="177800" cy="257175"/>
          </a:xfrm>
          <a:prstGeom prst="line">
            <a:avLst/>
          </a:prstGeom>
          <a:noFill/>
          <a:ln w="22225">
            <a:solidFill>
              <a:srgbClr val="000000"/>
            </a:solidFill>
            <a:round/>
            <a:headEnd/>
            <a:tailEnd/>
          </a:ln>
        </p:spPr>
        <p:txBody>
          <a:bodyPr/>
          <a:lstStyle/>
          <a:p>
            <a:endParaRPr lang="en-CA"/>
          </a:p>
        </p:txBody>
      </p:sp>
      <p:sp>
        <p:nvSpPr>
          <p:cNvPr id="48309" name="Line 191"/>
          <p:cNvSpPr>
            <a:spLocks noChangeShapeType="1"/>
          </p:cNvSpPr>
          <p:nvPr/>
        </p:nvSpPr>
        <p:spPr bwMode="auto">
          <a:xfrm>
            <a:off x="3889375" y="2578100"/>
            <a:ext cx="417513" cy="322263"/>
          </a:xfrm>
          <a:prstGeom prst="line">
            <a:avLst/>
          </a:prstGeom>
          <a:noFill/>
          <a:ln w="22225">
            <a:solidFill>
              <a:srgbClr val="000000"/>
            </a:solidFill>
            <a:round/>
            <a:headEnd/>
            <a:tailEnd/>
          </a:ln>
        </p:spPr>
        <p:txBody>
          <a:bodyPr/>
          <a:lstStyle/>
          <a:p>
            <a:endParaRPr lang="en-CA"/>
          </a:p>
        </p:txBody>
      </p:sp>
      <p:sp>
        <p:nvSpPr>
          <p:cNvPr id="48310" name="Freeform 192"/>
          <p:cNvSpPr>
            <a:spLocks/>
          </p:cNvSpPr>
          <p:nvPr/>
        </p:nvSpPr>
        <p:spPr bwMode="auto">
          <a:xfrm>
            <a:off x="3836988" y="2601913"/>
            <a:ext cx="52387" cy="20637"/>
          </a:xfrm>
          <a:custGeom>
            <a:avLst/>
            <a:gdLst>
              <a:gd name="T0" fmla="*/ 2147483647 w 35"/>
              <a:gd name="T1" fmla="*/ 0 h 14"/>
              <a:gd name="T2" fmla="*/ 0 w 35"/>
              <a:gd name="T3" fmla="*/ 2147483647 h 14"/>
              <a:gd name="T4" fmla="*/ 2147483647 w 35"/>
              <a:gd name="T5" fmla="*/ 0 h 14"/>
              <a:gd name="T6" fmla="*/ 0 60000 65536"/>
              <a:gd name="T7" fmla="*/ 0 60000 65536"/>
              <a:gd name="T8" fmla="*/ 0 60000 65536"/>
              <a:gd name="T9" fmla="*/ 0 w 35"/>
              <a:gd name="T10" fmla="*/ 0 h 14"/>
              <a:gd name="T11" fmla="*/ 35 w 35"/>
              <a:gd name="T12" fmla="*/ 14 h 14"/>
            </a:gdLst>
            <a:ahLst/>
            <a:cxnLst>
              <a:cxn ang="T6">
                <a:pos x="T0" y="T1"/>
              </a:cxn>
              <a:cxn ang="T7">
                <a:pos x="T2" y="T3"/>
              </a:cxn>
              <a:cxn ang="T8">
                <a:pos x="T4" y="T5"/>
              </a:cxn>
            </a:cxnLst>
            <a:rect l="T9" t="T10" r="T11" b="T12"/>
            <a:pathLst>
              <a:path w="35" h="14">
                <a:moveTo>
                  <a:pt x="35" y="0"/>
                </a:moveTo>
                <a:lnTo>
                  <a:pt x="0" y="14"/>
                </a:lnTo>
                <a:lnTo>
                  <a:pt x="35" y="0"/>
                </a:lnTo>
                <a:close/>
              </a:path>
            </a:pathLst>
          </a:custGeom>
          <a:solidFill>
            <a:srgbClr val="33CCCC"/>
          </a:solidFill>
          <a:ln w="9525">
            <a:noFill/>
            <a:round/>
            <a:headEnd/>
            <a:tailEnd/>
          </a:ln>
        </p:spPr>
        <p:txBody>
          <a:bodyPr/>
          <a:lstStyle/>
          <a:p>
            <a:endParaRPr lang="en-CA"/>
          </a:p>
        </p:txBody>
      </p:sp>
      <p:sp>
        <p:nvSpPr>
          <p:cNvPr id="48311" name="Freeform 193"/>
          <p:cNvSpPr>
            <a:spLocks/>
          </p:cNvSpPr>
          <p:nvPr/>
        </p:nvSpPr>
        <p:spPr bwMode="auto">
          <a:xfrm>
            <a:off x="3795713" y="2525713"/>
            <a:ext cx="93662" cy="96837"/>
          </a:xfrm>
          <a:custGeom>
            <a:avLst/>
            <a:gdLst>
              <a:gd name="T0" fmla="*/ 2147483647 w 63"/>
              <a:gd name="T1" fmla="*/ 2147483647 h 64"/>
              <a:gd name="T2" fmla="*/ 2147483647 w 63"/>
              <a:gd name="T3" fmla="*/ 2147483647 h 64"/>
              <a:gd name="T4" fmla="*/ 0 w 63"/>
              <a:gd name="T5" fmla="*/ 0 h 64"/>
              <a:gd name="T6" fmla="*/ 0 w 63"/>
              <a:gd name="T7" fmla="*/ 0 h 64"/>
              <a:gd name="T8" fmla="*/ 2147483647 w 63"/>
              <a:gd name="T9" fmla="*/ 2147483647 h 64"/>
              <a:gd name="T10" fmla="*/ 2147483647 w 63"/>
              <a:gd name="T11" fmla="*/ 2147483647 h 64"/>
              <a:gd name="T12" fmla="*/ 0 60000 65536"/>
              <a:gd name="T13" fmla="*/ 0 60000 65536"/>
              <a:gd name="T14" fmla="*/ 0 60000 65536"/>
              <a:gd name="T15" fmla="*/ 0 60000 65536"/>
              <a:gd name="T16" fmla="*/ 0 60000 65536"/>
              <a:gd name="T17" fmla="*/ 0 60000 65536"/>
              <a:gd name="T18" fmla="*/ 0 w 63"/>
              <a:gd name="T19" fmla="*/ 0 h 64"/>
              <a:gd name="T20" fmla="*/ 63 w 63"/>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63" h="64">
                <a:moveTo>
                  <a:pt x="28" y="64"/>
                </a:moveTo>
                <a:lnTo>
                  <a:pt x="63" y="50"/>
                </a:lnTo>
                <a:lnTo>
                  <a:pt x="0" y="0"/>
                </a:lnTo>
                <a:lnTo>
                  <a:pt x="28" y="64"/>
                </a:lnTo>
                <a:close/>
              </a:path>
            </a:pathLst>
          </a:custGeom>
          <a:solidFill>
            <a:srgbClr val="003366"/>
          </a:solidFill>
          <a:ln w="9525">
            <a:noFill/>
            <a:round/>
            <a:headEnd/>
            <a:tailEnd/>
          </a:ln>
        </p:spPr>
        <p:txBody>
          <a:bodyPr/>
          <a:lstStyle/>
          <a:p>
            <a:endParaRPr lang="en-CA"/>
          </a:p>
        </p:txBody>
      </p:sp>
      <p:sp>
        <p:nvSpPr>
          <p:cNvPr id="48312" name="Freeform 194"/>
          <p:cNvSpPr>
            <a:spLocks/>
          </p:cNvSpPr>
          <p:nvPr/>
        </p:nvSpPr>
        <p:spPr bwMode="auto">
          <a:xfrm>
            <a:off x="3836988" y="2601913"/>
            <a:ext cx="52387" cy="20637"/>
          </a:xfrm>
          <a:custGeom>
            <a:avLst/>
            <a:gdLst>
              <a:gd name="T0" fmla="*/ 0 w 35"/>
              <a:gd name="T1" fmla="*/ 2147483647 h 14"/>
              <a:gd name="T2" fmla="*/ 2147483647 w 35"/>
              <a:gd name="T3" fmla="*/ 0 h 14"/>
              <a:gd name="T4" fmla="*/ 0 w 35"/>
              <a:gd name="T5" fmla="*/ 2147483647 h 14"/>
              <a:gd name="T6" fmla="*/ 0 60000 65536"/>
              <a:gd name="T7" fmla="*/ 0 60000 65536"/>
              <a:gd name="T8" fmla="*/ 0 60000 65536"/>
              <a:gd name="T9" fmla="*/ 0 w 35"/>
              <a:gd name="T10" fmla="*/ 0 h 14"/>
              <a:gd name="T11" fmla="*/ 35 w 35"/>
              <a:gd name="T12" fmla="*/ 14 h 14"/>
            </a:gdLst>
            <a:ahLst/>
            <a:cxnLst>
              <a:cxn ang="T6">
                <a:pos x="T0" y="T1"/>
              </a:cxn>
              <a:cxn ang="T7">
                <a:pos x="T2" y="T3"/>
              </a:cxn>
              <a:cxn ang="T8">
                <a:pos x="T4" y="T5"/>
              </a:cxn>
            </a:cxnLst>
            <a:rect l="T9" t="T10" r="T11" b="T12"/>
            <a:pathLst>
              <a:path w="35" h="14">
                <a:moveTo>
                  <a:pt x="0" y="14"/>
                </a:moveTo>
                <a:lnTo>
                  <a:pt x="35" y="0"/>
                </a:lnTo>
                <a:lnTo>
                  <a:pt x="0" y="14"/>
                </a:lnTo>
                <a:close/>
              </a:path>
            </a:pathLst>
          </a:custGeom>
          <a:solidFill>
            <a:srgbClr val="003366"/>
          </a:solidFill>
          <a:ln w="9525">
            <a:noFill/>
            <a:round/>
            <a:headEnd/>
            <a:tailEnd/>
          </a:ln>
        </p:spPr>
        <p:txBody>
          <a:bodyPr/>
          <a:lstStyle/>
          <a:p>
            <a:endParaRPr lang="en-CA"/>
          </a:p>
        </p:txBody>
      </p:sp>
      <p:sp>
        <p:nvSpPr>
          <p:cNvPr id="48313" name="Freeform 195"/>
          <p:cNvSpPr>
            <a:spLocks/>
          </p:cNvSpPr>
          <p:nvPr/>
        </p:nvSpPr>
        <p:spPr bwMode="auto">
          <a:xfrm>
            <a:off x="3795713" y="2525713"/>
            <a:ext cx="93662" cy="76200"/>
          </a:xfrm>
          <a:custGeom>
            <a:avLst/>
            <a:gdLst>
              <a:gd name="T0" fmla="*/ 2147483647 w 63"/>
              <a:gd name="T1" fmla="*/ 2147483647 h 50"/>
              <a:gd name="T2" fmla="*/ 0 w 63"/>
              <a:gd name="T3" fmla="*/ 0 h 50"/>
              <a:gd name="T4" fmla="*/ 2147483647 w 63"/>
              <a:gd name="T5" fmla="*/ 2147483647 h 50"/>
              <a:gd name="T6" fmla="*/ 0 60000 65536"/>
              <a:gd name="T7" fmla="*/ 0 60000 65536"/>
              <a:gd name="T8" fmla="*/ 0 60000 65536"/>
              <a:gd name="T9" fmla="*/ 0 w 63"/>
              <a:gd name="T10" fmla="*/ 0 h 50"/>
              <a:gd name="T11" fmla="*/ 63 w 63"/>
              <a:gd name="T12" fmla="*/ 50 h 50"/>
            </a:gdLst>
            <a:ahLst/>
            <a:cxnLst>
              <a:cxn ang="T6">
                <a:pos x="T0" y="T1"/>
              </a:cxn>
              <a:cxn ang="T7">
                <a:pos x="T2" y="T3"/>
              </a:cxn>
              <a:cxn ang="T8">
                <a:pos x="T4" y="T5"/>
              </a:cxn>
            </a:cxnLst>
            <a:rect l="T9" t="T10" r="T11" b="T12"/>
            <a:pathLst>
              <a:path w="63" h="50">
                <a:moveTo>
                  <a:pt x="63" y="50"/>
                </a:moveTo>
                <a:lnTo>
                  <a:pt x="0" y="0"/>
                </a:lnTo>
                <a:lnTo>
                  <a:pt x="63" y="50"/>
                </a:lnTo>
                <a:close/>
              </a:path>
            </a:pathLst>
          </a:custGeom>
          <a:solidFill>
            <a:srgbClr val="003366"/>
          </a:solidFill>
          <a:ln w="9525">
            <a:noFill/>
            <a:round/>
            <a:headEnd/>
            <a:tailEnd/>
          </a:ln>
        </p:spPr>
        <p:txBody>
          <a:bodyPr/>
          <a:lstStyle/>
          <a:p>
            <a:endParaRPr lang="en-CA"/>
          </a:p>
        </p:txBody>
      </p:sp>
      <p:sp>
        <p:nvSpPr>
          <p:cNvPr id="48314" name="Freeform 196"/>
          <p:cNvSpPr>
            <a:spLocks/>
          </p:cNvSpPr>
          <p:nvPr/>
        </p:nvSpPr>
        <p:spPr bwMode="auto">
          <a:xfrm>
            <a:off x="3836988" y="2578100"/>
            <a:ext cx="52387" cy="23813"/>
          </a:xfrm>
          <a:custGeom>
            <a:avLst/>
            <a:gdLst>
              <a:gd name="T0" fmla="*/ 0 w 35"/>
              <a:gd name="T1" fmla="*/ 2147483647 h 15"/>
              <a:gd name="T2" fmla="*/ 2147483647 w 35"/>
              <a:gd name="T3" fmla="*/ 0 h 15"/>
              <a:gd name="T4" fmla="*/ 0 w 35"/>
              <a:gd name="T5" fmla="*/ 2147483647 h 15"/>
              <a:gd name="T6" fmla="*/ 0 60000 65536"/>
              <a:gd name="T7" fmla="*/ 0 60000 65536"/>
              <a:gd name="T8" fmla="*/ 0 60000 65536"/>
              <a:gd name="T9" fmla="*/ 0 w 35"/>
              <a:gd name="T10" fmla="*/ 0 h 15"/>
              <a:gd name="T11" fmla="*/ 35 w 35"/>
              <a:gd name="T12" fmla="*/ 15 h 15"/>
            </a:gdLst>
            <a:ahLst/>
            <a:cxnLst>
              <a:cxn ang="T6">
                <a:pos x="T0" y="T1"/>
              </a:cxn>
              <a:cxn ang="T7">
                <a:pos x="T2" y="T3"/>
              </a:cxn>
              <a:cxn ang="T8">
                <a:pos x="T4" y="T5"/>
              </a:cxn>
            </a:cxnLst>
            <a:rect l="T9" t="T10" r="T11" b="T12"/>
            <a:pathLst>
              <a:path w="35" h="15">
                <a:moveTo>
                  <a:pt x="0" y="15"/>
                </a:moveTo>
                <a:lnTo>
                  <a:pt x="35" y="0"/>
                </a:lnTo>
                <a:lnTo>
                  <a:pt x="0" y="15"/>
                </a:lnTo>
                <a:close/>
              </a:path>
            </a:pathLst>
          </a:custGeom>
          <a:noFill/>
          <a:ln w="22225">
            <a:solidFill>
              <a:srgbClr val="000000"/>
            </a:solidFill>
            <a:round/>
            <a:headEnd/>
            <a:tailEnd/>
          </a:ln>
        </p:spPr>
        <p:txBody>
          <a:bodyPr/>
          <a:lstStyle/>
          <a:p>
            <a:endParaRPr lang="en-CA"/>
          </a:p>
        </p:txBody>
      </p:sp>
      <p:sp>
        <p:nvSpPr>
          <p:cNvPr id="48315" name="Line 197"/>
          <p:cNvSpPr>
            <a:spLocks noChangeShapeType="1"/>
          </p:cNvSpPr>
          <p:nvPr/>
        </p:nvSpPr>
        <p:spPr bwMode="auto">
          <a:xfrm>
            <a:off x="3773488" y="2503488"/>
            <a:ext cx="115887" cy="74612"/>
          </a:xfrm>
          <a:prstGeom prst="line">
            <a:avLst/>
          </a:prstGeom>
          <a:noFill/>
          <a:ln w="22225">
            <a:solidFill>
              <a:srgbClr val="000000"/>
            </a:solidFill>
            <a:round/>
            <a:headEnd/>
            <a:tailEnd/>
          </a:ln>
        </p:spPr>
        <p:txBody>
          <a:bodyPr/>
          <a:lstStyle/>
          <a:p>
            <a:endParaRPr lang="en-CA"/>
          </a:p>
        </p:txBody>
      </p:sp>
      <p:sp>
        <p:nvSpPr>
          <p:cNvPr id="48316" name="Freeform 198"/>
          <p:cNvSpPr>
            <a:spLocks/>
          </p:cNvSpPr>
          <p:nvPr/>
        </p:nvSpPr>
        <p:spPr bwMode="auto">
          <a:xfrm>
            <a:off x="3576638" y="2622550"/>
            <a:ext cx="552450" cy="534988"/>
          </a:xfrm>
          <a:custGeom>
            <a:avLst/>
            <a:gdLst>
              <a:gd name="T0" fmla="*/ 2147483647 w 375"/>
              <a:gd name="T1" fmla="*/ 2147483647 h 353"/>
              <a:gd name="T2" fmla="*/ 2147483647 w 375"/>
              <a:gd name="T3" fmla="*/ 2147483647 h 353"/>
              <a:gd name="T4" fmla="*/ 0 w 375"/>
              <a:gd name="T5" fmla="*/ 2147483647 h 353"/>
              <a:gd name="T6" fmla="*/ 2147483647 w 375"/>
              <a:gd name="T7" fmla="*/ 2147483647 h 353"/>
              <a:gd name="T8" fmla="*/ 2147483647 w 375"/>
              <a:gd name="T9" fmla="*/ 0 h 353"/>
              <a:gd name="T10" fmla="*/ 2147483647 w 375"/>
              <a:gd name="T11" fmla="*/ 2147483647 h 353"/>
              <a:gd name="T12" fmla="*/ 2147483647 w 375"/>
              <a:gd name="T13" fmla="*/ 2147483647 h 353"/>
              <a:gd name="T14" fmla="*/ 0 60000 65536"/>
              <a:gd name="T15" fmla="*/ 0 60000 65536"/>
              <a:gd name="T16" fmla="*/ 0 60000 65536"/>
              <a:gd name="T17" fmla="*/ 0 60000 65536"/>
              <a:gd name="T18" fmla="*/ 0 60000 65536"/>
              <a:gd name="T19" fmla="*/ 0 60000 65536"/>
              <a:gd name="T20" fmla="*/ 0 60000 65536"/>
              <a:gd name="T21" fmla="*/ 0 w 375"/>
              <a:gd name="T22" fmla="*/ 0 h 353"/>
              <a:gd name="T23" fmla="*/ 375 w 375"/>
              <a:gd name="T24" fmla="*/ 353 h 3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353">
                <a:moveTo>
                  <a:pt x="375" y="353"/>
                </a:moveTo>
                <a:lnTo>
                  <a:pt x="375" y="353"/>
                </a:lnTo>
                <a:lnTo>
                  <a:pt x="0" y="120"/>
                </a:lnTo>
                <a:lnTo>
                  <a:pt x="85" y="7"/>
                </a:lnTo>
                <a:lnTo>
                  <a:pt x="177" y="0"/>
                </a:lnTo>
                <a:lnTo>
                  <a:pt x="375" y="353"/>
                </a:lnTo>
                <a:close/>
              </a:path>
            </a:pathLst>
          </a:custGeom>
          <a:solidFill>
            <a:srgbClr val="33CCCC"/>
          </a:solidFill>
          <a:ln w="9525">
            <a:noFill/>
            <a:round/>
            <a:headEnd/>
            <a:tailEnd/>
          </a:ln>
        </p:spPr>
        <p:txBody>
          <a:bodyPr/>
          <a:lstStyle/>
          <a:p>
            <a:endParaRPr lang="en-CA"/>
          </a:p>
        </p:txBody>
      </p:sp>
      <p:sp>
        <p:nvSpPr>
          <p:cNvPr id="48317" name="Freeform 199"/>
          <p:cNvSpPr>
            <a:spLocks/>
          </p:cNvSpPr>
          <p:nvPr/>
        </p:nvSpPr>
        <p:spPr bwMode="auto">
          <a:xfrm>
            <a:off x="3576638" y="2805113"/>
            <a:ext cx="552450" cy="352425"/>
          </a:xfrm>
          <a:custGeom>
            <a:avLst/>
            <a:gdLst>
              <a:gd name="T0" fmla="*/ 2147483647 w 375"/>
              <a:gd name="T1" fmla="*/ 2147483647 h 233"/>
              <a:gd name="T2" fmla="*/ 0 w 375"/>
              <a:gd name="T3" fmla="*/ 0 h 233"/>
              <a:gd name="T4" fmla="*/ 2147483647 w 375"/>
              <a:gd name="T5" fmla="*/ 2147483647 h 233"/>
              <a:gd name="T6" fmla="*/ 0 60000 65536"/>
              <a:gd name="T7" fmla="*/ 0 60000 65536"/>
              <a:gd name="T8" fmla="*/ 0 60000 65536"/>
              <a:gd name="T9" fmla="*/ 0 w 375"/>
              <a:gd name="T10" fmla="*/ 0 h 233"/>
              <a:gd name="T11" fmla="*/ 375 w 375"/>
              <a:gd name="T12" fmla="*/ 233 h 233"/>
            </a:gdLst>
            <a:ahLst/>
            <a:cxnLst>
              <a:cxn ang="T6">
                <a:pos x="T0" y="T1"/>
              </a:cxn>
              <a:cxn ang="T7">
                <a:pos x="T2" y="T3"/>
              </a:cxn>
              <a:cxn ang="T8">
                <a:pos x="T4" y="T5"/>
              </a:cxn>
            </a:cxnLst>
            <a:rect l="T9" t="T10" r="T11" b="T12"/>
            <a:pathLst>
              <a:path w="375" h="233">
                <a:moveTo>
                  <a:pt x="375" y="233"/>
                </a:moveTo>
                <a:lnTo>
                  <a:pt x="0" y="0"/>
                </a:lnTo>
                <a:lnTo>
                  <a:pt x="375" y="233"/>
                </a:lnTo>
                <a:close/>
              </a:path>
            </a:pathLst>
          </a:custGeom>
          <a:solidFill>
            <a:srgbClr val="33CCCC"/>
          </a:solidFill>
          <a:ln w="9525">
            <a:noFill/>
            <a:round/>
            <a:headEnd/>
            <a:tailEnd/>
          </a:ln>
        </p:spPr>
        <p:txBody>
          <a:bodyPr/>
          <a:lstStyle/>
          <a:p>
            <a:endParaRPr lang="en-CA"/>
          </a:p>
        </p:txBody>
      </p:sp>
      <p:sp>
        <p:nvSpPr>
          <p:cNvPr id="48318" name="Freeform 200"/>
          <p:cNvSpPr>
            <a:spLocks/>
          </p:cNvSpPr>
          <p:nvPr/>
        </p:nvSpPr>
        <p:spPr bwMode="auto">
          <a:xfrm>
            <a:off x="3576638" y="2633663"/>
            <a:ext cx="125412" cy="171450"/>
          </a:xfrm>
          <a:custGeom>
            <a:avLst/>
            <a:gdLst>
              <a:gd name="T0" fmla="*/ 0 w 85"/>
              <a:gd name="T1" fmla="*/ 2147483647 h 113"/>
              <a:gd name="T2" fmla="*/ 2147483647 w 85"/>
              <a:gd name="T3" fmla="*/ 0 h 113"/>
              <a:gd name="T4" fmla="*/ 0 w 85"/>
              <a:gd name="T5" fmla="*/ 2147483647 h 113"/>
              <a:gd name="T6" fmla="*/ 0 60000 65536"/>
              <a:gd name="T7" fmla="*/ 0 60000 65536"/>
              <a:gd name="T8" fmla="*/ 0 60000 65536"/>
              <a:gd name="T9" fmla="*/ 0 w 85"/>
              <a:gd name="T10" fmla="*/ 0 h 113"/>
              <a:gd name="T11" fmla="*/ 85 w 85"/>
              <a:gd name="T12" fmla="*/ 113 h 113"/>
            </a:gdLst>
            <a:ahLst/>
            <a:cxnLst>
              <a:cxn ang="T6">
                <a:pos x="T0" y="T1"/>
              </a:cxn>
              <a:cxn ang="T7">
                <a:pos x="T2" y="T3"/>
              </a:cxn>
              <a:cxn ang="T8">
                <a:pos x="T4" y="T5"/>
              </a:cxn>
            </a:cxnLst>
            <a:rect l="T9" t="T10" r="T11" b="T12"/>
            <a:pathLst>
              <a:path w="85" h="113">
                <a:moveTo>
                  <a:pt x="0" y="113"/>
                </a:moveTo>
                <a:lnTo>
                  <a:pt x="85" y="0"/>
                </a:lnTo>
                <a:lnTo>
                  <a:pt x="0" y="113"/>
                </a:lnTo>
                <a:close/>
              </a:path>
            </a:pathLst>
          </a:custGeom>
          <a:solidFill>
            <a:srgbClr val="33CCCC"/>
          </a:solidFill>
          <a:ln w="9525">
            <a:noFill/>
            <a:round/>
            <a:headEnd/>
            <a:tailEnd/>
          </a:ln>
        </p:spPr>
        <p:txBody>
          <a:bodyPr/>
          <a:lstStyle/>
          <a:p>
            <a:endParaRPr lang="en-CA"/>
          </a:p>
        </p:txBody>
      </p:sp>
      <p:sp>
        <p:nvSpPr>
          <p:cNvPr id="48319" name="Line 201"/>
          <p:cNvSpPr>
            <a:spLocks noChangeShapeType="1"/>
          </p:cNvSpPr>
          <p:nvPr/>
        </p:nvSpPr>
        <p:spPr bwMode="auto">
          <a:xfrm>
            <a:off x="3556000" y="2782888"/>
            <a:ext cx="573088" cy="374650"/>
          </a:xfrm>
          <a:prstGeom prst="line">
            <a:avLst/>
          </a:prstGeom>
          <a:noFill/>
          <a:ln w="22225">
            <a:solidFill>
              <a:srgbClr val="000000"/>
            </a:solidFill>
            <a:round/>
            <a:headEnd/>
            <a:tailEnd/>
          </a:ln>
        </p:spPr>
        <p:txBody>
          <a:bodyPr/>
          <a:lstStyle/>
          <a:p>
            <a:endParaRPr lang="en-CA"/>
          </a:p>
        </p:txBody>
      </p:sp>
      <p:sp>
        <p:nvSpPr>
          <p:cNvPr id="48320" name="Line 202"/>
          <p:cNvSpPr>
            <a:spLocks noChangeShapeType="1"/>
          </p:cNvSpPr>
          <p:nvPr/>
        </p:nvSpPr>
        <p:spPr bwMode="auto">
          <a:xfrm flipH="1">
            <a:off x="3556000" y="2622550"/>
            <a:ext cx="125413" cy="160338"/>
          </a:xfrm>
          <a:prstGeom prst="line">
            <a:avLst/>
          </a:prstGeom>
          <a:noFill/>
          <a:ln w="22225">
            <a:solidFill>
              <a:srgbClr val="000000"/>
            </a:solidFill>
            <a:round/>
            <a:headEnd/>
            <a:tailEnd/>
          </a:ln>
        </p:spPr>
        <p:txBody>
          <a:bodyPr/>
          <a:lstStyle/>
          <a:p>
            <a:endParaRPr lang="en-CA"/>
          </a:p>
        </p:txBody>
      </p:sp>
      <p:sp>
        <p:nvSpPr>
          <p:cNvPr id="48321" name="Freeform 203"/>
          <p:cNvSpPr>
            <a:spLocks/>
          </p:cNvSpPr>
          <p:nvPr/>
        </p:nvSpPr>
        <p:spPr bwMode="auto">
          <a:xfrm>
            <a:off x="3702050" y="2622550"/>
            <a:ext cx="134938" cy="11113"/>
          </a:xfrm>
          <a:custGeom>
            <a:avLst/>
            <a:gdLst>
              <a:gd name="T0" fmla="*/ 0 w 92"/>
              <a:gd name="T1" fmla="*/ 2147483647 h 7"/>
              <a:gd name="T2" fmla="*/ 2147483647 w 92"/>
              <a:gd name="T3" fmla="*/ 0 h 7"/>
              <a:gd name="T4" fmla="*/ 0 w 92"/>
              <a:gd name="T5" fmla="*/ 2147483647 h 7"/>
              <a:gd name="T6" fmla="*/ 0 60000 65536"/>
              <a:gd name="T7" fmla="*/ 0 60000 65536"/>
              <a:gd name="T8" fmla="*/ 0 60000 65536"/>
              <a:gd name="T9" fmla="*/ 0 w 92"/>
              <a:gd name="T10" fmla="*/ 0 h 7"/>
              <a:gd name="T11" fmla="*/ 92 w 92"/>
              <a:gd name="T12" fmla="*/ 7 h 7"/>
            </a:gdLst>
            <a:ahLst/>
            <a:cxnLst>
              <a:cxn ang="T6">
                <a:pos x="T0" y="T1"/>
              </a:cxn>
              <a:cxn ang="T7">
                <a:pos x="T2" y="T3"/>
              </a:cxn>
              <a:cxn ang="T8">
                <a:pos x="T4" y="T5"/>
              </a:cxn>
            </a:cxnLst>
            <a:rect l="T9" t="T10" r="T11" b="T12"/>
            <a:pathLst>
              <a:path w="92" h="7">
                <a:moveTo>
                  <a:pt x="0" y="7"/>
                </a:moveTo>
                <a:lnTo>
                  <a:pt x="92" y="0"/>
                </a:lnTo>
                <a:lnTo>
                  <a:pt x="0" y="7"/>
                </a:lnTo>
                <a:close/>
              </a:path>
            </a:pathLst>
          </a:custGeom>
          <a:solidFill>
            <a:srgbClr val="33CCCC"/>
          </a:solidFill>
          <a:ln w="9525">
            <a:noFill/>
            <a:round/>
            <a:headEnd/>
            <a:tailEnd/>
          </a:ln>
        </p:spPr>
        <p:txBody>
          <a:bodyPr/>
          <a:lstStyle/>
          <a:p>
            <a:endParaRPr lang="en-CA"/>
          </a:p>
        </p:txBody>
      </p:sp>
      <p:sp>
        <p:nvSpPr>
          <p:cNvPr id="48322" name="Freeform 204"/>
          <p:cNvSpPr>
            <a:spLocks/>
          </p:cNvSpPr>
          <p:nvPr/>
        </p:nvSpPr>
        <p:spPr bwMode="auto">
          <a:xfrm>
            <a:off x="3702050" y="2525713"/>
            <a:ext cx="134938" cy="107950"/>
          </a:xfrm>
          <a:custGeom>
            <a:avLst/>
            <a:gdLst>
              <a:gd name="T0" fmla="*/ 2147483647 w 92"/>
              <a:gd name="T1" fmla="*/ 2147483647 h 71"/>
              <a:gd name="T2" fmla="*/ 0 w 92"/>
              <a:gd name="T3" fmla="*/ 2147483647 h 71"/>
              <a:gd name="T4" fmla="*/ 2147483647 w 92"/>
              <a:gd name="T5" fmla="*/ 0 h 71"/>
              <a:gd name="T6" fmla="*/ 2147483647 w 92"/>
              <a:gd name="T7" fmla="*/ 0 h 71"/>
              <a:gd name="T8" fmla="*/ 2147483647 w 92"/>
              <a:gd name="T9" fmla="*/ 2147483647 h 71"/>
              <a:gd name="T10" fmla="*/ 2147483647 w 92"/>
              <a:gd name="T11" fmla="*/ 2147483647 h 71"/>
              <a:gd name="T12" fmla="*/ 0 60000 65536"/>
              <a:gd name="T13" fmla="*/ 0 60000 65536"/>
              <a:gd name="T14" fmla="*/ 0 60000 65536"/>
              <a:gd name="T15" fmla="*/ 0 60000 65536"/>
              <a:gd name="T16" fmla="*/ 0 60000 65536"/>
              <a:gd name="T17" fmla="*/ 0 60000 65536"/>
              <a:gd name="T18" fmla="*/ 0 w 92"/>
              <a:gd name="T19" fmla="*/ 0 h 71"/>
              <a:gd name="T20" fmla="*/ 92 w 92"/>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92" h="71">
                <a:moveTo>
                  <a:pt x="92" y="64"/>
                </a:moveTo>
                <a:lnTo>
                  <a:pt x="0" y="71"/>
                </a:lnTo>
                <a:lnTo>
                  <a:pt x="64" y="0"/>
                </a:lnTo>
                <a:lnTo>
                  <a:pt x="92" y="64"/>
                </a:lnTo>
                <a:close/>
              </a:path>
            </a:pathLst>
          </a:custGeom>
          <a:solidFill>
            <a:srgbClr val="003366"/>
          </a:solidFill>
          <a:ln w="9525">
            <a:noFill/>
            <a:round/>
            <a:headEnd/>
            <a:tailEnd/>
          </a:ln>
        </p:spPr>
        <p:txBody>
          <a:bodyPr/>
          <a:lstStyle/>
          <a:p>
            <a:endParaRPr lang="en-CA"/>
          </a:p>
        </p:txBody>
      </p:sp>
      <p:sp>
        <p:nvSpPr>
          <p:cNvPr id="48323" name="Freeform 205"/>
          <p:cNvSpPr>
            <a:spLocks/>
          </p:cNvSpPr>
          <p:nvPr/>
        </p:nvSpPr>
        <p:spPr bwMode="auto">
          <a:xfrm>
            <a:off x="3702050" y="2622550"/>
            <a:ext cx="134938" cy="11113"/>
          </a:xfrm>
          <a:custGeom>
            <a:avLst/>
            <a:gdLst>
              <a:gd name="T0" fmla="*/ 2147483647 w 92"/>
              <a:gd name="T1" fmla="*/ 0 h 7"/>
              <a:gd name="T2" fmla="*/ 0 w 92"/>
              <a:gd name="T3" fmla="*/ 2147483647 h 7"/>
              <a:gd name="T4" fmla="*/ 2147483647 w 92"/>
              <a:gd name="T5" fmla="*/ 0 h 7"/>
              <a:gd name="T6" fmla="*/ 0 60000 65536"/>
              <a:gd name="T7" fmla="*/ 0 60000 65536"/>
              <a:gd name="T8" fmla="*/ 0 60000 65536"/>
              <a:gd name="T9" fmla="*/ 0 w 92"/>
              <a:gd name="T10" fmla="*/ 0 h 7"/>
              <a:gd name="T11" fmla="*/ 92 w 92"/>
              <a:gd name="T12" fmla="*/ 7 h 7"/>
            </a:gdLst>
            <a:ahLst/>
            <a:cxnLst>
              <a:cxn ang="T6">
                <a:pos x="T0" y="T1"/>
              </a:cxn>
              <a:cxn ang="T7">
                <a:pos x="T2" y="T3"/>
              </a:cxn>
              <a:cxn ang="T8">
                <a:pos x="T4" y="T5"/>
              </a:cxn>
            </a:cxnLst>
            <a:rect l="T9" t="T10" r="T11" b="T12"/>
            <a:pathLst>
              <a:path w="92" h="7">
                <a:moveTo>
                  <a:pt x="92" y="0"/>
                </a:moveTo>
                <a:lnTo>
                  <a:pt x="0" y="7"/>
                </a:lnTo>
                <a:lnTo>
                  <a:pt x="92" y="0"/>
                </a:lnTo>
                <a:close/>
              </a:path>
            </a:pathLst>
          </a:custGeom>
          <a:solidFill>
            <a:srgbClr val="003366"/>
          </a:solidFill>
          <a:ln w="9525">
            <a:noFill/>
            <a:round/>
            <a:headEnd/>
            <a:tailEnd/>
          </a:ln>
        </p:spPr>
        <p:txBody>
          <a:bodyPr/>
          <a:lstStyle/>
          <a:p>
            <a:endParaRPr lang="en-CA"/>
          </a:p>
        </p:txBody>
      </p:sp>
      <p:sp>
        <p:nvSpPr>
          <p:cNvPr id="48324" name="Freeform 206"/>
          <p:cNvSpPr>
            <a:spLocks/>
          </p:cNvSpPr>
          <p:nvPr/>
        </p:nvSpPr>
        <p:spPr bwMode="auto">
          <a:xfrm>
            <a:off x="3702050" y="2525713"/>
            <a:ext cx="93663" cy="107950"/>
          </a:xfrm>
          <a:custGeom>
            <a:avLst/>
            <a:gdLst>
              <a:gd name="T0" fmla="*/ 0 w 64"/>
              <a:gd name="T1" fmla="*/ 2147483647 h 71"/>
              <a:gd name="T2" fmla="*/ 2147483647 w 64"/>
              <a:gd name="T3" fmla="*/ 0 h 71"/>
              <a:gd name="T4" fmla="*/ 0 w 64"/>
              <a:gd name="T5" fmla="*/ 2147483647 h 71"/>
              <a:gd name="T6" fmla="*/ 0 60000 65536"/>
              <a:gd name="T7" fmla="*/ 0 60000 65536"/>
              <a:gd name="T8" fmla="*/ 0 60000 65536"/>
              <a:gd name="T9" fmla="*/ 0 w 64"/>
              <a:gd name="T10" fmla="*/ 0 h 71"/>
              <a:gd name="T11" fmla="*/ 64 w 64"/>
              <a:gd name="T12" fmla="*/ 71 h 71"/>
            </a:gdLst>
            <a:ahLst/>
            <a:cxnLst>
              <a:cxn ang="T6">
                <a:pos x="T0" y="T1"/>
              </a:cxn>
              <a:cxn ang="T7">
                <a:pos x="T2" y="T3"/>
              </a:cxn>
              <a:cxn ang="T8">
                <a:pos x="T4" y="T5"/>
              </a:cxn>
            </a:cxnLst>
            <a:rect l="T9" t="T10" r="T11" b="T12"/>
            <a:pathLst>
              <a:path w="64" h="71">
                <a:moveTo>
                  <a:pt x="0" y="71"/>
                </a:moveTo>
                <a:lnTo>
                  <a:pt x="64" y="0"/>
                </a:lnTo>
                <a:lnTo>
                  <a:pt x="0" y="71"/>
                </a:lnTo>
                <a:close/>
              </a:path>
            </a:pathLst>
          </a:custGeom>
          <a:solidFill>
            <a:srgbClr val="003366"/>
          </a:solidFill>
          <a:ln w="9525">
            <a:noFill/>
            <a:round/>
            <a:headEnd/>
            <a:tailEnd/>
          </a:ln>
        </p:spPr>
        <p:txBody>
          <a:bodyPr/>
          <a:lstStyle/>
          <a:p>
            <a:endParaRPr lang="en-CA"/>
          </a:p>
        </p:txBody>
      </p:sp>
      <p:sp>
        <p:nvSpPr>
          <p:cNvPr id="48325" name="Freeform 207"/>
          <p:cNvSpPr>
            <a:spLocks/>
          </p:cNvSpPr>
          <p:nvPr/>
        </p:nvSpPr>
        <p:spPr bwMode="auto">
          <a:xfrm>
            <a:off x="3681413" y="2601913"/>
            <a:ext cx="155575" cy="20637"/>
          </a:xfrm>
          <a:custGeom>
            <a:avLst/>
            <a:gdLst>
              <a:gd name="T0" fmla="*/ 2147483647 w 106"/>
              <a:gd name="T1" fmla="*/ 0 h 14"/>
              <a:gd name="T2" fmla="*/ 0 w 106"/>
              <a:gd name="T3" fmla="*/ 2147483647 h 14"/>
              <a:gd name="T4" fmla="*/ 2147483647 w 106"/>
              <a:gd name="T5" fmla="*/ 0 h 14"/>
              <a:gd name="T6" fmla="*/ 0 60000 65536"/>
              <a:gd name="T7" fmla="*/ 0 60000 65536"/>
              <a:gd name="T8" fmla="*/ 0 60000 65536"/>
              <a:gd name="T9" fmla="*/ 0 w 106"/>
              <a:gd name="T10" fmla="*/ 0 h 14"/>
              <a:gd name="T11" fmla="*/ 106 w 106"/>
              <a:gd name="T12" fmla="*/ 14 h 14"/>
            </a:gdLst>
            <a:ahLst/>
            <a:cxnLst>
              <a:cxn ang="T6">
                <a:pos x="T0" y="T1"/>
              </a:cxn>
              <a:cxn ang="T7">
                <a:pos x="T2" y="T3"/>
              </a:cxn>
              <a:cxn ang="T8">
                <a:pos x="T4" y="T5"/>
              </a:cxn>
            </a:cxnLst>
            <a:rect l="T9" t="T10" r="T11" b="T12"/>
            <a:pathLst>
              <a:path w="106" h="14">
                <a:moveTo>
                  <a:pt x="106" y="0"/>
                </a:moveTo>
                <a:lnTo>
                  <a:pt x="0" y="14"/>
                </a:lnTo>
                <a:lnTo>
                  <a:pt x="106" y="0"/>
                </a:lnTo>
                <a:close/>
              </a:path>
            </a:pathLst>
          </a:custGeom>
          <a:noFill/>
          <a:ln w="22225">
            <a:solidFill>
              <a:srgbClr val="000000"/>
            </a:solidFill>
            <a:round/>
            <a:headEnd/>
            <a:tailEnd/>
          </a:ln>
        </p:spPr>
        <p:txBody>
          <a:bodyPr/>
          <a:lstStyle/>
          <a:p>
            <a:endParaRPr lang="en-CA"/>
          </a:p>
        </p:txBody>
      </p:sp>
      <p:sp>
        <p:nvSpPr>
          <p:cNvPr id="48326" name="Line 208"/>
          <p:cNvSpPr>
            <a:spLocks noChangeShapeType="1"/>
          </p:cNvSpPr>
          <p:nvPr/>
        </p:nvSpPr>
        <p:spPr bwMode="auto">
          <a:xfrm flipH="1">
            <a:off x="3681413" y="2503488"/>
            <a:ext cx="92075" cy="119062"/>
          </a:xfrm>
          <a:prstGeom prst="line">
            <a:avLst/>
          </a:prstGeom>
          <a:noFill/>
          <a:ln w="22225">
            <a:solidFill>
              <a:srgbClr val="000000"/>
            </a:solidFill>
            <a:round/>
            <a:headEnd/>
            <a:tailEnd/>
          </a:ln>
        </p:spPr>
        <p:txBody>
          <a:bodyPr/>
          <a:lstStyle/>
          <a:p>
            <a:endParaRPr lang="en-CA"/>
          </a:p>
        </p:txBody>
      </p:sp>
      <p:sp>
        <p:nvSpPr>
          <p:cNvPr id="48327" name="Freeform 209"/>
          <p:cNvSpPr>
            <a:spLocks/>
          </p:cNvSpPr>
          <p:nvPr/>
        </p:nvSpPr>
        <p:spPr bwMode="auto">
          <a:xfrm>
            <a:off x="4608513" y="3209925"/>
            <a:ext cx="177800" cy="150813"/>
          </a:xfrm>
          <a:custGeom>
            <a:avLst/>
            <a:gdLst>
              <a:gd name="T0" fmla="*/ 2147483647 w 120"/>
              <a:gd name="T1" fmla="*/ 2147483647 h 99"/>
              <a:gd name="T2" fmla="*/ 2147483647 w 120"/>
              <a:gd name="T3" fmla="*/ 2147483647 h 99"/>
              <a:gd name="T4" fmla="*/ 2147483647 w 120"/>
              <a:gd name="T5" fmla="*/ 0 h 99"/>
              <a:gd name="T6" fmla="*/ 0 w 120"/>
              <a:gd name="T7" fmla="*/ 2147483647 h 99"/>
              <a:gd name="T8" fmla="*/ 2147483647 w 120"/>
              <a:gd name="T9" fmla="*/ 2147483647 h 99"/>
              <a:gd name="T10" fmla="*/ 2147483647 w 120"/>
              <a:gd name="T11" fmla="*/ 2147483647 h 99"/>
              <a:gd name="T12" fmla="*/ 0 60000 65536"/>
              <a:gd name="T13" fmla="*/ 0 60000 65536"/>
              <a:gd name="T14" fmla="*/ 0 60000 65536"/>
              <a:gd name="T15" fmla="*/ 0 60000 65536"/>
              <a:gd name="T16" fmla="*/ 0 60000 65536"/>
              <a:gd name="T17" fmla="*/ 0 60000 65536"/>
              <a:gd name="T18" fmla="*/ 0 w 120"/>
              <a:gd name="T19" fmla="*/ 0 h 99"/>
              <a:gd name="T20" fmla="*/ 120 w 120"/>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120" h="99">
                <a:moveTo>
                  <a:pt x="56" y="99"/>
                </a:moveTo>
                <a:lnTo>
                  <a:pt x="56" y="99"/>
                </a:lnTo>
                <a:lnTo>
                  <a:pt x="120" y="0"/>
                </a:lnTo>
                <a:lnTo>
                  <a:pt x="0" y="29"/>
                </a:lnTo>
                <a:lnTo>
                  <a:pt x="56" y="99"/>
                </a:lnTo>
                <a:close/>
              </a:path>
            </a:pathLst>
          </a:custGeom>
          <a:solidFill>
            <a:srgbClr val="00FFFF"/>
          </a:solidFill>
          <a:ln w="9525">
            <a:noFill/>
            <a:round/>
            <a:headEnd/>
            <a:tailEnd/>
          </a:ln>
        </p:spPr>
        <p:txBody>
          <a:bodyPr/>
          <a:lstStyle/>
          <a:p>
            <a:endParaRPr lang="en-CA"/>
          </a:p>
        </p:txBody>
      </p:sp>
      <p:sp>
        <p:nvSpPr>
          <p:cNvPr id="48328" name="Freeform 210"/>
          <p:cNvSpPr>
            <a:spLocks/>
          </p:cNvSpPr>
          <p:nvPr/>
        </p:nvSpPr>
        <p:spPr bwMode="auto">
          <a:xfrm>
            <a:off x="4691063" y="3209925"/>
            <a:ext cx="95250" cy="150813"/>
          </a:xfrm>
          <a:custGeom>
            <a:avLst/>
            <a:gdLst>
              <a:gd name="T0" fmla="*/ 0 w 64"/>
              <a:gd name="T1" fmla="*/ 2147483647 h 99"/>
              <a:gd name="T2" fmla="*/ 2147483647 w 64"/>
              <a:gd name="T3" fmla="*/ 0 h 99"/>
              <a:gd name="T4" fmla="*/ 0 w 64"/>
              <a:gd name="T5" fmla="*/ 2147483647 h 99"/>
              <a:gd name="T6" fmla="*/ 0 60000 65536"/>
              <a:gd name="T7" fmla="*/ 0 60000 65536"/>
              <a:gd name="T8" fmla="*/ 0 60000 65536"/>
              <a:gd name="T9" fmla="*/ 0 w 64"/>
              <a:gd name="T10" fmla="*/ 0 h 99"/>
              <a:gd name="T11" fmla="*/ 64 w 64"/>
              <a:gd name="T12" fmla="*/ 99 h 99"/>
            </a:gdLst>
            <a:ahLst/>
            <a:cxnLst>
              <a:cxn ang="T6">
                <a:pos x="T0" y="T1"/>
              </a:cxn>
              <a:cxn ang="T7">
                <a:pos x="T2" y="T3"/>
              </a:cxn>
              <a:cxn ang="T8">
                <a:pos x="T4" y="T5"/>
              </a:cxn>
            </a:cxnLst>
            <a:rect l="T9" t="T10" r="T11" b="T12"/>
            <a:pathLst>
              <a:path w="64" h="99">
                <a:moveTo>
                  <a:pt x="0" y="99"/>
                </a:moveTo>
                <a:lnTo>
                  <a:pt x="64" y="0"/>
                </a:lnTo>
                <a:lnTo>
                  <a:pt x="0" y="99"/>
                </a:lnTo>
                <a:close/>
              </a:path>
            </a:pathLst>
          </a:custGeom>
          <a:solidFill>
            <a:srgbClr val="00FFFF"/>
          </a:solidFill>
          <a:ln w="9525">
            <a:noFill/>
            <a:round/>
            <a:headEnd/>
            <a:tailEnd/>
          </a:ln>
        </p:spPr>
        <p:txBody>
          <a:bodyPr/>
          <a:lstStyle/>
          <a:p>
            <a:endParaRPr lang="en-CA"/>
          </a:p>
        </p:txBody>
      </p:sp>
      <p:sp>
        <p:nvSpPr>
          <p:cNvPr id="48329" name="Freeform 211"/>
          <p:cNvSpPr>
            <a:spLocks/>
          </p:cNvSpPr>
          <p:nvPr/>
        </p:nvSpPr>
        <p:spPr bwMode="auto">
          <a:xfrm>
            <a:off x="4608513" y="3209925"/>
            <a:ext cx="177800" cy="44450"/>
          </a:xfrm>
          <a:custGeom>
            <a:avLst/>
            <a:gdLst>
              <a:gd name="T0" fmla="*/ 2147483647 w 120"/>
              <a:gd name="T1" fmla="*/ 0 h 29"/>
              <a:gd name="T2" fmla="*/ 0 w 120"/>
              <a:gd name="T3" fmla="*/ 2147483647 h 29"/>
              <a:gd name="T4" fmla="*/ 2147483647 w 120"/>
              <a:gd name="T5" fmla="*/ 0 h 29"/>
              <a:gd name="T6" fmla="*/ 0 60000 65536"/>
              <a:gd name="T7" fmla="*/ 0 60000 65536"/>
              <a:gd name="T8" fmla="*/ 0 60000 65536"/>
              <a:gd name="T9" fmla="*/ 0 w 120"/>
              <a:gd name="T10" fmla="*/ 0 h 29"/>
              <a:gd name="T11" fmla="*/ 120 w 120"/>
              <a:gd name="T12" fmla="*/ 29 h 29"/>
            </a:gdLst>
            <a:ahLst/>
            <a:cxnLst>
              <a:cxn ang="T6">
                <a:pos x="T0" y="T1"/>
              </a:cxn>
              <a:cxn ang="T7">
                <a:pos x="T2" y="T3"/>
              </a:cxn>
              <a:cxn ang="T8">
                <a:pos x="T4" y="T5"/>
              </a:cxn>
            </a:cxnLst>
            <a:rect l="T9" t="T10" r="T11" b="T12"/>
            <a:pathLst>
              <a:path w="120" h="29">
                <a:moveTo>
                  <a:pt x="120" y="0"/>
                </a:moveTo>
                <a:lnTo>
                  <a:pt x="0" y="29"/>
                </a:lnTo>
                <a:lnTo>
                  <a:pt x="120" y="0"/>
                </a:lnTo>
                <a:close/>
              </a:path>
            </a:pathLst>
          </a:custGeom>
          <a:solidFill>
            <a:srgbClr val="00FFFF"/>
          </a:solidFill>
          <a:ln w="9525">
            <a:noFill/>
            <a:round/>
            <a:headEnd/>
            <a:tailEnd/>
          </a:ln>
        </p:spPr>
        <p:txBody>
          <a:bodyPr/>
          <a:lstStyle/>
          <a:p>
            <a:endParaRPr lang="en-CA"/>
          </a:p>
        </p:txBody>
      </p:sp>
      <p:sp>
        <p:nvSpPr>
          <p:cNvPr id="48330" name="Line 212"/>
          <p:cNvSpPr>
            <a:spLocks noChangeShapeType="1"/>
          </p:cNvSpPr>
          <p:nvPr/>
        </p:nvSpPr>
        <p:spPr bwMode="auto">
          <a:xfrm flipH="1">
            <a:off x="4681538" y="3209925"/>
            <a:ext cx="104775" cy="139700"/>
          </a:xfrm>
          <a:prstGeom prst="line">
            <a:avLst/>
          </a:prstGeom>
          <a:noFill/>
          <a:ln w="22225">
            <a:solidFill>
              <a:srgbClr val="000000"/>
            </a:solidFill>
            <a:round/>
            <a:headEnd/>
            <a:tailEnd/>
          </a:ln>
        </p:spPr>
        <p:txBody>
          <a:bodyPr/>
          <a:lstStyle/>
          <a:p>
            <a:endParaRPr lang="en-CA"/>
          </a:p>
        </p:txBody>
      </p:sp>
      <p:sp>
        <p:nvSpPr>
          <p:cNvPr id="48331" name="Line 213"/>
          <p:cNvSpPr>
            <a:spLocks noChangeShapeType="1"/>
          </p:cNvSpPr>
          <p:nvPr/>
        </p:nvSpPr>
        <p:spPr bwMode="auto">
          <a:xfrm flipV="1">
            <a:off x="4587875" y="3209925"/>
            <a:ext cx="198438" cy="22225"/>
          </a:xfrm>
          <a:prstGeom prst="line">
            <a:avLst/>
          </a:prstGeom>
          <a:noFill/>
          <a:ln w="22225">
            <a:solidFill>
              <a:srgbClr val="000000"/>
            </a:solidFill>
            <a:round/>
            <a:headEnd/>
            <a:tailEnd/>
          </a:ln>
        </p:spPr>
        <p:txBody>
          <a:bodyPr/>
          <a:lstStyle/>
          <a:p>
            <a:endParaRPr lang="en-CA"/>
          </a:p>
        </p:txBody>
      </p:sp>
      <p:sp>
        <p:nvSpPr>
          <p:cNvPr id="48332" name="Freeform 214"/>
          <p:cNvSpPr>
            <a:spLocks/>
          </p:cNvSpPr>
          <p:nvPr/>
        </p:nvSpPr>
        <p:spPr bwMode="auto">
          <a:xfrm>
            <a:off x="4327525" y="2900363"/>
            <a:ext cx="552450" cy="354012"/>
          </a:xfrm>
          <a:custGeom>
            <a:avLst/>
            <a:gdLst>
              <a:gd name="T0" fmla="*/ 2147483647 w 375"/>
              <a:gd name="T1" fmla="*/ 2147483647 h 234"/>
              <a:gd name="T2" fmla="*/ 2147483647 w 375"/>
              <a:gd name="T3" fmla="*/ 2147483647 h 234"/>
              <a:gd name="T4" fmla="*/ 2147483647 w 375"/>
              <a:gd name="T5" fmla="*/ 2147483647 h 234"/>
              <a:gd name="T6" fmla="*/ 0 w 375"/>
              <a:gd name="T7" fmla="*/ 0 h 234"/>
              <a:gd name="T8" fmla="*/ 0 w 375"/>
              <a:gd name="T9" fmla="*/ 0 h 234"/>
              <a:gd name="T10" fmla="*/ 2147483647 w 375"/>
              <a:gd name="T11" fmla="*/ 2147483647 h 234"/>
              <a:gd name="T12" fmla="*/ 2147483647 w 375"/>
              <a:gd name="T13" fmla="*/ 2147483647 h 234"/>
              <a:gd name="T14" fmla="*/ 0 60000 65536"/>
              <a:gd name="T15" fmla="*/ 0 60000 65536"/>
              <a:gd name="T16" fmla="*/ 0 60000 65536"/>
              <a:gd name="T17" fmla="*/ 0 60000 65536"/>
              <a:gd name="T18" fmla="*/ 0 60000 65536"/>
              <a:gd name="T19" fmla="*/ 0 60000 65536"/>
              <a:gd name="T20" fmla="*/ 0 60000 65536"/>
              <a:gd name="T21" fmla="*/ 0 w 375"/>
              <a:gd name="T22" fmla="*/ 0 h 234"/>
              <a:gd name="T23" fmla="*/ 375 w 375"/>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234">
                <a:moveTo>
                  <a:pt x="191" y="234"/>
                </a:moveTo>
                <a:lnTo>
                  <a:pt x="311" y="205"/>
                </a:lnTo>
                <a:lnTo>
                  <a:pt x="375" y="121"/>
                </a:lnTo>
                <a:lnTo>
                  <a:pt x="0" y="0"/>
                </a:lnTo>
                <a:lnTo>
                  <a:pt x="191" y="234"/>
                </a:lnTo>
                <a:close/>
              </a:path>
            </a:pathLst>
          </a:custGeom>
          <a:solidFill>
            <a:srgbClr val="33CCCC"/>
          </a:solidFill>
          <a:ln w="9525">
            <a:noFill/>
            <a:round/>
            <a:headEnd/>
            <a:tailEnd/>
          </a:ln>
        </p:spPr>
        <p:txBody>
          <a:bodyPr/>
          <a:lstStyle/>
          <a:p>
            <a:endParaRPr lang="en-CA"/>
          </a:p>
        </p:txBody>
      </p:sp>
      <p:sp>
        <p:nvSpPr>
          <p:cNvPr id="48333" name="Freeform 215"/>
          <p:cNvSpPr>
            <a:spLocks/>
          </p:cNvSpPr>
          <p:nvPr/>
        </p:nvSpPr>
        <p:spPr bwMode="auto">
          <a:xfrm>
            <a:off x="4608513" y="3209925"/>
            <a:ext cx="177800" cy="44450"/>
          </a:xfrm>
          <a:custGeom>
            <a:avLst/>
            <a:gdLst>
              <a:gd name="T0" fmla="*/ 0 w 120"/>
              <a:gd name="T1" fmla="*/ 2147483647 h 29"/>
              <a:gd name="T2" fmla="*/ 2147483647 w 120"/>
              <a:gd name="T3" fmla="*/ 0 h 29"/>
              <a:gd name="T4" fmla="*/ 0 w 120"/>
              <a:gd name="T5" fmla="*/ 2147483647 h 29"/>
              <a:gd name="T6" fmla="*/ 0 60000 65536"/>
              <a:gd name="T7" fmla="*/ 0 60000 65536"/>
              <a:gd name="T8" fmla="*/ 0 60000 65536"/>
              <a:gd name="T9" fmla="*/ 0 w 120"/>
              <a:gd name="T10" fmla="*/ 0 h 29"/>
              <a:gd name="T11" fmla="*/ 120 w 120"/>
              <a:gd name="T12" fmla="*/ 29 h 29"/>
            </a:gdLst>
            <a:ahLst/>
            <a:cxnLst>
              <a:cxn ang="T6">
                <a:pos x="T0" y="T1"/>
              </a:cxn>
              <a:cxn ang="T7">
                <a:pos x="T2" y="T3"/>
              </a:cxn>
              <a:cxn ang="T8">
                <a:pos x="T4" y="T5"/>
              </a:cxn>
            </a:cxnLst>
            <a:rect l="T9" t="T10" r="T11" b="T12"/>
            <a:pathLst>
              <a:path w="120" h="29">
                <a:moveTo>
                  <a:pt x="0" y="29"/>
                </a:moveTo>
                <a:lnTo>
                  <a:pt x="120" y="0"/>
                </a:lnTo>
                <a:lnTo>
                  <a:pt x="0" y="29"/>
                </a:lnTo>
                <a:close/>
              </a:path>
            </a:pathLst>
          </a:custGeom>
          <a:solidFill>
            <a:srgbClr val="33CCCC"/>
          </a:solidFill>
          <a:ln w="9525">
            <a:noFill/>
            <a:round/>
            <a:headEnd/>
            <a:tailEnd/>
          </a:ln>
        </p:spPr>
        <p:txBody>
          <a:bodyPr/>
          <a:lstStyle/>
          <a:p>
            <a:endParaRPr lang="en-CA"/>
          </a:p>
        </p:txBody>
      </p:sp>
      <p:sp>
        <p:nvSpPr>
          <p:cNvPr id="48334" name="Freeform 216"/>
          <p:cNvSpPr>
            <a:spLocks/>
          </p:cNvSpPr>
          <p:nvPr/>
        </p:nvSpPr>
        <p:spPr bwMode="auto">
          <a:xfrm>
            <a:off x="4786313" y="3082925"/>
            <a:ext cx="93662" cy="127000"/>
          </a:xfrm>
          <a:custGeom>
            <a:avLst/>
            <a:gdLst>
              <a:gd name="T0" fmla="*/ 0 w 64"/>
              <a:gd name="T1" fmla="*/ 2147483647 h 84"/>
              <a:gd name="T2" fmla="*/ 2147483647 w 64"/>
              <a:gd name="T3" fmla="*/ 0 h 84"/>
              <a:gd name="T4" fmla="*/ 0 w 64"/>
              <a:gd name="T5" fmla="*/ 2147483647 h 84"/>
              <a:gd name="T6" fmla="*/ 0 60000 65536"/>
              <a:gd name="T7" fmla="*/ 0 60000 65536"/>
              <a:gd name="T8" fmla="*/ 0 60000 65536"/>
              <a:gd name="T9" fmla="*/ 0 w 64"/>
              <a:gd name="T10" fmla="*/ 0 h 84"/>
              <a:gd name="T11" fmla="*/ 64 w 64"/>
              <a:gd name="T12" fmla="*/ 84 h 84"/>
            </a:gdLst>
            <a:ahLst/>
            <a:cxnLst>
              <a:cxn ang="T6">
                <a:pos x="T0" y="T1"/>
              </a:cxn>
              <a:cxn ang="T7">
                <a:pos x="T2" y="T3"/>
              </a:cxn>
              <a:cxn ang="T8">
                <a:pos x="T4" y="T5"/>
              </a:cxn>
            </a:cxnLst>
            <a:rect l="T9" t="T10" r="T11" b="T12"/>
            <a:pathLst>
              <a:path w="64" h="84">
                <a:moveTo>
                  <a:pt x="0" y="84"/>
                </a:moveTo>
                <a:lnTo>
                  <a:pt x="64" y="0"/>
                </a:lnTo>
                <a:lnTo>
                  <a:pt x="0" y="84"/>
                </a:lnTo>
                <a:close/>
              </a:path>
            </a:pathLst>
          </a:custGeom>
          <a:solidFill>
            <a:srgbClr val="33CCCC"/>
          </a:solidFill>
          <a:ln w="9525">
            <a:noFill/>
            <a:round/>
            <a:headEnd/>
            <a:tailEnd/>
          </a:ln>
        </p:spPr>
        <p:txBody>
          <a:bodyPr/>
          <a:lstStyle/>
          <a:p>
            <a:endParaRPr lang="en-CA"/>
          </a:p>
        </p:txBody>
      </p:sp>
      <p:sp>
        <p:nvSpPr>
          <p:cNvPr id="48335" name="Line 217"/>
          <p:cNvSpPr>
            <a:spLocks noChangeShapeType="1"/>
          </p:cNvSpPr>
          <p:nvPr/>
        </p:nvSpPr>
        <p:spPr bwMode="auto">
          <a:xfrm flipH="1">
            <a:off x="4587875" y="3209925"/>
            <a:ext cx="198438" cy="22225"/>
          </a:xfrm>
          <a:prstGeom prst="line">
            <a:avLst/>
          </a:prstGeom>
          <a:noFill/>
          <a:ln w="22225">
            <a:solidFill>
              <a:srgbClr val="000000"/>
            </a:solidFill>
            <a:round/>
            <a:headEnd/>
            <a:tailEnd/>
          </a:ln>
        </p:spPr>
        <p:txBody>
          <a:bodyPr/>
          <a:lstStyle/>
          <a:p>
            <a:endParaRPr lang="en-CA"/>
          </a:p>
        </p:txBody>
      </p:sp>
      <p:sp>
        <p:nvSpPr>
          <p:cNvPr id="48336" name="Line 218"/>
          <p:cNvSpPr>
            <a:spLocks noChangeShapeType="1"/>
          </p:cNvSpPr>
          <p:nvPr/>
        </p:nvSpPr>
        <p:spPr bwMode="auto">
          <a:xfrm flipH="1">
            <a:off x="4786313" y="3082925"/>
            <a:ext cx="71437" cy="127000"/>
          </a:xfrm>
          <a:prstGeom prst="line">
            <a:avLst/>
          </a:prstGeom>
          <a:noFill/>
          <a:ln w="22225">
            <a:solidFill>
              <a:srgbClr val="000000"/>
            </a:solidFill>
            <a:round/>
            <a:headEnd/>
            <a:tailEnd/>
          </a:ln>
        </p:spPr>
        <p:txBody>
          <a:bodyPr/>
          <a:lstStyle/>
          <a:p>
            <a:endParaRPr lang="en-CA"/>
          </a:p>
        </p:txBody>
      </p:sp>
      <p:sp>
        <p:nvSpPr>
          <p:cNvPr id="48337" name="Freeform 219"/>
          <p:cNvSpPr>
            <a:spLocks/>
          </p:cNvSpPr>
          <p:nvPr/>
        </p:nvSpPr>
        <p:spPr bwMode="auto">
          <a:xfrm>
            <a:off x="4327525" y="2900363"/>
            <a:ext cx="552450" cy="182562"/>
          </a:xfrm>
          <a:custGeom>
            <a:avLst/>
            <a:gdLst>
              <a:gd name="T0" fmla="*/ 2147483647 w 375"/>
              <a:gd name="T1" fmla="*/ 2147483647 h 121"/>
              <a:gd name="T2" fmla="*/ 0 w 375"/>
              <a:gd name="T3" fmla="*/ 0 h 121"/>
              <a:gd name="T4" fmla="*/ 2147483647 w 375"/>
              <a:gd name="T5" fmla="*/ 2147483647 h 121"/>
              <a:gd name="T6" fmla="*/ 0 60000 65536"/>
              <a:gd name="T7" fmla="*/ 0 60000 65536"/>
              <a:gd name="T8" fmla="*/ 0 60000 65536"/>
              <a:gd name="T9" fmla="*/ 0 w 375"/>
              <a:gd name="T10" fmla="*/ 0 h 121"/>
              <a:gd name="T11" fmla="*/ 375 w 375"/>
              <a:gd name="T12" fmla="*/ 121 h 121"/>
            </a:gdLst>
            <a:ahLst/>
            <a:cxnLst>
              <a:cxn ang="T6">
                <a:pos x="T0" y="T1"/>
              </a:cxn>
              <a:cxn ang="T7">
                <a:pos x="T2" y="T3"/>
              </a:cxn>
              <a:cxn ang="T8">
                <a:pos x="T4" y="T5"/>
              </a:cxn>
            </a:cxnLst>
            <a:rect l="T9" t="T10" r="T11" b="T12"/>
            <a:pathLst>
              <a:path w="375" h="121">
                <a:moveTo>
                  <a:pt x="375" y="121"/>
                </a:moveTo>
                <a:lnTo>
                  <a:pt x="0" y="0"/>
                </a:lnTo>
                <a:lnTo>
                  <a:pt x="375" y="121"/>
                </a:lnTo>
                <a:close/>
              </a:path>
            </a:pathLst>
          </a:custGeom>
          <a:solidFill>
            <a:srgbClr val="33CCCC"/>
          </a:solidFill>
          <a:ln w="9525">
            <a:noFill/>
            <a:round/>
            <a:headEnd/>
            <a:tailEnd/>
          </a:ln>
        </p:spPr>
        <p:txBody>
          <a:bodyPr/>
          <a:lstStyle/>
          <a:p>
            <a:endParaRPr lang="en-CA"/>
          </a:p>
        </p:txBody>
      </p:sp>
      <p:sp>
        <p:nvSpPr>
          <p:cNvPr id="48338" name="Freeform 220"/>
          <p:cNvSpPr>
            <a:spLocks/>
          </p:cNvSpPr>
          <p:nvPr/>
        </p:nvSpPr>
        <p:spPr bwMode="auto">
          <a:xfrm>
            <a:off x="4421188" y="3254375"/>
            <a:ext cx="269875" cy="106363"/>
          </a:xfrm>
          <a:custGeom>
            <a:avLst/>
            <a:gdLst>
              <a:gd name="T0" fmla="*/ 2147483647 w 183"/>
              <a:gd name="T1" fmla="*/ 2147483647 h 70"/>
              <a:gd name="T2" fmla="*/ 2147483647 w 183"/>
              <a:gd name="T3" fmla="*/ 2147483647 h 70"/>
              <a:gd name="T4" fmla="*/ 0 w 183"/>
              <a:gd name="T5" fmla="*/ 2147483647 h 70"/>
              <a:gd name="T6" fmla="*/ 2147483647 w 183"/>
              <a:gd name="T7" fmla="*/ 0 h 70"/>
              <a:gd name="T8" fmla="*/ 2147483647 w 183"/>
              <a:gd name="T9" fmla="*/ 2147483647 h 70"/>
              <a:gd name="T10" fmla="*/ 2147483647 w 183"/>
              <a:gd name="T11" fmla="*/ 2147483647 h 70"/>
              <a:gd name="T12" fmla="*/ 0 60000 65536"/>
              <a:gd name="T13" fmla="*/ 0 60000 65536"/>
              <a:gd name="T14" fmla="*/ 0 60000 65536"/>
              <a:gd name="T15" fmla="*/ 0 60000 65536"/>
              <a:gd name="T16" fmla="*/ 0 60000 65536"/>
              <a:gd name="T17" fmla="*/ 0 60000 65536"/>
              <a:gd name="T18" fmla="*/ 0 w 183"/>
              <a:gd name="T19" fmla="*/ 0 h 70"/>
              <a:gd name="T20" fmla="*/ 183 w 183"/>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183" h="70">
                <a:moveTo>
                  <a:pt x="183" y="70"/>
                </a:moveTo>
                <a:lnTo>
                  <a:pt x="183" y="70"/>
                </a:lnTo>
                <a:lnTo>
                  <a:pt x="0" y="14"/>
                </a:lnTo>
                <a:lnTo>
                  <a:pt x="127" y="0"/>
                </a:lnTo>
                <a:lnTo>
                  <a:pt x="183" y="70"/>
                </a:lnTo>
                <a:close/>
              </a:path>
            </a:pathLst>
          </a:custGeom>
          <a:solidFill>
            <a:srgbClr val="00FFFF"/>
          </a:solidFill>
          <a:ln w="9525">
            <a:noFill/>
            <a:round/>
            <a:headEnd/>
            <a:tailEnd/>
          </a:ln>
        </p:spPr>
        <p:txBody>
          <a:bodyPr/>
          <a:lstStyle/>
          <a:p>
            <a:endParaRPr lang="en-CA"/>
          </a:p>
        </p:txBody>
      </p:sp>
      <p:sp>
        <p:nvSpPr>
          <p:cNvPr id="48339" name="Freeform 221"/>
          <p:cNvSpPr>
            <a:spLocks/>
          </p:cNvSpPr>
          <p:nvPr/>
        </p:nvSpPr>
        <p:spPr bwMode="auto">
          <a:xfrm>
            <a:off x="4421188" y="3276600"/>
            <a:ext cx="269875" cy="84138"/>
          </a:xfrm>
          <a:custGeom>
            <a:avLst/>
            <a:gdLst>
              <a:gd name="T0" fmla="*/ 2147483647 w 183"/>
              <a:gd name="T1" fmla="*/ 2147483647 h 56"/>
              <a:gd name="T2" fmla="*/ 0 w 183"/>
              <a:gd name="T3" fmla="*/ 0 h 56"/>
              <a:gd name="T4" fmla="*/ 2147483647 w 183"/>
              <a:gd name="T5" fmla="*/ 2147483647 h 56"/>
              <a:gd name="T6" fmla="*/ 0 60000 65536"/>
              <a:gd name="T7" fmla="*/ 0 60000 65536"/>
              <a:gd name="T8" fmla="*/ 0 60000 65536"/>
              <a:gd name="T9" fmla="*/ 0 w 183"/>
              <a:gd name="T10" fmla="*/ 0 h 56"/>
              <a:gd name="T11" fmla="*/ 183 w 183"/>
              <a:gd name="T12" fmla="*/ 56 h 56"/>
            </a:gdLst>
            <a:ahLst/>
            <a:cxnLst>
              <a:cxn ang="T6">
                <a:pos x="T0" y="T1"/>
              </a:cxn>
              <a:cxn ang="T7">
                <a:pos x="T2" y="T3"/>
              </a:cxn>
              <a:cxn ang="T8">
                <a:pos x="T4" y="T5"/>
              </a:cxn>
            </a:cxnLst>
            <a:rect l="T9" t="T10" r="T11" b="T12"/>
            <a:pathLst>
              <a:path w="183" h="56">
                <a:moveTo>
                  <a:pt x="183" y="56"/>
                </a:moveTo>
                <a:lnTo>
                  <a:pt x="0" y="0"/>
                </a:lnTo>
                <a:lnTo>
                  <a:pt x="183" y="56"/>
                </a:lnTo>
                <a:close/>
              </a:path>
            </a:pathLst>
          </a:custGeom>
          <a:solidFill>
            <a:srgbClr val="00FFFF"/>
          </a:solidFill>
          <a:ln w="9525">
            <a:noFill/>
            <a:round/>
            <a:headEnd/>
            <a:tailEnd/>
          </a:ln>
        </p:spPr>
        <p:txBody>
          <a:bodyPr/>
          <a:lstStyle/>
          <a:p>
            <a:endParaRPr lang="en-CA"/>
          </a:p>
        </p:txBody>
      </p:sp>
      <p:sp>
        <p:nvSpPr>
          <p:cNvPr id="48340" name="Line 222"/>
          <p:cNvSpPr>
            <a:spLocks noChangeShapeType="1"/>
          </p:cNvSpPr>
          <p:nvPr/>
        </p:nvSpPr>
        <p:spPr bwMode="auto">
          <a:xfrm>
            <a:off x="4306888" y="2900363"/>
            <a:ext cx="550862" cy="182562"/>
          </a:xfrm>
          <a:prstGeom prst="line">
            <a:avLst/>
          </a:prstGeom>
          <a:noFill/>
          <a:ln w="22225">
            <a:solidFill>
              <a:srgbClr val="000000"/>
            </a:solidFill>
            <a:round/>
            <a:headEnd/>
            <a:tailEnd/>
          </a:ln>
        </p:spPr>
        <p:txBody>
          <a:bodyPr/>
          <a:lstStyle/>
          <a:p>
            <a:endParaRPr lang="en-CA"/>
          </a:p>
        </p:txBody>
      </p:sp>
      <p:sp>
        <p:nvSpPr>
          <p:cNvPr id="48341" name="Line 223"/>
          <p:cNvSpPr>
            <a:spLocks noChangeShapeType="1"/>
          </p:cNvSpPr>
          <p:nvPr/>
        </p:nvSpPr>
        <p:spPr bwMode="auto">
          <a:xfrm>
            <a:off x="4421188" y="3254375"/>
            <a:ext cx="260350" cy="95250"/>
          </a:xfrm>
          <a:prstGeom prst="line">
            <a:avLst/>
          </a:prstGeom>
          <a:noFill/>
          <a:ln w="22225">
            <a:solidFill>
              <a:srgbClr val="000000"/>
            </a:solidFill>
            <a:round/>
            <a:headEnd/>
            <a:tailEnd/>
          </a:ln>
        </p:spPr>
        <p:txBody>
          <a:bodyPr/>
          <a:lstStyle/>
          <a:p>
            <a:endParaRPr lang="en-CA"/>
          </a:p>
        </p:txBody>
      </p:sp>
      <p:sp>
        <p:nvSpPr>
          <p:cNvPr id="48342" name="Freeform 224"/>
          <p:cNvSpPr>
            <a:spLocks/>
          </p:cNvSpPr>
          <p:nvPr/>
        </p:nvSpPr>
        <p:spPr bwMode="auto">
          <a:xfrm>
            <a:off x="4421188" y="3254375"/>
            <a:ext cx="187325" cy="22225"/>
          </a:xfrm>
          <a:custGeom>
            <a:avLst/>
            <a:gdLst>
              <a:gd name="T0" fmla="*/ 0 w 127"/>
              <a:gd name="T1" fmla="*/ 2147483647 h 14"/>
              <a:gd name="T2" fmla="*/ 2147483647 w 127"/>
              <a:gd name="T3" fmla="*/ 0 h 14"/>
              <a:gd name="T4" fmla="*/ 0 w 127"/>
              <a:gd name="T5" fmla="*/ 2147483647 h 14"/>
              <a:gd name="T6" fmla="*/ 0 60000 65536"/>
              <a:gd name="T7" fmla="*/ 0 60000 65536"/>
              <a:gd name="T8" fmla="*/ 0 60000 65536"/>
              <a:gd name="T9" fmla="*/ 0 w 127"/>
              <a:gd name="T10" fmla="*/ 0 h 14"/>
              <a:gd name="T11" fmla="*/ 127 w 127"/>
              <a:gd name="T12" fmla="*/ 14 h 14"/>
            </a:gdLst>
            <a:ahLst/>
            <a:cxnLst>
              <a:cxn ang="T6">
                <a:pos x="T0" y="T1"/>
              </a:cxn>
              <a:cxn ang="T7">
                <a:pos x="T2" y="T3"/>
              </a:cxn>
              <a:cxn ang="T8">
                <a:pos x="T4" y="T5"/>
              </a:cxn>
            </a:cxnLst>
            <a:rect l="T9" t="T10" r="T11" b="T12"/>
            <a:pathLst>
              <a:path w="127" h="14">
                <a:moveTo>
                  <a:pt x="0" y="14"/>
                </a:moveTo>
                <a:lnTo>
                  <a:pt x="127" y="0"/>
                </a:lnTo>
                <a:lnTo>
                  <a:pt x="0" y="14"/>
                </a:lnTo>
                <a:close/>
              </a:path>
            </a:pathLst>
          </a:custGeom>
          <a:solidFill>
            <a:srgbClr val="00FFFF"/>
          </a:solidFill>
          <a:ln w="9525">
            <a:noFill/>
            <a:round/>
            <a:headEnd/>
            <a:tailEnd/>
          </a:ln>
        </p:spPr>
        <p:txBody>
          <a:bodyPr/>
          <a:lstStyle/>
          <a:p>
            <a:endParaRPr lang="en-CA"/>
          </a:p>
        </p:txBody>
      </p:sp>
      <p:sp>
        <p:nvSpPr>
          <p:cNvPr id="48343" name="Freeform 225"/>
          <p:cNvSpPr>
            <a:spLocks/>
          </p:cNvSpPr>
          <p:nvPr/>
        </p:nvSpPr>
        <p:spPr bwMode="auto">
          <a:xfrm>
            <a:off x="4129088" y="2900363"/>
            <a:ext cx="479425" cy="376237"/>
          </a:xfrm>
          <a:custGeom>
            <a:avLst/>
            <a:gdLst>
              <a:gd name="T0" fmla="*/ 2147483647 w 325"/>
              <a:gd name="T1" fmla="*/ 2147483647 h 248"/>
              <a:gd name="T2" fmla="*/ 2147483647 w 325"/>
              <a:gd name="T3" fmla="*/ 2147483647 h 248"/>
              <a:gd name="T4" fmla="*/ 0 w 325"/>
              <a:gd name="T5" fmla="*/ 2147483647 h 248"/>
              <a:gd name="T6" fmla="*/ 2147483647 w 325"/>
              <a:gd name="T7" fmla="*/ 0 h 248"/>
              <a:gd name="T8" fmla="*/ 2147483647 w 325"/>
              <a:gd name="T9" fmla="*/ 0 h 248"/>
              <a:gd name="T10" fmla="*/ 2147483647 w 325"/>
              <a:gd name="T11" fmla="*/ 2147483647 h 248"/>
              <a:gd name="T12" fmla="*/ 2147483647 w 325"/>
              <a:gd name="T13" fmla="*/ 2147483647 h 248"/>
              <a:gd name="T14" fmla="*/ 0 60000 65536"/>
              <a:gd name="T15" fmla="*/ 0 60000 65536"/>
              <a:gd name="T16" fmla="*/ 0 60000 65536"/>
              <a:gd name="T17" fmla="*/ 0 60000 65536"/>
              <a:gd name="T18" fmla="*/ 0 60000 65536"/>
              <a:gd name="T19" fmla="*/ 0 60000 65536"/>
              <a:gd name="T20" fmla="*/ 0 60000 65536"/>
              <a:gd name="T21" fmla="*/ 0 w 325"/>
              <a:gd name="T22" fmla="*/ 0 h 248"/>
              <a:gd name="T23" fmla="*/ 325 w 325"/>
              <a:gd name="T24" fmla="*/ 248 h 2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5" h="248">
                <a:moveTo>
                  <a:pt x="325" y="234"/>
                </a:moveTo>
                <a:lnTo>
                  <a:pt x="198" y="248"/>
                </a:lnTo>
                <a:lnTo>
                  <a:pt x="0" y="170"/>
                </a:lnTo>
                <a:lnTo>
                  <a:pt x="134" y="0"/>
                </a:lnTo>
                <a:lnTo>
                  <a:pt x="325" y="234"/>
                </a:lnTo>
                <a:close/>
              </a:path>
            </a:pathLst>
          </a:custGeom>
          <a:solidFill>
            <a:srgbClr val="33CCCC"/>
          </a:solidFill>
          <a:ln w="9525">
            <a:noFill/>
            <a:round/>
            <a:headEnd/>
            <a:tailEnd/>
          </a:ln>
        </p:spPr>
        <p:txBody>
          <a:bodyPr/>
          <a:lstStyle/>
          <a:p>
            <a:endParaRPr lang="en-CA"/>
          </a:p>
        </p:txBody>
      </p:sp>
      <p:sp>
        <p:nvSpPr>
          <p:cNvPr id="48344" name="Freeform 226"/>
          <p:cNvSpPr>
            <a:spLocks/>
          </p:cNvSpPr>
          <p:nvPr/>
        </p:nvSpPr>
        <p:spPr bwMode="auto">
          <a:xfrm>
            <a:off x="4421188" y="3254375"/>
            <a:ext cx="187325" cy="22225"/>
          </a:xfrm>
          <a:custGeom>
            <a:avLst/>
            <a:gdLst>
              <a:gd name="T0" fmla="*/ 2147483647 w 127"/>
              <a:gd name="T1" fmla="*/ 0 h 14"/>
              <a:gd name="T2" fmla="*/ 0 w 127"/>
              <a:gd name="T3" fmla="*/ 2147483647 h 14"/>
              <a:gd name="T4" fmla="*/ 2147483647 w 127"/>
              <a:gd name="T5" fmla="*/ 0 h 14"/>
              <a:gd name="T6" fmla="*/ 0 60000 65536"/>
              <a:gd name="T7" fmla="*/ 0 60000 65536"/>
              <a:gd name="T8" fmla="*/ 0 60000 65536"/>
              <a:gd name="T9" fmla="*/ 0 w 127"/>
              <a:gd name="T10" fmla="*/ 0 h 14"/>
              <a:gd name="T11" fmla="*/ 127 w 127"/>
              <a:gd name="T12" fmla="*/ 14 h 14"/>
            </a:gdLst>
            <a:ahLst/>
            <a:cxnLst>
              <a:cxn ang="T6">
                <a:pos x="T0" y="T1"/>
              </a:cxn>
              <a:cxn ang="T7">
                <a:pos x="T2" y="T3"/>
              </a:cxn>
              <a:cxn ang="T8">
                <a:pos x="T4" y="T5"/>
              </a:cxn>
            </a:cxnLst>
            <a:rect l="T9" t="T10" r="T11" b="T12"/>
            <a:pathLst>
              <a:path w="127" h="14">
                <a:moveTo>
                  <a:pt x="127" y="0"/>
                </a:moveTo>
                <a:lnTo>
                  <a:pt x="0" y="14"/>
                </a:lnTo>
                <a:lnTo>
                  <a:pt x="127" y="0"/>
                </a:lnTo>
                <a:close/>
              </a:path>
            </a:pathLst>
          </a:custGeom>
          <a:solidFill>
            <a:srgbClr val="33CCCC"/>
          </a:solidFill>
          <a:ln w="9525">
            <a:noFill/>
            <a:round/>
            <a:headEnd/>
            <a:tailEnd/>
          </a:ln>
        </p:spPr>
        <p:txBody>
          <a:bodyPr/>
          <a:lstStyle/>
          <a:p>
            <a:endParaRPr lang="en-CA"/>
          </a:p>
        </p:txBody>
      </p:sp>
      <p:sp>
        <p:nvSpPr>
          <p:cNvPr id="48345" name="Freeform 227"/>
          <p:cNvSpPr>
            <a:spLocks/>
          </p:cNvSpPr>
          <p:nvPr/>
        </p:nvSpPr>
        <p:spPr bwMode="auto">
          <a:xfrm>
            <a:off x="4129088" y="3157538"/>
            <a:ext cx="292100" cy="119062"/>
          </a:xfrm>
          <a:custGeom>
            <a:avLst/>
            <a:gdLst>
              <a:gd name="T0" fmla="*/ 2147483647 w 198"/>
              <a:gd name="T1" fmla="*/ 2147483647 h 78"/>
              <a:gd name="T2" fmla="*/ 0 w 198"/>
              <a:gd name="T3" fmla="*/ 0 h 78"/>
              <a:gd name="T4" fmla="*/ 2147483647 w 198"/>
              <a:gd name="T5" fmla="*/ 2147483647 h 78"/>
              <a:gd name="T6" fmla="*/ 0 60000 65536"/>
              <a:gd name="T7" fmla="*/ 0 60000 65536"/>
              <a:gd name="T8" fmla="*/ 0 60000 65536"/>
              <a:gd name="T9" fmla="*/ 0 w 198"/>
              <a:gd name="T10" fmla="*/ 0 h 78"/>
              <a:gd name="T11" fmla="*/ 198 w 198"/>
              <a:gd name="T12" fmla="*/ 78 h 78"/>
            </a:gdLst>
            <a:ahLst/>
            <a:cxnLst>
              <a:cxn ang="T6">
                <a:pos x="T0" y="T1"/>
              </a:cxn>
              <a:cxn ang="T7">
                <a:pos x="T2" y="T3"/>
              </a:cxn>
              <a:cxn ang="T8">
                <a:pos x="T4" y="T5"/>
              </a:cxn>
            </a:cxnLst>
            <a:rect l="T9" t="T10" r="T11" b="T12"/>
            <a:pathLst>
              <a:path w="198" h="78">
                <a:moveTo>
                  <a:pt x="198" y="78"/>
                </a:moveTo>
                <a:lnTo>
                  <a:pt x="0" y="0"/>
                </a:lnTo>
                <a:lnTo>
                  <a:pt x="198" y="78"/>
                </a:lnTo>
                <a:close/>
              </a:path>
            </a:pathLst>
          </a:custGeom>
          <a:solidFill>
            <a:srgbClr val="33CCCC"/>
          </a:solidFill>
          <a:ln w="9525">
            <a:noFill/>
            <a:round/>
            <a:headEnd/>
            <a:tailEnd/>
          </a:ln>
        </p:spPr>
        <p:txBody>
          <a:bodyPr/>
          <a:lstStyle/>
          <a:p>
            <a:endParaRPr lang="en-CA"/>
          </a:p>
        </p:txBody>
      </p:sp>
      <p:sp>
        <p:nvSpPr>
          <p:cNvPr id="48346" name="Freeform 228"/>
          <p:cNvSpPr>
            <a:spLocks/>
          </p:cNvSpPr>
          <p:nvPr/>
        </p:nvSpPr>
        <p:spPr bwMode="auto">
          <a:xfrm>
            <a:off x="4421188" y="3232150"/>
            <a:ext cx="166687" cy="22225"/>
          </a:xfrm>
          <a:custGeom>
            <a:avLst/>
            <a:gdLst>
              <a:gd name="T0" fmla="*/ 2147483647 w 113"/>
              <a:gd name="T1" fmla="*/ 0 h 15"/>
              <a:gd name="T2" fmla="*/ 0 w 113"/>
              <a:gd name="T3" fmla="*/ 2147483647 h 15"/>
              <a:gd name="T4" fmla="*/ 2147483647 w 113"/>
              <a:gd name="T5" fmla="*/ 0 h 15"/>
              <a:gd name="T6" fmla="*/ 0 60000 65536"/>
              <a:gd name="T7" fmla="*/ 0 60000 65536"/>
              <a:gd name="T8" fmla="*/ 0 60000 65536"/>
              <a:gd name="T9" fmla="*/ 0 w 113"/>
              <a:gd name="T10" fmla="*/ 0 h 15"/>
              <a:gd name="T11" fmla="*/ 113 w 113"/>
              <a:gd name="T12" fmla="*/ 15 h 15"/>
            </a:gdLst>
            <a:ahLst/>
            <a:cxnLst>
              <a:cxn ang="T6">
                <a:pos x="T0" y="T1"/>
              </a:cxn>
              <a:cxn ang="T7">
                <a:pos x="T2" y="T3"/>
              </a:cxn>
              <a:cxn ang="T8">
                <a:pos x="T4" y="T5"/>
              </a:cxn>
            </a:cxnLst>
            <a:rect l="T9" t="T10" r="T11" b="T12"/>
            <a:pathLst>
              <a:path w="113" h="15">
                <a:moveTo>
                  <a:pt x="113" y="0"/>
                </a:moveTo>
                <a:lnTo>
                  <a:pt x="0" y="15"/>
                </a:lnTo>
                <a:lnTo>
                  <a:pt x="113" y="0"/>
                </a:lnTo>
                <a:close/>
              </a:path>
            </a:pathLst>
          </a:custGeom>
          <a:noFill/>
          <a:ln w="22225">
            <a:solidFill>
              <a:srgbClr val="000000"/>
            </a:solidFill>
            <a:round/>
            <a:headEnd/>
            <a:tailEnd/>
          </a:ln>
        </p:spPr>
        <p:txBody>
          <a:bodyPr/>
          <a:lstStyle/>
          <a:p>
            <a:endParaRPr lang="en-CA"/>
          </a:p>
        </p:txBody>
      </p:sp>
      <p:sp>
        <p:nvSpPr>
          <p:cNvPr id="48347" name="Line 229"/>
          <p:cNvSpPr>
            <a:spLocks noChangeShapeType="1"/>
          </p:cNvSpPr>
          <p:nvPr/>
        </p:nvSpPr>
        <p:spPr bwMode="auto">
          <a:xfrm>
            <a:off x="4129088" y="3157538"/>
            <a:ext cx="292100" cy="96837"/>
          </a:xfrm>
          <a:prstGeom prst="line">
            <a:avLst/>
          </a:prstGeom>
          <a:noFill/>
          <a:ln w="22225">
            <a:solidFill>
              <a:srgbClr val="000000"/>
            </a:solidFill>
            <a:round/>
            <a:headEnd/>
            <a:tailEnd/>
          </a:ln>
        </p:spPr>
        <p:txBody>
          <a:bodyPr/>
          <a:lstStyle/>
          <a:p>
            <a:endParaRPr lang="en-CA"/>
          </a:p>
        </p:txBody>
      </p:sp>
      <p:sp>
        <p:nvSpPr>
          <p:cNvPr id="48348" name="Freeform 230"/>
          <p:cNvSpPr>
            <a:spLocks/>
          </p:cNvSpPr>
          <p:nvPr/>
        </p:nvSpPr>
        <p:spPr bwMode="auto">
          <a:xfrm>
            <a:off x="4129088" y="2900363"/>
            <a:ext cx="198437" cy="257175"/>
          </a:xfrm>
          <a:custGeom>
            <a:avLst/>
            <a:gdLst>
              <a:gd name="T0" fmla="*/ 0 w 134"/>
              <a:gd name="T1" fmla="*/ 2147483647 h 170"/>
              <a:gd name="T2" fmla="*/ 2147483647 w 134"/>
              <a:gd name="T3" fmla="*/ 0 h 170"/>
              <a:gd name="T4" fmla="*/ 0 w 134"/>
              <a:gd name="T5" fmla="*/ 2147483647 h 170"/>
              <a:gd name="T6" fmla="*/ 0 60000 65536"/>
              <a:gd name="T7" fmla="*/ 0 60000 65536"/>
              <a:gd name="T8" fmla="*/ 0 60000 65536"/>
              <a:gd name="T9" fmla="*/ 0 w 134"/>
              <a:gd name="T10" fmla="*/ 0 h 170"/>
              <a:gd name="T11" fmla="*/ 134 w 134"/>
              <a:gd name="T12" fmla="*/ 170 h 170"/>
            </a:gdLst>
            <a:ahLst/>
            <a:cxnLst>
              <a:cxn ang="T6">
                <a:pos x="T0" y="T1"/>
              </a:cxn>
              <a:cxn ang="T7">
                <a:pos x="T2" y="T3"/>
              </a:cxn>
              <a:cxn ang="T8">
                <a:pos x="T4" y="T5"/>
              </a:cxn>
            </a:cxnLst>
            <a:rect l="T9" t="T10" r="T11" b="T12"/>
            <a:pathLst>
              <a:path w="134" h="170">
                <a:moveTo>
                  <a:pt x="0" y="170"/>
                </a:moveTo>
                <a:lnTo>
                  <a:pt x="134" y="0"/>
                </a:lnTo>
                <a:lnTo>
                  <a:pt x="0" y="170"/>
                </a:lnTo>
                <a:close/>
              </a:path>
            </a:pathLst>
          </a:custGeom>
          <a:solidFill>
            <a:srgbClr val="33CCCC"/>
          </a:solidFill>
          <a:ln w="9525">
            <a:noFill/>
            <a:round/>
            <a:headEnd/>
            <a:tailEnd/>
          </a:ln>
        </p:spPr>
        <p:txBody>
          <a:bodyPr/>
          <a:lstStyle/>
          <a:p>
            <a:endParaRPr lang="en-CA"/>
          </a:p>
        </p:txBody>
      </p:sp>
      <p:sp>
        <p:nvSpPr>
          <p:cNvPr id="48349" name="Freeform 231"/>
          <p:cNvSpPr>
            <a:spLocks/>
          </p:cNvSpPr>
          <p:nvPr/>
        </p:nvSpPr>
        <p:spPr bwMode="auto">
          <a:xfrm>
            <a:off x="4973638" y="3178175"/>
            <a:ext cx="458787" cy="398463"/>
          </a:xfrm>
          <a:custGeom>
            <a:avLst/>
            <a:gdLst>
              <a:gd name="T0" fmla="*/ 2147483647 w 311"/>
              <a:gd name="T1" fmla="*/ 2147483647 h 262"/>
              <a:gd name="T2" fmla="*/ 2147483647 w 311"/>
              <a:gd name="T3" fmla="*/ 2147483647 h 262"/>
              <a:gd name="T4" fmla="*/ 2147483647 w 311"/>
              <a:gd name="T5" fmla="*/ 2147483647 h 262"/>
              <a:gd name="T6" fmla="*/ 2147483647 w 311"/>
              <a:gd name="T7" fmla="*/ 0 h 262"/>
              <a:gd name="T8" fmla="*/ 0 w 311"/>
              <a:gd name="T9" fmla="*/ 2147483647 h 262"/>
              <a:gd name="T10" fmla="*/ 2147483647 w 311"/>
              <a:gd name="T11" fmla="*/ 2147483647 h 262"/>
              <a:gd name="T12" fmla="*/ 2147483647 w 311"/>
              <a:gd name="T13" fmla="*/ 2147483647 h 262"/>
              <a:gd name="T14" fmla="*/ 0 60000 65536"/>
              <a:gd name="T15" fmla="*/ 0 60000 65536"/>
              <a:gd name="T16" fmla="*/ 0 60000 65536"/>
              <a:gd name="T17" fmla="*/ 0 60000 65536"/>
              <a:gd name="T18" fmla="*/ 0 60000 65536"/>
              <a:gd name="T19" fmla="*/ 0 60000 65536"/>
              <a:gd name="T20" fmla="*/ 0 60000 65536"/>
              <a:gd name="T21" fmla="*/ 0 w 311"/>
              <a:gd name="T22" fmla="*/ 0 h 262"/>
              <a:gd name="T23" fmla="*/ 311 w 311"/>
              <a:gd name="T24" fmla="*/ 262 h 2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62">
                <a:moveTo>
                  <a:pt x="198" y="262"/>
                </a:moveTo>
                <a:lnTo>
                  <a:pt x="198" y="262"/>
                </a:lnTo>
                <a:lnTo>
                  <a:pt x="311" y="71"/>
                </a:lnTo>
                <a:lnTo>
                  <a:pt x="85" y="0"/>
                </a:lnTo>
                <a:lnTo>
                  <a:pt x="0" y="14"/>
                </a:lnTo>
                <a:lnTo>
                  <a:pt x="198" y="262"/>
                </a:lnTo>
                <a:close/>
              </a:path>
            </a:pathLst>
          </a:custGeom>
          <a:solidFill>
            <a:srgbClr val="00FFFF"/>
          </a:solidFill>
          <a:ln w="9525">
            <a:noFill/>
            <a:round/>
            <a:headEnd/>
            <a:tailEnd/>
          </a:ln>
        </p:spPr>
        <p:txBody>
          <a:bodyPr/>
          <a:lstStyle/>
          <a:p>
            <a:endParaRPr lang="en-CA"/>
          </a:p>
        </p:txBody>
      </p:sp>
      <p:sp>
        <p:nvSpPr>
          <p:cNvPr id="48350" name="Freeform 232"/>
          <p:cNvSpPr>
            <a:spLocks/>
          </p:cNvSpPr>
          <p:nvPr/>
        </p:nvSpPr>
        <p:spPr bwMode="auto">
          <a:xfrm>
            <a:off x="5265738" y="3286125"/>
            <a:ext cx="166687" cy="290513"/>
          </a:xfrm>
          <a:custGeom>
            <a:avLst/>
            <a:gdLst>
              <a:gd name="T0" fmla="*/ 0 w 113"/>
              <a:gd name="T1" fmla="*/ 2147483647 h 191"/>
              <a:gd name="T2" fmla="*/ 2147483647 w 113"/>
              <a:gd name="T3" fmla="*/ 0 h 191"/>
              <a:gd name="T4" fmla="*/ 0 w 113"/>
              <a:gd name="T5" fmla="*/ 2147483647 h 191"/>
              <a:gd name="T6" fmla="*/ 0 60000 65536"/>
              <a:gd name="T7" fmla="*/ 0 60000 65536"/>
              <a:gd name="T8" fmla="*/ 0 60000 65536"/>
              <a:gd name="T9" fmla="*/ 0 w 113"/>
              <a:gd name="T10" fmla="*/ 0 h 191"/>
              <a:gd name="T11" fmla="*/ 113 w 113"/>
              <a:gd name="T12" fmla="*/ 191 h 191"/>
            </a:gdLst>
            <a:ahLst/>
            <a:cxnLst>
              <a:cxn ang="T6">
                <a:pos x="T0" y="T1"/>
              </a:cxn>
              <a:cxn ang="T7">
                <a:pos x="T2" y="T3"/>
              </a:cxn>
              <a:cxn ang="T8">
                <a:pos x="T4" y="T5"/>
              </a:cxn>
            </a:cxnLst>
            <a:rect l="T9" t="T10" r="T11" b="T12"/>
            <a:pathLst>
              <a:path w="113" h="191">
                <a:moveTo>
                  <a:pt x="0" y="191"/>
                </a:moveTo>
                <a:lnTo>
                  <a:pt x="113" y="0"/>
                </a:lnTo>
                <a:lnTo>
                  <a:pt x="0" y="191"/>
                </a:lnTo>
                <a:close/>
              </a:path>
            </a:pathLst>
          </a:custGeom>
          <a:solidFill>
            <a:srgbClr val="00FFFF"/>
          </a:solidFill>
          <a:ln w="9525">
            <a:noFill/>
            <a:round/>
            <a:headEnd/>
            <a:tailEnd/>
          </a:ln>
        </p:spPr>
        <p:txBody>
          <a:bodyPr/>
          <a:lstStyle/>
          <a:p>
            <a:endParaRPr lang="en-CA"/>
          </a:p>
        </p:txBody>
      </p:sp>
      <p:sp>
        <p:nvSpPr>
          <p:cNvPr id="48351" name="Line 233"/>
          <p:cNvSpPr>
            <a:spLocks noChangeShapeType="1"/>
          </p:cNvSpPr>
          <p:nvPr/>
        </p:nvSpPr>
        <p:spPr bwMode="auto">
          <a:xfrm flipH="1">
            <a:off x="4129088" y="2900363"/>
            <a:ext cx="177800" cy="257175"/>
          </a:xfrm>
          <a:prstGeom prst="line">
            <a:avLst/>
          </a:prstGeom>
          <a:noFill/>
          <a:ln w="22225">
            <a:solidFill>
              <a:srgbClr val="000000"/>
            </a:solidFill>
            <a:round/>
            <a:headEnd/>
            <a:tailEnd/>
          </a:ln>
        </p:spPr>
        <p:txBody>
          <a:bodyPr/>
          <a:lstStyle/>
          <a:p>
            <a:endParaRPr lang="en-CA"/>
          </a:p>
        </p:txBody>
      </p:sp>
      <p:sp>
        <p:nvSpPr>
          <p:cNvPr id="48352" name="Line 234"/>
          <p:cNvSpPr>
            <a:spLocks noChangeShapeType="1"/>
          </p:cNvSpPr>
          <p:nvPr/>
        </p:nvSpPr>
        <p:spPr bwMode="auto">
          <a:xfrm flipH="1">
            <a:off x="5265738" y="3286125"/>
            <a:ext cx="166687" cy="290513"/>
          </a:xfrm>
          <a:prstGeom prst="line">
            <a:avLst/>
          </a:prstGeom>
          <a:noFill/>
          <a:ln w="22225">
            <a:solidFill>
              <a:srgbClr val="000000"/>
            </a:solidFill>
            <a:round/>
            <a:headEnd/>
            <a:tailEnd/>
          </a:ln>
        </p:spPr>
        <p:txBody>
          <a:bodyPr/>
          <a:lstStyle/>
          <a:p>
            <a:endParaRPr lang="en-CA"/>
          </a:p>
        </p:txBody>
      </p:sp>
      <p:sp>
        <p:nvSpPr>
          <p:cNvPr id="48353" name="Freeform 235"/>
          <p:cNvSpPr>
            <a:spLocks/>
          </p:cNvSpPr>
          <p:nvPr/>
        </p:nvSpPr>
        <p:spPr bwMode="auto">
          <a:xfrm>
            <a:off x="5099050" y="3178175"/>
            <a:ext cx="333375" cy="107950"/>
          </a:xfrm>
          <a:custGeom>
            <a:avLst/>
            <a:gdLst>
              <a:gd name="T0" fmla="*/ 2147483647 w 226"/>
              <a:gd name="T1" fmla="*/ 2147483647 h 71"/>
              <a:gd name="T2" fmla="*/ 0 w 226"/>
              <a:gd name="T3" fmla="*/ 0 h 71"/>
              <a:gd name="T4" fmla="*/ 2147483647 w 226"/>
              <a:gd name="T5" fmla="*/ 2147483647 h 71"/>
              <a:gd name="T6" fmla="*/ 0 60000 65536"/>
              <a:gd name="T7" fmla="*/ 0 60000 65536"/>
              <a:gd name="T8" fmla="*/ 0 60000 65536"/>
              <a:gd name="T9" fmla="*/ 0 w 226"/>
              <a:gd name="T10" fmla="*/ 0 h 71"/>
              <a:gd name="T11" fmla="*/ 226 w 226"/>
              <a:gd name="T12" fmla="*/ 71 h 71"/>
            </a:gdLst>
            <a:ahLst/>
            <a:cxnLst>
              <a:cxn ang="T6">
                <a:pos x="T0" y="T1"/>
              </a:cxn>
              <a:cxn ang="T7">
                <a:pos x="T2" y="T3"/>
              </a:cxn>
              <a:cxn ang="T8">
                <a:pos x="T4" y="T5"/>
              </a:cxn>
            </a:cxnLst>
            <a:rect l="T9" t="T10" r="T11" b="T12"/>
            <a:pathLst>
              <a:path w="226" h="71">
                <a:moveTo>
                  <a:pt x="226" y="71"/>
                </a:moveTo>
                <a:lnTo>
                  <a:pt x="0" y="0"/>
                </a:lnTo>
                <a:lnTo>
                  <a:pt x="226" y="71"/>
                </a:lnTo>
                <a:close/>
              </a:path>
            </a:pathLst>
          </a:custGeom>
          <a:solidFill>
            <a:srgbClr val="00FFFF"/>
          </a:solidFill>
          <a:ln w="9525">
            <a:noFill/>
            <a:round/>
            <a:headEnd/>
            <a:tailEnd/>
          </a:ln>
        </p:spPr>
        <p:txBody>
          <a:bodyPr/>
          <a:lstStyle/>
          <a:p>
            <a:endParaRPr lang="en-CA"/>
          </a:p>
        </p:txBody>
      </p:sp>
      <p:sp>
        <p:nvSpPr>
          <p:cNvPr id="48354" name="Freeform 236"/>
          <p:cNvSpPr>
            <a:spLocks/>
          </p:cNvSpPr>
          <p:nvPr/>
        </p:nvSpPr>
        <p:spPr bwMode="auto">
          <a:xfrm>
            <a:off x="4973638" y="3178175"/>
            <a:ext cx="125412" cy="22225"/>
          </a:xfrm>
          <a:custGeom>
            <a:avLst/>
            <a:gdLst>
              <a:gd name="T0" fmla="*/ 2147483647 w 85"/>
              <a:gd name="T1" fmla="*/ 0 h 14"/>
              <a:gd name="T2" fmla="*/ 0 w 85"/>
              <a:gd name="T3" fmla="*/ 2147483647 h 14"/>
              <a:gd name="T4" fmla="*/ 2147483647 w 85"/>
              <a:gd name="T5" fmla="*/ 0 h 14"/>
              <a:gd name="T6" fmla="*/ 0 60000 65536"/>
              <a:gd name="T7" fmla="*/ 0 60000 65536"/>
              <a:gd name="T8" fmla="*/ 0 60000 65536"/>
              <a:gd name="T9" fmla="*/ 0 w 85"/>
              <a:gd name="T10" fmla="*/ 0 h 14"/>
              <a:gd name="T11" fmla="*/ 85 w 85"/>
              <a:gd name="T12" fmla="*/ 14 h 14"/>
            </a:gdLst>
            <a:ahLst/>
            <a:cxnLst>
              <a:cxn ang="T6">
                <a:pos x="T0" y="T1"/>
              </a:cxn>
              <a:cxn ang="T7">
                <a:pos x="T2" y="T3"/>
              </a:cxn>
              <a:cxn ang="T8">
                <a:pos x="T4" y="T5"/>
              </a:cxn>
            </a:cxnLst>
            <a:rect l="T9" t="T10" r="T11" b="T12"/>
            <a:pathLst>
              <a:path w="85" h="14">
                <a:moveTo>
                  <a:pt x="85" y="0"/>
                </a:moveTo>
                <a:lnTo>
                  <a:pt x="0" y="14"/>
                </a:lnTo>
                <a:lnTo>
                  <a:pt x="85" y="0"/>
                </a:lnTo>
                <a:close/>
              </a:path>
            </a:pathLst>
          </a:custGeom>
          <a:solidFill>
            <a:srgbClr val="00FFFF"/>
          </a:solidFill>
          <a:ln w="9525">
            <a:noFill/>
            <a:round/>
            <a:headEnd/>
            <a:tailEnd/>
          </a:ln>
        </p:spPr>
        <p:txBody>
          <a:bodyPr/>
          <a:lstStyle/>
          <a:p>
            <a:endParaRPr lang="en-CA"/>
          </a:p>
        </p:txBody>
      </p:sp>
      <p:sp>
        <p:nvSpPr>
          <p:cNvPr id="48355" name="Line 237"/>
          <p:cNvSpPr>
            <a:spLocks noChangeShapeType="1"/>
          </p:cNvSpPr>
          <p:nvPr/>
        </p:nvSpPr>
        <p:spPr bwMode="auto">
          <a:xfrm>
            <a:off x="5099050" y="3157538"/>
            <a:ext cx="333375" cy="128587"/>
          </a:xfrm>
          <a:prstGeom prst="line">
            <a:avLst/>
          </a:prstGeom>
          <a:noFill/>
          <a:ln w="22225">
            <a:solidFill>
              <a:srgbClr val="000000"/>
            </a:solidFill>
            <a:round/>
            <a:headEnd/>
            <a:tailEnd/>
          </a:ln>
        </p:spPr>
        <p:txBody>
          <a:bodyPr/>
          <a:lstStyle/>
          <a:p>
            <a:endParaRPr lang="en-CA"/>
          </a:p>
        </p:txBody>
      </p:sp>
      <p:sp>
        <p:nvSpPr>
          <p:cNvPr id="48356" name="Line 238"/>
          <p:cNvSpPr>
            <a:spLocks noChangeShapeType="1"/>
          </p:cNvSpPr>
          <p:nvPr/>
        </p:nvSpPr>
        <p:spPr bwMode="auto">
          <a:xfrm flipV="1">
            <a:off x="4953000" y="3157538"/>
            <a:ext cx="146050" cy="20637"/>
          </a:xfrm>
          <a:prstGeom prst="line">
            <a:avLst/>
          </a:prstGeom>
          <a:noFill/>
          <a:ln w="22225">
            <a:solidFill>
              <a:srgbClr val="000000"/>
            </a:solidFill>
            <a:round/>
            <a:headEnd/>
            <a:tailEnd/>
          </a:ln>
        </p:spPr>
        <p:txBody>
          <a:bodyPr/>
          <a:lstStyle/>
          <a:p>
            <a:endParaRPr lang="en-CA"/>
          </a:p>
        </p:txBody>
      </p:sp>
      <p:sp>
        <p:nvSpPr>
          <p:cNvPr id="48357" name="Freeform 239"/>
          <p:cNvSpPr>
            <a:spLocks/>
          </p:cNvSpPr>
          <p:nvPr/>
        </p:nvSpPr>
        <p:spPr bwMode="auto">
          <a:xfrm>
            <a:off x="4879975" y="3082925"/>
            <a:ext cx="219075" cy="117475"/>
          </a:xfrm>
          <a:custGeom>
            <a:avLst/>
            <a:gdLst>
              <a:gd name="T0" fmla="*/ 2147483647 w 148"/>
              <a:gd name="T1" fmla="*/ 2147483647 h 77"/>
              <a:gd name="T2" fmla="*/ 2147483647 w 148"/>
              <a:gd name="T3" fmla="*/ 2147483647 h 77"/>
              <a:gd name="T4" fmla="*/ 0 w 148"/>
              <a:gd name="T5" fmla="*/ 0 h 77"/>
              <a:gd name="T6" fmla="*/ 0 w 148"/>
              <a:gd name="T7" fmla="*/ 0 h 77"/>
              <a:gd name="T8" fmla="*/ 2147483647 w 148"/>
              <a:gd name="T9" fmla="*/ 2147483647 h 77"/>
              <a:gd name="T10" fmla="*/ 2147483647 w 148"/>
              <a:gd name="T11" fmla="*/ 2147483647 h 77"/>
              <a:gd name="T12" fmla="*/ 0 60000 65536"/>
              <a:gd name="T13" fmla="*/ 0 60000 65536"/>
              <a:gd name="T14" fmla="*/ 0 60000 65536"/>
              <a:gd name="T15" fmla="*/ 0 60000 65536"/>
              <a:gd name="T16" fmla="*/ 0 60000 65536"/>
              <a:gd name="T17" fmla="*/ 0 60000 65536"/>
              <a:gd name="T18" fmla="*/ 0 w 148"/>
              <a:gd name="T19" fmla="*/ 0 h 77"/>
              <a:gd name="T20" fmla="*/ 148 w 148"/>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148" h="77">
                <a:moveTo>
                  <a:pt x="63" y="77"/>
                </a:moveTo>
                <a:lnTo>
                  <a:pt x="148" y="63"/>
                </a:lnTo>
                <a:lnTo>
                  <a:pt x="0" y="0"/>
                </a:lnTo>
                <a:lnTo>
                  <a:pt x="63" y="77"/>
                </a:lnTo>
                <a:close/>
              </a:path>
            </a:pathLst>
          </a:custGeom>
          <a:solidFill>
            <a:srgbClr val="33CCCC"/>
          </a:solidFill>
          <a:ln w="9525">
            <a:noFill/>
            <a:round/>
            <a:headEnd/>
            <a:tailEnd/>
          </a:ln>
        </p:spPr>
        <p:txBody>
          <a:bodyPr/>
          <a:lstStyle/>
          <a:p>
            <a:endParaRPr lang="en-CA"/>
          </a:p>
        </p:txBody>
      </p:sp>
      <p:sp>
        <p:nvSpPr>
          <p:cNvPr id="48358" name="Freeform 240"/>
          <p:cNvSpPr>
            <a:spLocks/>
          </p:cNvSpPr>
          <p:nvPr/>
        </p:nvSpPr>
        <p:spPr bwMode="auto">
          <a:xfrm>
            <a:off x="4973638" y="3178175"/>
            <a:ext cx="125412" cy="22225"/>
          </a:xfrm>
          <a:custGeom>
            <a:avLst/>
            <a:gdLst>
              <a:gd name="T0" fmla="*/ 0 w 85"/>
              <a:gd name="T1" fmla="*/ 2147483647 h 14"/>
              <a:gd name="T2" fmla="*/ 2147483647 w 85"/>
              <a:gd name="T3" fmla="*/ 0 h 14"/>
              <a:gd name="T4" fmla="*/ 0 w 85"/>
              <a:gd name="T5" fmla="*/ 2147483647 h 14"/>
              <a:gd name="T6" fmla="*/ 0 60000 65536"/>
              <a:gd name="T7" fmla="*/ 0 60000 65536"/>
              <a:gd name="T8" fmla="*/ 0 60000 65536"/>
              <a:gd name="T9" fmla="*/ 0 w 85"/>
              <a:gd name="T10" fmla="*/ 0 h 14"/>
              <a:gd name="T11" fmla="*/ 85 w 85"/>
              <a:gd name="T12" fmla="*/ 14 h 14"/>
            </a:gdLst>
            <a:ahLst/>
            <a:cxnLst>
              <a:cxn ang="T6">
                <a:pos x="T0" y="T1"/>
              </a:cxn>
              <a:cxn ang="T7">
                <a:pos x="T2" y="T3"/>
              </a:cxn>
              <a:cxn ang="T8">
                <a:pos x="T4" y="T5"/>
              </a:cxn>
            </a:cxnLst>
            <a:rect l="T9" t="T10" r="T11" b="T12"/>
            <a:pathLst>
              <a:path w="85" h="14">
                <a:moveTo>
                  <a:pt x="0" y="14"/>
                </a:moveTo>
                <a:lnTo>
                  <a:pt x="85" y="0"/>
                </a:lnTo>
                <a:lnTo>
                  <a:pt x="0" y="14"/>
                </a:lnTo>
                <a:close/>
              </a:path>
            </a:pathLst>
          </a:custGeom>
          <a:solidFill>
            <a:srgbClr val="33CCCC"/>
          </a:solidFill>
          <a:ln w="9525">
            <a:noFill/>
            <a:round/>
            <a:headEnd/>
            <a:tailEnd/>
          </a:ln>
        </p:spPr>
        <p:txBody>
          <a:bodyPr/>
          <a:lstStyle/>
          <a:p>
            <a:endParaRPr lang="en-CA"/>
          </a:p>
        </p:txBody>
      </p:sp>
      <p:sp>
        <p:nvSpPr>
          <p:cNvPr id="48359" name="Freeform 241"/>
          <p:cNvSpPr>
            <a:spLocks/>
          </p:cNvSpPr>
          <p:nvPr/>
        </p:nvSpPr>
        <p:spPr bwMode="auto">
          <a:xfrm>
            <a:off x="4879975" y="3082925"/>
            <a:ext cx="219075" cy="95250"/>
          </a:xfrm>
          <a:custGeom>
            <a:avLst/>
            <a:gdLst>
              <a:gd name="T0" fmla="*/ 2147483647 w 148"/>
              <a:gd name="T1" fmla="*/ 2147483647 h 63"/>
              <a:gd name="T2" fmla="*/ 0 w 148"/>
              <a:gd name="T3" fmla="*/ 0 h 63"/>
              <a:gd name="T4" fmla="*/ 2147483647 w 148"/>
              <a:gd name="T5" fmla="*/ 2147483647 h 63"/>
              <a:gd name="T6" fmla="*/ 0 60000 65536"/>
              <a:gd name="T7" fmla="*/ 0 60000 65536"/>
              <a:gd name="T8" fmla="*/ 0 60000 65536"/>
              <a:gd name="T9" fmla="*/ 0 w 148"/>
              <a:gd name="T10" fmla="*/ 0 h 63"/>
              <a:gd name="T11" fmla="*/ 148 w 148"/>
              <a:gd name="T12" fmla="*/ 63 h 63"/>
            </a:gdLst>
            <a:ahLst/>
            <a:cxnLst>
              <a:cxn ang="T6">
                <a:pos x="T0" y="T1"/>
              </a:cxn>
              <a:cxn ang="T7">
                <a:pos x="T2" y="T3"/>
              </a:cxn>
              <a:cxn ang="T8">
                <a:pos x="T4" y="T5"/>
              </a:cxn>
            </a:cxnLst>
            <a:rect l="T9" t="T10" r="T11" b="T12"/>
            <a:pathLst>
              <a:path w="148" h="63">
                <a:moveTo>
                  <a:pt x="148" y="63"/>
                </a:moveTo>
                <a:lnTo>
                  <a:pt x="0" y="0"/>
                </a:lnTo>
                <a:lnTo>
                  <a:pt x="148" y="63"/>
                </a:lnTo>
                <a:close/>
              </a:path>
            </a:pathLst>
          </a:custGeom>
          <a:solidFill>
            <a:srgbClr val="33CCCC"/>
          </a:solidFill>
          <a:ln w="9525">
            <a:noFill/>
            <a:round/>
            <a:headEnd/>
            <a:tailEnd/>
          </a:ln>
        </p:spPr>
        <p:txBody>
          <a:bodyPr/>
          <a:lstStyle/>
          <a:p>
            <a:endParaRPr lang="en-CA"/>
          </a:p>
        </p:txBody>
      </p:sp>
      <p:sp>
        <p:nvSpPr>
          <p:cNvPr id="48360" name="Line 242"/>
          <p:cNvSpPr>
            <a:spLocks noChangeShapeType="1"/>
          </p:cNvSpPr>
          <p:nvPr/>
        </p:nvSpPr>
        <p:spPr bwMode="auto">
          <a:xfrm flipH="1">
            <a:off x="4953000" y="3157538"/>
            <a:ext cx="146050" cy="20637"/>
          </a:xfrm>
          <a:prstGeom prst="line">
            <a:avLst/>
          </a:prstGeom>
          <a:noFill/>
          <a:ln w="22225">
            <a:solidFill>
              <a:srgbClr val="000000"/>
            </a:solidFill>
            <a:round/>
            <a:headEnd/>
            <a:tailEnd/>
          </a:ln>
        </p:spPr>
        <p:txBody>
          <a:bodyPr/>
          <a:lstStyle/>
          <a:p>
            <a:endParaRPr lang="en-CA"/>
          </a:p>
        </p:txBody>
      </p:sp>
      <p:sp>
        <p:nvSpPr>
          <p:cNvPr id="48361" name="Line 243"/>
          <p:cNvSpPr>
            <a:spLocks noChangeShapeType="1"/>
          </p:cNvSpPr>
          <p:nvPr/>
        </p:nvSpPr>
        <p:spPr bwMode="auto">
          <a:xfrm>
            <a:off x="4857750" y="3082925"/>
            <a:ext cx="241300" cy="74613"/>
          </a:xfrm>
          <a:prstGeom prst="line">
            <a:avLst/>
          </a:prstGeom>
          <a:noFill/>
          <a:ln w="22225">
            <a:solidFill>
              <a:srgbClr val="000000"/>
            </a:solidFill>
            <a:round/>
            <a:headEnd/>
            <a:tailEnd/>
          </a:ln>
        </p:spPr>
        <p:txBody>
          <a:bodyPr/>
          <a:lstStyle/>
          <a:p>
            <a:endParaRPr lang="en-CA"/>
          </a:p>
        </p:txBody>
      </p:sp>
      <p:sp>
        <p:nvSpPr>
          <p:cNvPr id="48362" name="Freeform 244"/>
          <p:cNvSpPr>
            <a:spLocks/>
          </p:cNvSpPr>
          <p:nvPr/>
        </p:nvSpPr>
        <p:spPr bwMode="auto">
          <a:xfrm>
            <a:off x="4691063" y="3200400"/>
            <a:ext cx="574675" cy="376238"/>
          </a:xfrm>
          <a:custGeom>
            <a:avLst/>
            <a:gdLst>
              <a:gd name="T0" fmla="*/ 2147483647 w 389"/>
              <a:gd name="T1" fmla="*/ 2147483647 h 248"/>
              <a:gd name="T2" fmla="*/ 2147483647 w 389"/>
              <a:gd name="T3" fmla="*/ 2147483647 h 248"/>
              <a:gd name="T4" fmla="*/ 0 w 389"/>
              <a:gd name="T5" fmla="*/ 2147483647 h 248"/>
              <a:gd name="T6" fmla="*/ 2147483647 w 389"/>
              <a:gd name="T7" fmla="*/ 2147483647 h 248"/>
              <a:gd name="T8" fmla="*/ 2147483647 w 389"/>
              <a:gd name="T9" fmla="*/ 0 h 248"/>
              <a:gd name="T10" fmla="*/ 2147483647 w 389"/>
              <a:gd name="T11" fmla="*/ 2147483647 h 248"/>
              <a:gd name="T12" fmla="*/ 2147483647 w 389"/>
              <a:gd name="T13" fmla="*/ 2147483647 h 248"/>
              <a:gd name="T14" fmla="*/ 0 60000 65536"/>
              <a:gd name="T15" fmla="*/ 0 60000 65536"/>
              <a:gd name="T16" fmla="*/ 0 60000 65536"/>
              <a:gd name="T17" fmla="*/ 0 60000 65536"/>
              <a:gd name="T18" fmla="*/ 0 60000 65536"/>
              <a:gd name="T19" fmla="*/ 0 60000 65536"/>
              <a:gd name="T20" fmla="*/ 0 60000 65536"/>
              <a:gd name="T21" fmla="*/ 0 w 389"/>
              <a:gd name="T22" fmla="*/ 0 h 248"/>
              <a:gd name="T23" fmla="*/ 389 w 389"/>
              <a:gd name="T24" fmla="*/ 248 h 2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9" h="248">
                <a:moveTo>
                  <a:pt x="389" y="248"/>
                </a:moveTo>
                <a:lnTo>
                  <a:pt x="389" y="248"/>
                </a:lnTo>
                <a:lnTo>
                  <a:pt x="0" y="106"/>
                </a:lnTo>
                <a:lnTo>
                  <a:pt x="64" y="7"/>
                </a:lnTo>
                <a:lnTo>
                  <a:pt x="191" y="0"/>
                </a:lnTo>
                <a:lnTo>
                  <a:pt x="389" y="248"/>
                </a:lnTo>
                <a:close/>
              </a:path>
            </a:pathLst>
          </a:custGeom>
          <a:solidFill>
            <a:srgbClr val="00FFFF"/>
          </a:solidFill>
          <a:ln w="9525">
            <a:noFill/>
            <a:round/>
            <a:headEnd/>
            <a:tailEnd/>
          </a:ln>
        </p:spPr>
        <p:txBody>
          <a:bodyPr/>
          <a:lstStyle/>
          <a:p>
            <a:endParaRPr lang="en-CA"/>
          </a:p>
        </p:txBody>
      </p:sp>
      <p:sp>
        <p:nvSpPr>
          <p:cNvPr id="48363" name="Freeform 245"/>
          <p:cNvSpPr>
            <a:spLocks/>
          </p:cNvSpPr>
          <p:nvPr/>
        </p:nvSpPr>
        <p:spPr bwMode="auto">
          <a:xfrm>
            <a:off x="4691063" y="3360738"/>
            <a:ext cx="574675" cy="215900"/>
          </a:xfrm>
          <a:custGeom>
            <a:avLst/>
            <a:gdLst>
              <a:gd name="T0" fmla="*/ 2147483647 w 389"/>
              <a:gd name="T1" fmla="*/ 2147483647 h 142"/>
              <a:gd name="T2" fmla="*/ 0 w 389"/>
              <a:gd name="T3" fmla="*/ 0 h 142"/>
              <a:gd name="T4" fmla="*/ 2147483647 w 389"/>
              <a:gd name="T5" fmla="*/ 2147483647 h 142"/>
              <a:gd name="T6" fmla="*/ 0 60000 65536"/>
              <a:gd name="T7" fmla="*/ 0 60000 65536"/>
              <a:gd name="T8" fmla="*/ 0 60000 65536"/>
              <a:gd name="T9" fmla="*/ 0 w 389"/>
              <a:gd name="T10" fmla="*/ 0 h 142"/>
              <a:gd name="T11" fmla="*/ 389 w 389"/>
              <a:gd name="T12" fmla="*/ 142 h 142"/>
            </a:gdLst>
            <a:ahLst/>
            <a:cxnLst>
              <a:cxn ang="T6">
                <a:pos x="T0" y="T1"/>
              </a:cxn>
              <a:cxn ang="T7">
                <a:pos x="T2" y="T3"/>
              </a:cxn>
              <a:cxn ang="T8">
                <a:pos x="T4" y="T5"/>
              </a:cxn>
            </a:cxnLst>
            <a:rect l="T9" t="T10" r="T11" b="T12"/>
            <a:pathLst>
              <a:path w="389" h="142">
                <a:moveTo>
                  <a:pt x="389" y="142"/>
                </a:moveTo>
                <a:lnTo>
                  <a:pt x="0" y="0"/>
                </a:lnTo>
                <a:lnTo>
                  <a:pt x="389" y="142"/>
                </a:lnTo>
                <a:close/>
              </a:path>
            </a:pathLst>
          </a:custGeom>
          <a:solidFill>
            <a:srgbClr val="00FFFF"/>
          </a:solidFill>
          <a:ln w="9525">
            <a:noFill/>
            <a:round/>
            <a:headEnd/>
            <a:tailEnd/>
          </a:ln>
        </p:spPr>
        <p:txBody>
          <a:bodyPr/>
          <a:lstStyle/>
          <a:p>
            <a:endParaRPr lang="en-CA"/>
          </a:p>
        </p:txBody>
      </p:sp>
      <p:sp>
        <p:nvSpPr>
          <p:cNvPr id="48364" name="Freeform 246"/>
          <p:cNvSpPr>
            <a:spLocks/>
          </p:cNvSpPr>
          <p:nvPr/>
        </p:nvSpPr>
        <p:spPr bwMode="auto">
          <a:xfrm>
            <a:off x="4691063" y="3209925"/>
            <a:ext cx="95250" cy="150813"/>
          </a:xfrm>
          <a:custGeom>
            <a:avLst/>
            <a:gdLst>
              <a:gd name="T0" fmla="*/ 0 w 64"/>
              <a:gd name="T1" fmla="*/ 2147483647 h 99"/>
              <a:gd name="T2" fmla="*/ 2147483647 w 64"/>
              <a:gd name="T3" fmla="*/ 0 h 99"/>
              <a:gd name="T4" fmla="*/ 0 w 64"/>
              <a:gd name="T5" fmla="*/ 2147483647 h 99"/>
              <a:gd name="T6" fmla="*/ 0 60000 65536"/>
              <a:gd name="T7" fmla="*/ 0 60000 65536"/>
              <a:gd name="T8" fmla="*/ 0 60000 65536"/>
              <a:gd name="T9" fmla="*/ 0 w 64"/>
              <a:gd name="T10" fmla="*/ 0 h 99"/>
              <a:gd name="T11" fmla="*/ 64 w 64"/>
              <a:gd name="T12" fmla="*/ 99 h 99"/>
            </a:gdLst>
            <a:ahLst/>
            <a:cxnLst>
              <a:cxn ang="T6">
                <a:pos x="T0" y="T1"/>
              </a:cxn>
              <a:cxn ang="T7">
                <a:pos x="T2" y="T3"/>
              </a:cxn>
              <a:cxn ang="T8">
                <a:pos x="T4" y="T5"/>
              </a:cxn>
            </a:cxnLst>
            <a:rect l="T9" t="T10" r="T11" b="T12"/>
            <a:pathLst>
              <a:path w="64" h="99">
                <a:moveTo>
                  <a:pt x="0" y="99"/>
                </a:moveTo>
                <a:lnTo>
                  <a:pt x="64" y="0"/>
                </a:lnTo>
                <a:lnTo>
                  <a:pt x="0" y="99"/>
                </a:lnTo>
                <a:close/>
              </a:path>
            </a:pathLst>
          </a:custGeom>
          <a:solidFill>
            <a:srgbClr val="00FFFF"/>
          </a:solidFill>
          <a:ln w="9525">
            <a:noFill/>
            <a:round/>
            <a:headEnd/>
            <a:tailEnd/>
          </a:ln>
        </p:spPr>
        <p:txBody>
          <a:bodyPr/>
          <a:lstStyle/>
          <a:p>
            <a:endParaRPr lang="en-CA"/>
          </a:p>
        </p:txBody>
      </p:sp>
      <p:sp>
        <p:nvSpPr>
          <p:cNvPr id="48365" name="Line 247"/>
          <p:cNvSpPr>
            <a:spLocks noChangeShapeType="1"/>
          </p:cNvSpPr>
          <p:nvPr/>
        </p:nvSpPr>
        <p:spPr bwMode="auto">
          <a:xfrm>
            <a:off x="4681538" y="3349625"/>
            <a:ext cx="584200" cy="227013"/>
          </a:xfrm>
          <a:prstGeom prst="line">
            <a:avLst/>
          </a:prstGeom>
          <a:noFill/>
          <a:ln w="22225">
            <a:solidFill>
              <a:srgbClr val="000000"/>
            </a:solidFill>
            <a:round/>
            <a:headEnd/>
            <a:tailEnd/>
          </a:ln>
        </p:spPr>
        <p:txBody>
          <a:bodyPr/>
          <a:lstStyle/>
          <a:p>
            <a:endParaRPr lang="en-CA"/>
          </a:p>
        </p:txBody>
      </p:sp>
      <p:sp>
        <p:nvSpPr>
          <p:cNvPr id="48366" name="Line 248"/>
          <p:cNvSpPr>
            <a:spLocks noChangeShapeType="1"/>
          </p:cNvSpPr>
          <p:nvPr/>
        </p:nvSpPr>
        <p:spPr bwMode="auto">
          <a:xfrm flipH="1">
            <a:off x="4681538" y="3209925"/>
            <a:ext cx="104775" cy="139700"/>
          </a:xfrm>
          <a:prstGeom prst="line">
            <a:avLst/>
          </a:prstGeom>
          <a:noFill/>
          <a:ln w="22225">
            <a:solidFill>
              <a:srgbClr val="000000"/>
            </a:solidFill>
            <a:round/>
            <a:headEnd/>
            <a:tailEnd/>
          </a:ln>
        </p:spPr>
        <p:txBody>
          <a:bodyPr/>
          <a:lstStyle/>
          <a:p>
            <a:endParaRPr lang="en-CA"/>
          </a:p>
        </p:txBody>
      </p:sp>
      <p:sp>
        <p:nvSpPr>
          <p:cNvPr id="48367" name="Freeform 249"/>
          <p:cNvSpPr>
            <a:spLocks/>
          </p:cNvSpPr>
          <p:nvPr/>
        </p:nvSpPr>
        <p:spPr bwMode="auto">
          <a:xfrm>
            <a:off x="4786313" y="3200400"/>
            <a:ext cx="187325" cy="9525"/>
          </a:xfrm>
          <a:custGeom>
            <a:avLst/>
            <a:gdLst>
              <a:gd name="T0" fmla="*/ 0 w 127"/>
              <a:gd name="T1" fmla="*/ 2147483647 h 7"/>
              <a:gd name="T2" fmla="*/ 2147483647 w 127"/>
              <a:gd name="T3" fmla="*/ 0 h 7"/>
              <a:gd name="T4" fmla="*/ 0 w 127"/>
              <a:gd name="T5" fmla="*/ 2147483647 h 7"/>
              <a:gd name="T6" fmla="*/ 0 60000 65536"/>
              <a:gd name="T7" fmla="*/ 0 60000 65536"/>
              <a:gd name="T8" fmla="*/ 0 60000 65536"/>
              <a:gd name="T9" fmla="*/ 0 w 127"/>
              <a:gd name="T10" fmla="*/ 0 h 7"/>
              <a:gd name="T11" fmla="*/ 127 w 127"/>
              <a:gd name="T12" fmla="*/ 7 h 7"/>
            </a:gdLst>
            <a:ahLst/>
            <a:cxnLst>
              <a:cxn ang="T6">
                <a:pos x="T0" y="T1"/>
              </a:cxn>
              <a:cxn ang="T7">
                <a:pos x="T2" y="T3"/>
              </a:cxn>
              <a:cxn ang="T8">
                <a:pos x="T4" y="T5"/>
              </a:cxn>
            </a:cxnLst>
            <a:rect l="T9" t="T10" r="T11" b="T12"/>
            <a:pathLst>
              <a:path w="127" h="7">
                <a:moveTo>
                  <a:pt x="0" y="7"/>
                </a:moveTo>
                <a:lnTo>
                  <a:pt x="127" y="0"/>
                </a:lnTo>
                <a:lnTo>
                  <a:pt x="0" y="7"/>
                </a:lnTo>
                <a:close/>
              </a:path>
            </a:pathLst>
          </a:custGeom>
          <a:solidFill>
            <a:srgbClr val="00FFFF"/>
          </a:solidFill>
          <a:ln w="9525">
            <a:noFill/>
            <a:round/>
            <a:headEnd/>
            <a:tailEnd/>
          </a:ln>
        </p:spPr>
        <p:txBody>
          <a:bodyPr/>
          <a:lstStyle/>
          <a:p>
            <a:endParaRPr lang="en-CA"/>
          </a:p>
        </p:txBody>
      </p:sp>
      <p:sp>
        <p:nvSpPr>
          <p:cNvPr id="48368" name="Freeform 250"/>
          <p:cNvSpPr>
            <a:spLocks/>
          </p:cNvSpPr>
          <p:nvPr/>
        </p:nvSpPr>
        <p:spPr bwMode="auto">
          <a:xfrm>
            <a:off x="4786313" y="3082925"/>
            <a:ext cx="187325" cy="127000"/>
          </a:xfrm>
          <a:custGeom>
            <a:avLst/>
            <a:gdLst>
              <a:gd name="T0" fmla="*/ 2147483647 w 127"/>
              <a:gd name="T1" fmla="*/ 2147483647 h 84"/>
              <a:gd name="T2" fmla="*/ 0 w 127"/>
              <a:gd name="T3" fmla="*/ 2147483647 h 84"/>
              <a:gd name="T4" fmla="*/ 2147483647 w 127"/>
              <a:gd name="T5" fmla="*/ 0 h 84"/>
              <a:gd name="T6" fmla="*/ 2147483647 w 127"/>
              <a:gd name="T7" fmla="*/ 0 h 84"/>
              <a:gd name="T8" fmla="*/ 2147483647 w 127"/>
              <a:gd name="T9" fmla="*/ 2147483647 h 84"/>
              <a:gd name="T10" fmla="*/ 2147483647 w 127"/>
              <a:gd name="T11" fmla="*/ 2147483647 h 84"/>
              <a:gd name="T12" fmla="*/ 0 60000 65536"/>
              <a:gd name="T13" fmla="*/ 0 60000 65536"/>
              <a:gd name="T14" fmla="*/ 0 60000 65536"/>
              <a:gd name="T15" fmla="*/ 0 60000 65536"/>
              <a:gd name="T16" fmla="*/ 0 60000 65536"/>
              <a:gd name="T17" fmla="*/ 0 60000 65536"/>
              <a:gd name="T18" fmla="*/ 0 w 127"/>
              <a:gd name="T19" fmla="*/ 0 h 84"/>
              <a:gd name="T20" fmla="*/ 127 w 127"/>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127" h="84">
                <a:moveTo>
                  <a:pt x="127" y="77"/>
                </a:moveTo>
                <a:lnTo>
                  <a:pt x="0" y="84"/>
                </a:lnTo>
                <a:lnTo>
                  <a:pt x="64" y="0"/>
                </a:lnTo>
                <a:lnTo>
                  <a:pt x="127" y="77"/>
                </a:lnTo>
                <a:close/>
              </a:path>
            </a:pathLst>
          </a:custGeom>
          <a:solidFill>
            <a:srgbClr val="33CCCC"/>
          </a:solidFill>
          <a:ln w="9525">
            <a:noFill/>
            <a:round/>
            <a:headEnd/>
            <a:tailEnd/>
          </a:ln>
        </p:spPr>
        <p:txBody>
          <a:bodyPr/>
          <a:lstStyle/>
          <a:p>
            <a:endParaRPr lang="en-CA"/>
          </a:p>
        </p:txBody>
      </p:sp>
      <p:sp>
        <p:nvSpPr>
          <p:cNvPr id="48369" name="Freeform 251"/>
          <p:cNvSpPr>
            <a:spLocks/>
          </p:cNvSpPr>
          <p:nvPr/>
        </p:nvSpPr>
        <p:spPr bwMode="auto">
          <a:xfrm>
            <a:off x="4786313" y="3200400"/>
            <a:ext cx="187325" cy="9525"/>
          </a:xfrm>
          <a:custGeom>
            <a:avLst/>
            <a:gdLst>
              <a:gd name="T0" fmla="*/ 2147483647 w 127"/>
              <a:gd name="T1" fmla="*/ 0 h 7"/>
              <a:gd name="T2" fmla="*/ 0 w 127"/>
              <a:gd name="T3" fmla="*/ 2147483647 h 7"/>
              <a:gd name="T4" fmla="*/ 2147483647 w 127"/>
              <a:gd name="T5" fmla="*/ 0 h 7"/>
              <a:gd name="T6" fmla="*/ 0 60000 65536"/>
              <a:gd name="T7" fmla="*/ 0 60000 65536"/>
              <a:gd name="T8" fmla="*/ 0 60000 65536"/>
              <a:gd name="T9" fmla="*/ 0 w 127"/>
              <a:gd name="T10" fmla="*/ 0 h 7"/>
              <a:gd name="T11" fmla="*/ 127 w 127"/>
              <a:gd name="T12" fmla="*/ 7 h 7"/>
            </a:gdLst>
            <a:ahLst/>
            <a:cxnLst>
              <a:cxn ang="T6">
                <a:pos x="T0" y="T1"/>
              </a:cxn>
              <a:cxn ang="T7">
                <a:pos x="T2" y="T3"/>
              </a:cxn>
              <a:cxn ang="T8">
                <a:pos x="T4" y="T5"/>
              </a:cxn>
            </a:cxnLst>
            <a:rect l="T9" t="T10" r="T11" b="T12"/>
            <a:pathLst>
              <a:path w="127" h="7">
                <a:moveTo>
                  <a:pt x="127" y="0"/>
                </a:moveTo>
                <a:lnTo>
                  <a:pt x="0" y="7"/>
                </a:lnTo>
                <a:lnTo>
                  <a:pt x="127" y="0"/>
                </a:lnTo>
                <a:close/>
              </a:path>
            </a:pathLst>
          </a:custGeom>
          <a:solidFill>
            <a:srgbClr val="33CCCC"/>
          </a:solidFill>
          <a:ln w="9525">
            <a:noFill/>
            <a:round/>
            <a:headEnd/>
            <a:tailEnd/>
          </a:ln>
        </p:spPr>
        <p:txBody>
          <a:bodyPr/>
          <a:lstStyle/>
          <a:p>
            <a:endParaRPr lang="en-CA"/>
          </a:p>
        </p:txBody>
      </p:sp>
      <p:sp>
        <p:nvSpPr>
          <p:cNvPr id="48370" name="Freeform 252"/>
          <p:cNvSpPr>
            <a:spLocks/>
          </p:cNvSpPr>
          <p:nvPr/>
        </p:nvSpPr>
        <p:spPr bwMode="auto">
          <a:xfrm>
            <a:off x="4786313" y="3082925"/>
            <a:ext cx="93662" cy="127000"/>
          </a:xfrm>
          <a:custGeom>
            <a:avLst/>
            <a:gdLst>
              <a:gd name="T0" fmla="*/ 0 w 64"/>
              <a:gd name="T1" fmla="*/ 2147483647 h 84"/>
              <a:gd name="T2" fmla="*/ 2147483647 w 64"/>
              <a:gd name="T3" fmla="*/ 0 h 84"/>
              <a:gd name="T4" fmla="*/ 0 w 64"/>
              <a:gd name="T5" fmla="*/ 2147483647 h 84"/>
              <a:gd name="T6" fmla="*/ 0 60000 65536"/>
              <a:gd name="T7" fmla="*/ 0 60000 65536"/>
              <a:gd name="T8" fmla="*/ 0 60000 65536"/>
              <a:gd name="T9" fmla="*/ 0 w 64"/>
              <a:gd name="T10" fmla="*/ 0 h 84"/>
              <a:gd name="T11" fmla="*/ 64 w 64"/>
              <a:gd name="T12" fmla="*/ 84 h 84"/>
            </a:gdLst>
            <a:ahLst/>
            <a:cxnLst>
              <a:cxn ang="T6">
                <a:pos x="T0" y="T1"/>
              </a:cxn>
              <a:cxn ang="T7">
                <a:pos x="T2" y="T3"/>
              </a:cxn>
              <a:cxn ang="T8">
                <a:pos x="T4" y="T5"/>
              </a:cxn>
            </a:cxnLst>
            <a:rect l="T9" t="T10" r="T11" b="T12"/>
            <a:pathLst>
              <a:path w="64" h="84">
                <a:moveTo>
                  <a:pt x="0" y="84"/>
                </a:moveTo>
                <a:lnTo>
                  <a:pt x="64" y="0"/>
                </a:lnTo>
                <a:lnTo>
                  <a:pt x="0" y="84"/>
                </a:lnTo>
                <a:close/>
              </a:path>
            </a:pathLst>
          </a:custGeom>
          <a:solidFill>
            <a:srgbClr val="33CCCC"/>
          </a:solidFill>
          <a:ln w="9525">
            <a:noFill/>
            <a:round/>
            <a:headEnd/>
            <a:tailEnd/>
          </a:ln>
        </p:spPr>
        <p:txBody>
          <a:bodyPr/>
          <a:lstStyle/>
          <a:p>
            <a:endParaRPr lang="en-CA"/>
          </a:p>
        </p:txBody>
      </p:sp>
      <p:sp>
        <p:nvSpPr>
          <p:cNvPr id="48371" name="Freeform 253"/>
          <p:cNvSpPr>
            <a:spLocks/>
          </p:cNvSpPr>
          <p:nvPr/>
        </p:nvSpPr>
        <p:spPr bwMode="auto">
          <a:xfrm>
            <a:off x="4786313" y="3178175"/>
            <a:ext cx="166687" cy="31750"/>
          </a:xfrm>
          <a:custGeom>
            <a:avLst/>
            <a:gdLst>
              <a:gd name="T0" fmla="*/ 2147483647 w 113"/>
              <a:gd name="T1" fmla="*/ 0 h 21"/>
              <a:gd name="T2" fmla="*/ 0 w 113"/>
              <a:gd name="T3" fmla="*/ 2147483647 h 21"/>
              <a:gd name="T4" fmla="*/ 2147483647 w 113"/>
              <a:gd name="T5" fmla="*/ 0 h 21"/>
              <a:gd name="T6" fmla="*/ 0 60000 65536"/>
              <a:gd name="T7" fmla="*/ 0 60000 65536"/>
              <a:gd name="T8" fmla="*/ 0 60000 65536"/>
              <a:gd name="T9" fmla="*/ 0 w 113"/>
              <a:gd name="T10" fmla="*/ 0 h 21"/>
              <a:gd name="T11" fmla="*/ 113 w 113"/>
              <a:gd name="T12" fmla="*/ 21 h 21"/>
            </a:gdLst>
            <a:ahLst/>
            <a:cxnLst>
              <a:cxn ang="T6">
                <a:pos x="T0" y="T1"/>
              </a:cxn>
              <a:cxn ang="T7">
                <a:pos x="T2" y="T3"/>
              </a:cxn>
              <a:cxn ang="T8">
                <a:pos x="T4" y="T5"/>
              </a:cxn>
            </a:cxnLst>
            <a:rect l="T9" t="T10" r="T11" b="T12"/>
            <a:pathLst>
              <a:path w="113" h="21">
                <a:moveTo>
                  <a:pt x="113" y="0"/>
                </a:moveTo>
                <a:lnTo>
                  <a:pt x="0" y="21"/>
                </a:lnTo>
                <a:lnTo>
                  <a:pt x="113" y="0"/>
                </a:lnTo>
                <a:close/>
              </a:path>
            </a:pathLst>
          </a:custGeom>
          <a:noFill/>
          <a:ln w="22225">
            <a:solidFill>
              <a:srgbClr val="000000"/>
            </a:solidFill>
            <a:round/>
            <a:headEnd/>
            <a:tailEnd/>
          </a:ln>
        </p:spPr>
        <p:txBody>
          <a:bodyPr/>
          <a:lstStyle/>
          <a:p>
            <a:endParaRPr lang="en-CA"/>
          </a:p>
        </p:txBody>
      </p:sp>
      <p:sp>
        <p:nvSpPr>
          <p:cNvPr id="48372" name="Line 254"/>
          <p:cNvSpPr>
            <a:spLocks noChangeShapeType="1"/>
          </p:cNvSpPr>
          <p:nvPr/>
        </p:nvSpPr>
        <p:spPr bwMode="auto">
          <a:xfrm flipH="1">
            <a:off x="4786313" y="3082925"/>
            <a:ext cx="71437" cy="127000"/>
          </a:xfrm>
          <a:prstGeom prst="line">
            <a:avLst/>
          </a:prstGeom>
          <a:noFill/>
          <a:ln w="22225">
            <a:solidFill>
              <a:srgbClr val="000000"/>
            </a:solidFill>
            <a:round/>
            <a:headEnd/>
            <a:tailEnd/>
          </a:ln>
        </p:spPr>
        <p:txBody>
          <a:bodyPr/>
          <a:lstStyle/>
          <a:p>
            <a:endParaRPr lang="en-CA"/>
          </a:p>
        </p:txBody>
      </p:sp>
      <p:sp>
        <p:nvSpPr>
          <p:cNvPr id="48373" name="Freeform 255"/>
          <p:cNvSpPr>
            <a:spLocks/>
          </p:cNvSpPr>
          <p:nvPr/>
        </p:nvSpPr>
        <p:spPr bwMode="auto">
          <a:xfrm>
            <a:off x="5265738" y="3286125"/>
            <a:ext cx="760412" cy="600075"/>
          </a:xfrm>
          <a:custGeom>
            <a:avLst/>
            <a:gdLst>
              <a:gd name="T0" fmla="*/ 0 w 516"/>
              <a:gd name="T1" fmla="*/ 2147483647 h 396"/>
              <a:gd name="T2" fmla="*/ 2147483647 w 516"/>
              <a:gd name="T3" fmla="*/ 2147483647 h 396"/>
              <a:gd name="T4" fmla="*/ 2147483647 w 516"/>
              <a:gd name="T5" fmla="*/ 2147483647 h 396"/>
              <a:gd name="T6" fmla="*/ 2147483647 w 516"/>
              <a:gd name="T7" fmla="*/ 0 h 396"/>
              <a:gd name="T8" fmla="*/ 0 w 516"/>
              <a:gd name="T9" fmla="*/ 2147483647 h 396"/>
              <a:gd name="T10" fmla="*/ 0 w 516"/>
              <a:gd name="T11" fmla="*/ 2147483647 h 396"/>
              <a:gd name="T12" fmla="*/ 0 60000 65536"/>
              <a:gd name="T13" fmla="*/ 0 60000 65536"/>
              <a:gd name="T14" fmla="*/ 0 60000 65536"/>
              <a:gd name="T15" fmla="*/ 0 60000 65536"/>
              <a:gd name="T16" fmla="*/ 0 60000 65536"/>
              <a:gd name="T17" fmla="*/ 0 60000 65536"/>
              <a:gd name="T18" fmla="*/ 0 w 516"/>
              <a:gd name="T19" fmla="*/ 0 h 396"/>
              <a:gd name="T20" fmla="*/ 516 w 516"/>
              <a:gd name="T21" fmla="*/ 396 h 396"/>
            </a:gdLst>
            <a:ahLst/>
            <a:cxnLst>
              <a:cxn ang="T12">
                <a:pos x="T0" y="T1"/>
              </a:cxn>
              <a:cxn ang="T13">
                <a:pos x="T2" y="T3"/>
              </a:cxn>
              <a:cxn ang="T14">
                <a:pos x="T4" y="T5"/>
              </a:cxn>
              <a:cxn ang="T15">
                <a:pos x="T6" y="T7"/>
              </a:cxn>
              <a:cxn ang="T16">
                <a:pos x="T8" y="T9"/>
              </a:cxn>
              <a:cxn ang="T17">
                <a:pos x="T10" y="T11"/>
              </a:cxn>
            </a:cxnLst>
            <a:rect l="T18" t="T19" r="T20" b="T21"/>
            <a:pathLst>
              <a:path w="516" h="396">
                <a:moveTo>
                  <a:pt x="0" y="191"/>
                </a:moveTo>
                <a:lnTo>
                  <a:pt x="403" y="396"/>
                </a:lnTo>
                <a:lnTo>
                  <a:pt x="516" y="148"/>
                </a:lnTo>
                <a:lnTo>
                  <a:pt x="113" y="0"/>
                </a:lnTo>
                <a:lnTo>
                  <a:pt x="0" y="191"/>
                </a:lnTo>
                <a:close/>
              </a:path>
            </a:pathLst>
          </a:custGeom>
          <a:solidFill>
            <a:srgbClr val="00FFFF"/>
          </a:solidFill>
          <a:ln w="22225">
            <a:solidFill>
              <a:srgbClr val="000000"/>
            </a:solidFill>
            <a:round/>
            <a:headEnd/>
            <a:tailEnd/>
          </a:ln>
        </p:spPr>
        <p:txBody>
          <a:bodyPr/>
          <a:lstStyle/>
          <a:p>
            <a:endParaRPr lang="en-CA"/>
          </a:p>
        </p:txBody>
      </p:sp>
      <p:sp>
        <p:nvSpPr>
          <p:cNvPr id="48374" name="Freeform 256"/>
          <p:cNvSpPr>
            <a:spLocks/>
          </p:cNvSpPr>
          <p:nvPr/>
        </p:nvSpPr>
        <p:spPr bwMode="auto">
          <a:xfrm>
            <a:off x="3222625" y="2697163"/>
            <a:ext cx="354013" cy="300037"/>
          </a:xfrm>
          <a:custGeom>
            <a:avLst/>
            <a:gdLst>
              <a:gd name="T0" fmla="*/ 2147483647 w 240"/>
              <a:gd name="T1" fmla="*/ 2147483647 h 198"/>
              <a:gd name="T2" fmla="*/ 2147483647 w 240"/>
              <a:gd name="T3" fmla="*/ 2147483647 h 198"/>
              <a:gd name="T4" fmla="*/ 2147483647 w 240"/>
              <a:gd name="T5" fmla="*/ 2147483647 h 198"/>
              <a:gd name="T6" fmla="*/ 2147483647 w 240"/>
              <a:gd name="T7" fmla="*/ 0 h 198"/>
              <a:gd name="T8" fmla="*/ 0 w 240"/>
              <a:gd name="T9" fmla="*/ 2147483647 h 198"/>
              <a:gd name="T10" fmla="*/ 2147483647 w 240"/>
              <a:gd name="T11" fmla="*/ 2147483647 h 198"/>
              <a:gd name="T12" fmla="*/ 2147483647 w 240"/>
              <a:gd name="T13" fmla="*/ 2147483647 h 198"/>
              <a:gd name="T14" fmla="*/ 0 60000 65536"/>
              <a:gd name="T15" fmla="*/ 0 60000 65536"/>
              <a:gd name="T16" fmla="*/ 0 60000 65536"/>
              <a:gd name="T17" fmla="*/ 0 60000 65536"/>
              <a:gd name="T18" fmla="*/ 0 60000 65536"/>
              <a:gd name="T19" fmla="*/ 0 60000 65536"/>
              <a:gd name="T20" fmla="*/ 0 60000 65536"/>
              <a:gd name="T21" fmla="*/ 0 w 240"/>
              <a:gd name="T22" fmla="*/ 0 h 198"/>
              <a:gd name="T23" fmla="*/ 240 w 240"/>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 h="198">
                <a:moveTo>
                  <a:pt x="78" y="198"/>
                </a:moveTo>
                <a:lnTo>
                  <a:pt x="78" y="198"/>
                </a:lnTo>
                <a:lnTo>
                  <a:pt x="240" y="71"/>
                </a:lnTo>
                <a:lnTo>
                  <a:pt x="148" y="0"/>
                </a:lnTo>
                <a:lnTo>
                  <a:pt x="0" y="50"/>
                </a:lnTo>
                <a:lnTo>
                  <a:pt x="78" y="198"/>
                </a:lnTo>
                <a:close/>
              </a:path>
            </a:pathLst>
          </a:custGeom>
          <a:solidFill>
            <a:srgbClr val="33CCCC"/>
          </a:solidFill>
          <a:ln w="9525">
            <a:noFill/>
            <a:round/>
            <a:headEnd/>
            <a:tailEnd/>
          </a:ln>
        </p:spPr>
        <p:txBody>
          <a:bodyPr/>
          <a:lstStyle/>
          <a:p>
            <a:endParaRPr lang="en-CA"/>
          </a:p>
        </p:txBody>
      </p:sp>
      <p:sp>
        <p:nvSpPr>
          <p:cNvPr id="48375" name="Freeform 257"/>
          <p:cNvSpPr>
            <a:spLocks/>
          </p:cNvSpPr>
          <p:nvPr/>
        </p:nvSpPr>
        <p:spPr bwMode="auto">
          <a:xfrm>
            <a:off x="3336925" y="2805113"/>
            <a:ext cx="239713" cy="192087"/>
          </a:xfrm>
          <a:custGeom>
            <a:avLst/>
            <a:gdLst>
              <a:gd name="T0" fmla="*/ 0 w 162"/>
              <a:gd name="T1" fmla="*/ 2147483647 h 127"/>
              <a:gd name="T2" fmla="*/ 2147483647 w 162"/>
              <a:gd name="T3" fmla="*/ 0 h 127"/>
              <a:gd name="T4" fmla="*/ 0 w 162"/>
              <a:gd name="T5" fmla="*/ 2147483647 h 127"/>
              <a:gd name="T6" fmla="*/ 0 60000 65536"/>
              <a:gd name="T7" fmla="*/ 0 60000 65536"/>
              <a:gd name="T8" fmla="*/ 0 60000 65536"/>
              <a:gd name="T9" fmla="*/ 0 w 162"/>
              <a:gd name="T10" fmla="*/ 0 h 127"/>
              <a:gd name="T11" fmla="*/ 162 w 162"/>
              <a:gd name="T12" fmla="*/ 127 h 127"/>
            </a:gdLst>
            <a:ahLst/>
            <a:cxnLst>
              <a:cxn ang="T6">
                <a:pos x="T0" y="T1"/>
              </a:cxn>
              <a:cxn ang="T7">
                <a:pos x="T2" y="T3"/>
              </a:cxn>
              <a:cxn ang="T8">
                <a:pos x="T4" y="T5"/>
              </a:cxn>
            </a:cxnLst>
            <a:rect l="T9" t="T10" r="T11" b="T12"/>
            <a:pathLst>
              <a:path w="162" h="127">
                <a:moveTo>
                  <a:pt x="0" y="127"/>
                </a:moveTo>
                <a:lnTo>
                  <a:pt x="162" y="0"/>
                </a:lnTo>
                <a:lnTo>
                  <a:pt x="0" y="127"/>
                </a:lnTo>
                <a:close/>
              </a:path>
            </a:pathLst>
          </a:custGeom>
          <a:solidFill>
            <a:srgbClr val="33CCCC"/>
          </a:solidFill>
          <a:ln w="9525">
            <a:noFill/>
            <a:round/>
            <a:headEnd/>
            <a:tailEnd/>
          </a:ln>
        </p:spPr>
        <p:txBody>
          <a:bodyPr/>
          <a:lstStyle/>
          <a:p>
            <a:endParaRPr lang="en-CA"/>
          </a:p>
        </p:txBody>
      </p:sp>
      <p:sp>
        <p:nvSpPr>
          <p:cNvPr id="48376" name="Freeform 258"/>
          <p:cNvSpPr>
            <a:spLocks/>
          </p:cNvSpPr>
          <p:nvPr/>
        </p:nvSpPr>
        <p:spPr bwMode="auto">
          <a:xfrm>
            <a:off x="3440113" y="2697163"/>
            <a:ext cx="136525" cy="107950"/>
          </a:xfrm>
          <a:custGeom>
            <a:avLst/>
            <a:gdLst>
              <a:gd name="T0" fmla="*/ 2147483647 w 92"/>
              <a:gd name="T1" fmla="*/ 2147483647 h 71"/>
              <a:gd name="T2" fmla="*/ 0 w 92"/>
              <a:gd name="T3" fmla="*/ 0 h 71"/>
              <a:gd name="T4" fmla="*/ 2147483647 w 92"/>
              <a:gd name="T5" fmla="*/ 2147483647 h 71"/>
              <a:gd name="T6" fmla="*/ 0 60000 65536"/>
              <a:gd name="T7" fmla="*/ 0 60000 65536"/>
              <a:gd name="T8" fmla="*/ 0 60000 65536"/>
              <a:gd name="T9" fmla="*/ 0 w 92"/>
              <a:gd name="T10" fmla="*/ 0 h 71"/>
              <a:gd name="T11" fmla="*/ 92 w 92"/>
              <a:gd name="T12" fmla="*/ 71 h 71"/>
            </a:gdLst>
            <a:ahLst/>
            <a:cxnLst>
              <a:cxn ang="T6">
                <a:pos x="T0" y="T1"/>
              </a:cxn>
              <a:cxn ang="T7">
                <a:pos x="T2" y="T3"/>
              </a:cxn>
              <a:cxn ang="T8">
                <a:pos x="T4" y="T5"/>
              </a:cxn>
            </a:cxnLst>
            <a:rect l="T9" t="T10" r="T11" b="T12"/>
            <a:pathLst>
              <a:path w="92" h="71">
                <a:moveTo>
                  <a:pt x="92" y="71"/>
                </a:moveTo>
                <a:lnTo>
                  <a:pt x="0" y="0"/>
                </a:lnTo>
                <a:lnTo>
                  <a:pt x="92" y="71"/>
                </a:lnTo>
                <a:close/>
              </a:path>
            </a:pathLst>
          </a:custGeom>
          <a:solidFill>
            <a:srgbClr val="33CCCC"/>
          </a:solidFill>
          <a:ln w="9525">
            <a:noFill/>
            <a:round/>
            <a:headEnd/>
            <a:tailEnd/>
          </a:ln>
        </p:spPr>
        <p:txBody>
          <a:bodyPr/>
          <a:lstStyle/>
          <a:p>
            <a:endParaRPr lang="en-CA"/>
          </a:p>
        </p:txBody>
      </p:sp>
      <p:sp>
        <p:nvSpPr>
          <p:cNvPr id="48377" name="Line 259"/>
          <p:cNvSpPr>
            <a:spLocks noChangeShapeType="1"/>
          </p:cNvSpPr>
          <p:nvPr/>
        </p:nvSpPr>
        <p:spPr bwMode="auto">
          <a:xfrm flipH="1">
            <a:off x="3336925" y="2782888"/>
            <a:ext cx="219075" cy="192087"/>
          </a:xfrm>
          <a:prstGeom prst="line">
            <a:avLst/>
          </a:prstGeom>
          <a:noFill/>
          <a:ln w="22225">
            <a:solidFill>
              <a:srgbClr val="000000"/>
            </a:solidFill>
            <a:round/>
            <a:headEnd/>
            <a:tailEnd/>
          </a:ln>
        </p:spPr>
        <p:txBody>
          <a:bodyPr/>
          <a:lstStyle/>
          <a:p>
            <a:endParaRPr lang="en-CA"/>
          </a:p>
        </p:txBody>
      </p:sp>
      <p:sp>
        <p:nvSpPr>
          <p:cNvPr id="48378" name="Line 260"/>
          <p:cNvSpPr>
            <a:spLocks noChangeShapeType="1"/>
          </p:cNvSpPr>
          <p:nvPr/>
        </p:nvSpPr>
        <p:spPr bwMode="auto">
          <a:xfrm>
            <a:off x="3430588" y="2697163"/>
            <a:ext cx="125412" cy="85725"/>
          </a:xfrm>
          <a:prstGeom prst="line">
            <a:avLst/>
          </a:prstGeom>
          <a:noFill/>
          <a:ln w="22225">
            <a:solidFill>
              <a:srgbClr val="000000"/>
            </a:solidFill>
            <a:round/>
            <a:headEnd/>
            <a:tailEnd/>
          </a:ln>
        </p:spPr>
        <p:txBody>
          <a:bodyPr/>
          <a:lstStyle/>
          <a:p>
            <a:endParaRPr lang="en-CA"/>
          </a:p>
        </p:txBody>
      </p:sp>
      <p:sp>
        <p:nvSpPr>
          <p:cNvPr id="48379" name="Freeform 261"/>
          <p:cNvSpPr>
            <a:spLocks/>
          </p:cNvSpPr>
          <p:nvPr/>
        </p:nvSpPr>
        <p:spPr bwMode="auto">
          <a:xfrm>
            <a:off x="3222625" y="2697163"/>
            <a:ext cx="217488" cy="76200"/>
          </a:xfrm>
          <a:custGeom>
            <a:avLst/>
            <a:gdLst>
              <a:gd name="T0" fmla="*/ 2147483647 w 148"/>
              <a:gd name="T1" fmla="*/ 0 h 50"/>
              <a:gd name="T2" fmla="*/ 0 w 148"/>
              <a:gd name="T3" fmla="*/ 2147483647 h 50"/>
              <a:gd name="T4" fmla="*/ 2147483647 w 148"/>
              <a:gd name="T5" fmla="*/ 0 h 50"/>
              <a:gd name="T6" fmla="*/ 0 60000 65536"/>
              <a:gd name="T7" fmla="*/ 0 60000 65536"/>
              <a:gd name="T8" fmla="*/ 0 60000 65536"/>
              <a:gd name="T9" fmla="*/ 0 w 148"/>
              <a:gd name="T10" fmla="*/ 0 h 50"/>
              <a:gd name="T11" fmla="*/ 148 w 148"/>
              <a:gd name="T12" fmla="*/ 50 h 50"/>
            </a:gdLst>
            <a:ahLst/>
            <a:cxnLst>
              <a:cxn ang="T6">
                <a:pos x="T0" y="T1"/>
              </a:cxn>
              <a:cxn ang="T7">
                <a:pos x="T2" y="T3"/>
              </a:cxn>
              <a:cxn ang="T8">
                <a:pos x="T4" y="T5"/>
              </a:cxn>
            </a:cxnLst>
            <a:rect l="T9" t="T10" r="T11" b="T12"/>
            <a:pathLst>
              <a:path w="148" h="50">
                <a:moveTo>
                  <a:pt x="148" y="0"/>
                </a:moveTo>
                <a:lnTo>
                  <a:pt x="0" y="50"/>
                </a:lnTo>
                <a:lnTo>
                  <a:pt x="148" y="0"/>
                </a:lnTo>
                <a:close/>
              </a:path>
            </a:pathLst>
          </a:custGeom>
          <a:solidFill>
            <a:srgbClr val="33CCCC"/>
          </a:solidFill>
          <a:ln w="9525">
            <a:noFill/>
            <a:round/>
            <a:headEnd/>
            <a:tailEnd/>
          </a:ln>
        </p:spPr>
        <p:txBody>
          <a:bodyPr/>
          <a:lstStyle/>
          <a:p>
            <a:endParaRPr lang="en-CA"/>
          </a:p>
        </p:txBody>
      </p:sp>
      <p:sp>
        <p:nvSpPr>
          <p:cNvPr id="48380" name="Freeform 262"/>
          <p:cNvSpPr>
            <a:spLocks/>
          </p:cNvSpPr>
          <p:nvPr/>
        </p:nvSpPr>
        <p:spPr bwMode="auto">
          <a:xfrm>
            <a:off x="3024188" y="2354263"/>
            <a:ext cx="415925" cy="419100"/>
          </a:xfrm>
          <a:custGeom>
            <a:avLst/>
            <a:gdLst>
              <a:gd name="T0" fmla="*/ 2147483647 w 282"/>
              <a:gd name="T1" fmla="*/ 2147483647 h 276"/>
              <a:gd name="T2" fmla="*/ 2147483647 w 282"/>
              <a:gd name="T3" fmla="*/ 2147483647 h 276"/>
              <a:gd name="T4" fmla="*/ 0 w 282"/>
              <a:gd name="T5" fmla="*/ 0 h 276"/>
              <a:gd name="T6" fmla="*/ 0 w 282"/>
              <a:gd name="T7" fmla="*/ 0 h 276"/>
              <a:gd name="T8" fmla="*/ 2147483647 w 282"/>
              <a:gd name="T9" fmla="*/ 2147483647 h 276"/>
              <a:gd name="T10" fmla="*/ 2147483647 w 282"/>
              <a:gd name="T11" fmla="*/ 2147483647 h 276"/>
              <a:gd name="T12" fmla="*/ 0 60000 65536"/>
              <a:gd name="T13" fmla="*/ 0 60000 65536"/>
              <a:gd name="T14" fmla="*/ 0 60000 65536"/>
              <a:gd name="T15" fmla="*/ 0 60000 65536"/>
              <a:gd name="T16" fmla="*/ 0 60000 65536"/>
              <a:gd name="T17" fmla="*/ 0 60000 65536"/>
              <a:gd name="T18" fmla="*/ 0 w 282"/>
              <a:gd name="T19" fmla="*/ 0 h 276"/>
              <a:gd name="T20" fmla="*/ 282 w 282"/>
              <a:gd name="T21" fmla="*/ 276 h 276"/>
            </a:gdLst>
            <a:ahLst/>
            <a:cxnLst>
              <a:cxn ang="T12">
                <a:pos x="T0" y="T1"/>
              </a:cxn>
              <a:cxn ang="T13">
                <a:pos x="T2" y="T3"/>
              </a:cxn>
              <a:cxn ang="T14">
                <a:pos x="T4" y="T5"/>
              </a:cxn>
              <a:cxn ang="T15">
                <a:pos x="T6" y="T7"/>
              </a:cxn>
              <a:cxn ang="T16">
                <a:pos x="T8" y="T9"/>
              </a:cxn>
              <a:cxn ang="T17">
                <a:pos x="T10" y="T11"/>
              </a:cxn>
            </a:cxnLst>
            <a:rect l="T18" t="T19" r="T20" b="T21"/>
            <a:pathLst>
              <a:path w="282" h="276">
                <a:moveTo>
                  <a:pt x="134" y="276"/>
                </a:moveTo>
                <a:lnTo>
                  <a:pt x="282" y="226"/>
                </a:lnTo>
                <a:lnTo>
                  <a:pt x="0" y="0"/>
                </a:lnTo>
                <a:lnTo>
                  <a:pt x="134" y="276"/>
                </a:lnTo>
                <a:close/>
              </a:path>
            </a:pathLst>
          </a:custGeom>
          <a:solidFill>
            <a:srgbClr val="003366"/>
          </a:solidFill>
          <a:ln w="9525">
            <a:noFill/>
            <a:round/>
            <a:headEnd/>
            <a:tailEnd/>
          </a:ln>
        </p:spPr>
        <p:txBody>
          <a:bodyPr/>
          <a:lstStyle/>
          <a:p>
            <a:endParaRPr lang="en-CA"/>
          </a:p>
        </p:txBody>
      </p:sp>
      <p:sp>
        <p:nvSpPr>
          <p:cNvPr id="48381" name="Freeform 263"/>
          <p:cNvSpPr>
            <a:spLocks/>
          </p:cNvSpPr>
          <p:nvPr/>
        </p:nvSpPr>
        <p:spPr bwMode="auto">
          <a:xfrm>
            <a:off x="3222625" y="2697163"/>
            <a:ext cx="217488" cy="76200"/>
          </a:xfrm>
          <a:custGeom>
            <a:avLst/>
            <a:gdLst>
              <a:gd name="T0" fmla="*/ 0 w 148"/>
              <a:gd name="T1" fmla="*/ 2147483647 h 50"/>
              <a:gd name="T2" fmla="*/ 2147483647 w 148"/>
              <a:gd name="T3" fmla="*/ 0 h 50"/>
              <a:gd name="T4" fmla="*/ 0 w 148"/>
              <a:gd name="T5" fmla="*/ 2147483647 h 50"/>
              <a:gd name="T6" fmla="*/ 0 60000 65536"/>
              <a:gd name="T7" fmla="*/ 0 60000 65536"/>
              <a:gd name="T8" fmla="*/ 0 60000 65536"/>
              <a:gd name="T9" fmla="*/ 0 w 148"/>
              <a:gd name="T10" fmla="*/ 0 h 50"/>
              <a:gd name="T11" fmla="*/ 148 w 148"/>
              <a:gd name="T12" fmla="*/ 50 h 50"/>
            </a:gdLst>
            <a:ahLst/>
            <a:cxnLst>
              <a:cxn ang="T6">
                <a:pos x="T0" y="T1"/>
              </a:cxn>
              <a:cxn ang="T7">
                <a:pos x="T2" y="T3"/>
              </a:cxn>
              <a:cxn ang="T8">
                <a:pos x="T4" y="T5"/>
              </a:cxn>
            </a:cxnLst>
            <a:rect l="T9" t="T10" r="T11" b="T12"/>
            <a:pathLst>
              <a:path w="148" h="50">
                <a:moveTo>
                  <a:pt x="0" y="50"/>
                </a:moveTo>
                <a:lnTo>
                  <a:pt x="148" y="0"/>
                </a:lnTo>
                <a:lnTo>
                  <a:pt x="0" y="50"/>
                </a:lnTo>
                <a:close/>
              </a:path>
            </a:pathLst>
          </a:custGeom>
          <a:solidFill>
            <a:srgbClr val="003366"/>
          </a:solidFill>
          <a:ln w="9525">
            <a:noFill/>
            <a:round/>
            <a:headEnd/>
            <a:tailEnd/>
          </a:ln>
        </p:spPr>
        <p:txBody>
          <a:bodyPr/>
          <a:lstStyle/>
          <a:p>
            <a:endParaRPr lang="en-CA"/>
          </a:p>
        </p:txBody>
      </p:sp>
      <p:sp>
        <p:nvSpPr>
          <p:cNvPr id="48382" name="Freeform 264"/>
          <p:cNvSpPr>
            <a:spLocks/>
          </p:cNvSpPr>
          <p:nvPr/>
        </p:nvSpPr>
        <p:spPr bwMode="auto">
          <a:xfrm>
            <a:off x="3024188" y="2354263"/>
            <a:ext cx="415925" cy="342900"/>
          </a:xfrm>
          <a:custGeom>
            <a:avLst/>
            <a:gdLst>
              <a:gd name="T0" fmla="*/ 2147483647 w 282"/>
              <a:gd name="T1" fmla="*/ 2147483647 h 226"/>
              <a:gd name="T2" fmla="*/ 0 w 282"/>
              <a:gd name="T3" fmla="*/ 0 h 226"/>
              <a:gd name="T4" fmla="*/ 2147483647 w 282"/>
              <a:gd name="T5" fmla="*/ 2147483647 h 226"/>
              <a:gd name="T6" fmla="*/ 0 60000 65536"/>
              <a:gd name="T7" fmla="*/ 0 60000 65536"/>
              <a:gd name="T8" fmla="*/ 0 60000 65536"/>
              <a:gd name="T9" fmla="*/ 0 w 282"/>
              <a:gd name="T10" fmla="*/ 0 h 226"/>
              <a:gd name="T11" fmla="*/ 282 w 282"/>
              <a:gd name="T12" fmla="*/ 226 h 226"/>
            </a:gdLst>
            <a:ahLst/>
            <a:cxnLst>
              <a:cxn ang="T6">
                <a:pos x="T0" y="T1"/>
              </a:cxn>
              <a:cxn ang="T7">
                <a:pos x="T2" y="T3"/>
              </a:cxn>
              <a:cxn ang="T8">
                <a:pos x="T4" y="T5"/>
              </a:cxn>
            </a:cxnLst>
            <a:rect l="T9" t="T10" r="T11" b="T12"/>
            <a:pathLst>
              <a:path w="282" h="226">
                <a:moveTo>
                  <a:pt x="282" y="226"/>
                </a:moveTo>
                <a:lnTo>
                  <a:pt x="0" y="0"/>
                </a:lnTo>
                <a:lnTo>
                  <a:pt x="282" y="226"/>
                </a:lnTo>
                <a:close/>
              </a:path>
            </a:pathLst>
          </a:custGeom>
          <a:solidFill>
            <a:srgbClr val="003366"/>
          </a:solidFill>
          <a:ln w="9525">
            <a:noFill/>
            <a:round/>
            <a:headEnd/>
            <a:tailEnd/>
          </a:ln>
        </p:spPr>
        <p:txBody>
          <a:bodyPr/>
          <a:lstStyle/>
          <a:p>
            <a:endParaRPr lang="en-CA"/>
          </a:p>
        </p:txBody>
      </p:sp>
      <p:sp>
        <p:nvSpPr>
          <p:cNvPr id="48383" name="Freeform 265"/>
          <p:cNvSpPr>
            <a:spLocks/>
          </p:cNvSpPr>
          <p:nvPr/>
        </p:nvSpPr>
        <p:spPr bwMode="auto">
          <a:xfrm>
            <a:off x="3222625" y="2697163"/>
            <a:ext cx="207963" cy="76200"/>
          </a:xfrm>
          <a:custGeom>
            <a:avLst/>
            <a:gdLst>
              <a:gd name="T0" fmla="*/ 0 w 141"/>
              <a:gd name="T1" fmla="*/ 2147483647 h 50"/>
              <a:gd name="T2" fmla="*/ 2147483647 w 141"/>
              <a:gd name="T3" fmla="*/ 0 h 50"/>
              <a:gd name="T4" fmla="*/ 0 w 141"/>
              <a:gd name="T5" fmla="*/ 2147483647 h 50"/>
              <a:gd name="T6" fmla="*/ 0 60000 65536"/>
              <a:gd name="T7" fmla="*/ 0 60000 65536"/>
              <a:gd name="T8" fmla="*/ 0 60000 65536"/>
              <a:gd name="T9" fmla="*/ 0 w 141"/>
              <a:gd name="T10" fmla="*/ 0 h 50"/>
              <a:gd name="T11" fmla="*/ 141 w 141"/>
              <a:gd name="T12" fmla="*/ 50 h 50"/>
            </a:gdLst>
            <a:ahLst/>
            <a:cxnLst>
              <a:cxn ang="T6">
                <a:pos x="T0" y="T1"/>
              </a:cxn>
              <a:cxn ang="T7">
                <a:pos x="T2" y="T3"/>
              </a:cxn>
              <a:cxn ang="T8">
                <a:pos x="T4" y="T5"/>
              </a:cxn>
            </a:cxnLst>
            <a:rect l="T9" t="T10" r="T11" b="T12"/>
            <a:pathLst>
              <a:path w="141" h="50">
                <a:moveTo>
                  <a:pt x="0" y="50"/>
                </a:moveTo>
                <a:lnTo>
                  <a:pt x="141" y="0"/>
                </a:lnTo>
                <a:lnTo>
                  <a:pt x="0" y="50"/>
                </a:lnTo>
                <a:close/>
              </a:path>
            </a:pathLst>
          </a:custGeom>
          <a:noFill/>
          <a:ln w="22225">
            <a:solidFill>
              <a:srgbClr val="000000"/>
            </a:solidFill>
            <a:round/>
            <a:headEnd/>
            <a:tailEnd/>
          </a:ln>
        </p:spPr>
        <p:txBody>
          <a:bodyPr/>
          <a:lstStyle/>
          <a:p>
            <a:endParaRPr lang="en-CA"/>
          </a:p>
        </p:txBody>
      </p:sp>
      <p:sp>
        <p:nvSpPr>
          <p:cNvPr id="48384" name="Line 266"/>
          <p:cNvSpPr>
            <a:spLocks noChangeShapeType="1"/>
          </p:cNvSpPr>
          <p:nvPr/>
        </p:nvSpPr>
        <p:spPr bwMode="auto">
          <a:xfrm>
            <a:off x="3003550" y="2354263"/>
            <a:ext cx="427038" cy="342900"/>
          </a:xfrm>
          <a:prstGeom prst="line">
            <a:avLst/>
          </a:prstGeom>
          <a:noFill/>
          <a:ln w="22225">
            <a:solidFill>
              <a:srgbClr val="000000"/>
            </a:solidFill>
            <a:round/>
            <a:headEnd/>
            <a:tailEnd/>
          </a:ln>
        </p:spPr>
        <p:txBody>
          <a:bodyPr/>
          <a:lstStyle/>
          <a:p>
            <a:endParaRPr lang="en-CA"/>
          </a:p>
        </p:txBody>
      </p:sp>
      <p:sp>
        <p:nvSpPr>
          <p:cNvPr id="48385" name="Freeform 267"/>
          <p:cNvSpPr>
            <a:spLocks/>
          </p:cNvSpPr>
          <p:nvPr/>
        </p:nvSpPr>
        <p:spPr bwMode="auto">
          <a:xfrm>
            <a:off x="3127375" y="2773363"/>
            <a:ext cx="209550" cy="223837"/>
          </a:xfrm>
          <a:custGeom>
            <a:avLst/>
            <a:gdLst>
              <a:gd name="T0" fmla="*/ 2147483647 w 142"/>
              <a:gd name="T1" fmla="*/ 2147483647 h 148"/>
              <a:gd name="T2" fmla="*/ 2147483647 w 142"/>
              <a:gd name="T3" fmla="*/ 2147483647 h 148"/>
              <a:gd name="T4" fmla="*/ 0 w 142"/>
              <a:gd name="T5" fmla="*/ 2147483647 h 148"/>
              <a:gd name="T6" fmla="*/ 2147483647 w 142"/>
              <a:gd name="T7" fmla="*/ 0 h 148"/>
              <a:gd name="T8" fmla="*/ 2147483647 w 142"/>
              <a:gd name="T9" fmla="*/ 2147483647 h 148"/>
              <a:gd name="T10" fmla="*/ 2147483647 w 142"/>
              <a:gd name="T11" fmla="*/ 2147483647 h 148"/>
              <a:gd name="T12" fmla="*/ 0 60000 65536"/>
              <a:gd name="T13" fmla="*/ 0 60000 65536"/>
              <a:gd name="T14" fmla="*/ 0 60000 65536"/>
              <a:gd name="T15" fmla="*/ 0 60000 65536"/>
              <a:gd name="T16" fmla="*/ 0 60000 65536"/>
              <a:gd name="T17" fmla="*/ 0 60000 65536"/>
              <a:gd name="T18" fmla="*/ 0 w 142"/>
              <a:gd name="T19" fmla="*/ 0 h 148"/>
              <a:gd name="T20" fmla="*/ 142 w 142"/>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142" h="148">
                <a:moveTo>
                  <a:pt x="142" y="148"/>
                </a:moveTo>
                <a:lnTo>
                  <a:pt x="142" y="148"/>
                </a:lnTo>
                <a:lnTo>
                  <a:pt x="0" y="21"/>
                </a:lnTo>
                <a:lnTo>
                  <a:pt x="64" y="0"/>
                </a:lnTo>
                <a:lnTo>
                  <a:pt x="142" y="148"/>
                </a:lnTo>
                <a:close/>
              </a:path>
            </a:pathLst>
          </a:custGeom>
          <a:solidFill>
            <a:srgbClr val="33CCCC"/>
          </a:solidFill>
          <a:ln w="9525">
            <a:noFill/>
            <a:round/>
            <a:headEnd/>
            <a:tailEnd/>
          </a:ln>
        </p:spPr>
        <p:txBody>
          <a:bodyPr/>
          <a:lstStyle/>
          <a:p>
            <a:endParaRPr lang="en-CA"/>
          </a:p>
        </p:txBody>
      </p:sp>
      <p:sp>
        <p:nvSpPr>
          <p:cNvPr id="48386" name="Freeform 268"/>
          <p:cNvSpPr>
            <a:spLocks/>
          </p:cNvSpPr>
          <p:nvPr/>
        </p:nvSpPr>
        <p:spPr bwMode="auto">
          <a:xfrm>
            <a:off x="3127375" y="2805113"/>
            <a:ext cx="209550" cy="192087"/>
          </a:xfrm>
          <a:custGeom>
            <a:avLst/>
            <a:gdLst>
              <a:gd name="T0" fmla="*/ 2147483647 w 142"/>
              <a:gd name="T1" fmla="*/ 2147483647 h 127"/>
              <a:gd name="T2" fmla="*/ 0 w 142"/>
              <a:gd name="T3" fmla="*/ 0 h 127"/>
              <a:gd name="T4" fmla="*/ 2147483647 w 142"/>
              <a:gd name="T5" fmla="*/ 2147483647 h 127"/>
              <a:gd name="T6" fmla="*/ 0 60000 65536"/>
              <a:gd name="T7" fmla="*/ 0 60000 65536"/>
              <a:gd name="T8" fmla="*/ 0 60000 65536"/>
              <a:gd name="T9" fmla="*/ 0 w 142"/>
              <a:gd name="T10" fmla="*/ 0 h 127"/>
              <a:gd name="T11" fmla="*/ 142 w 142"/>
              <a:gd name="T12" fmla="*/ 127 h 127"/>
            </a:gdLst>
            <a:ahLst/>
            <a:cxnLst>
              <a:cxn ang="T6">
                <a:pos x="T0" y="T1"/>
              </a:cxn>
              <a:cxn ang="T7">
                <a:pos x="T2" y="T3"/>
              </a:cxn>
              <a:cxn ang="T8">
                <a:pos x="T4" y="T5"/>
              </a:cxn>
            </a:cxnLst>
            <a:rect l="T9" t="T10" r="T11" b="T12"/>
            <a:pathLst>
              <a:path w="142" h="127">
                <a:moveTo>
                  <a:pt x="142" y="127"/>
                </a:moveTo>
                <a:lnTo>
                  <a:pt x="0" y="0"/>
                </a:lnTo>
                <a:lnTo>
                  <a:pt x="142" y="127"/>
                </a:lnTo>
                <a:close/>
              </a:path>
            </a:pathLst>
          </a:custGeom>
          <a:solidFill>
            <a:srgbClr val="33CCCC"/>
          </a:solidFill>
          <a:ln w="9525">
            <a:noFill/>
            <a:round/>
            <a:headEnd/>
            <a:tailEnd/>
          </a:ln>
        </p:spPr>
        <p:txBody>
          <a:bodyPr/>
          <a:lstStyle/>
          <a:p>
            <a:endParaRPr lang="en-CA"/>
          </a:p>
        </p:txBody>
      </p:sp>
      <p:sp>
        <p:nvSpPr>
          <p:cNvPr id="48387" name="Freeform 269"/>
          <p:cNvSpPr>
            <a:spLocks/>
          </p:cNvSpPr>
          <p:nvPr/>
        </p:nvSpPr>
        <p:spPr bwMode="auto">
          <a:xfrm>
            <a:off x="3127375" y="2773363"/>
            <a:ext cx="95250" cy="31750"/>
          </a:xfrm>
          <a:custGeom>
            <a:avLst/>
            <a:gdLst>
              <a:gd name="T0" fmla="*/ 0 w 64"/>
              <a:gd name="T1" fmla="*/ 2147483647 h 21"/>
              <a:gd name="T2" fmla="*/ 2147483647 w 64"/>
              <a:gd name="T3" fmla="*/ 0 h 21"/>
              <a:gd name="T4" fmla="*/ 0 w 64"/>
              <a:gd name="T5" fmla="*/ 2147483647 h 21"/>
              <a:gd name="T6" fmla="*/ 0 60000 65536"/>
              <a:gd name="T7" fmla="*/ 0 60000 65536"/>
              <a:gd name="T8" fmla="*/ 0 60000 65536"/>
              <a:gd name="T9" fmla="*/ 0 w 64"/>
              <a:gd name="T10" fmla="*/ 0 h 21"/>
              <a:gd name="T11" fmla="*/ 64 w 64"/>
              <a:gd name="T12" fmla="*/ 21 h 21"/>
            </a:gdLst>
            <a:ahLst/>
            <a:cxnLst>
              <a:cxn ang="T6">
                <a:pos x="T0" y="T1"/>
              </a:cxn>
              <a:cxn ang="T7">
                <a:pos x="T2" y="T3"/>
              </a:cxn>
              <a:cxn ang="T8">
                <a:pos x="T4" y="T5"/>
              </a:cxn>
            </a:cxnLst>
            <a:rect l="T9" t="T10" r="T11" b="T12"/>
            <a:pathLst>
              <a:path w="64" h="21">
                <a:moveTo>
                  <a:pt x="0" y="21"/>
                </a:moveTo>
                <a:lnTo>
                  <a:pt x="64" y="0"/>
                </a:lnTo>
                <a:lnTo>
                  <a:pt x="0" y="21"/>
                </a:lnTo>
                <a:close/>
              </a:path>
            </a:pathLst>
          </a:custGeom>
          <a:solidFill>
            <a:srgbClr val="33CCCC"/>
          </a:solidFill>
          <a:ln w="9525">
            <a:noFill/>
            <a:round/>
            <a:headEnd/>
            <a:tailEnd/>
          </a:ln>
        </p:spPr>
        <p:txBody>
          <a:bodyPr/>
          <a:lstStyle/>
          <a:p>
            <a:endParaRPr lang="en-CA"/>
          </a:p>
        </p:txBody>
      </p:sp>
      <p:sp>
        <p:nvSpPr>
          <p:cNvPr id="48388" name="Line 270"/>
          <p:cNvSpPr>
            <a:spLocks noChangeShapeType="1"/>
          </p:cNvSpPr>
          <p:nvPr/>
        </p:nvSpPr>
        <p:spPr bwMode="auto">
          <a:xfrm>
            <a:off x="3117850" y="2805113"/>
            <a:ext cx="219075" cy="169862"/>
          </a:xfrm>
          <a:prstGeom prst="line">
            <a:avLst/>
          </a:prstGeom>
          <a:noFill/>
          <a:ln w="22225">
            <a:solidFill>
              <a:srgbClr val="000000"/>
            </a:solidFill>
            <a:round/>
            <a:headEnd/>
            <a:tailEnd/>
          </a:ln>
        </p:spPr>
        <p:txBody>
          <a:bodyPr/>
          <a:lstStyle/>
          <a:p>
            <a:endParaRPr lang="en-CA"/>
          </a:p>
        </p:txBody>
      </p:sp>
      <p:sp>
        <p:nvSpPr>
          <p:cNvPr id="48389" name="Line 271"/>
          <p:cNvSpPr>
            <a:spLocks noChangeShapeType="1"/>
          </p:cNvSpPr>
          <p:nvPr/>
        </p:nvSpPr>
        <p:spPr bwMode="auto">
          <a:xfrm flipH="1">
            <a:off x="3117850" y="2773363"/>
            <a:ext cx="104775" cy="31750"/>
          </a:xfrm>
          <a:prstGeom prst="line">
            <a:avLst/>
          </a:prstGeom>
          <a:noFill/>
          <a:ln w="22225">
            <a:solidFill>
              <a:srgbClr val="000000"/>
            </a:solidFill>
            <a:round/>
            <a:headEnd/>
            <a:tailEnd/>
          </a:ln>
        </p:spPr>
        <p:txBody>
          <a:bodyPr/>
          <a:lstStyle/>
          <a:p>
            <a:endParaRPr lang="en-CA"/>
          </a:p>
        </p:txBody>
      </p:sp>
      <p:sp>
        <p:nvSpPr>
          <p:cNvPr id="48390" name="Freeform 272"/>
          <p:cNvSpPr>
            <a:spLocks/>
          </p:cNvSpPr>
          <p:nvPr/>
        </p:nvSpPr>
        <p:spPr bwMode="auto">
          <a:xfrm>
            <a:off x="2763838" y="2354263"/>
            <a:ext cx="458787" cy="450850"/>
          </a:xfrm>
          <a:custGeom>
            <a:avLst/>
            <a:gdLst>
              <a:gd name="T0" fmla="*/ 2147483647 w 311"/>
              <a:gd name="T1" fmla="*/ 2147483647 h 297"/>
              <a:gd name="T2" fmla="*/ 2147483647 w 311"/>
              <a:gd name="T3" fmla="*/ 2147483647 h 297"/>
              <a:gd name="T4" fmla="*/ 0 w 311"/>
              <a:gd name="T5" fmla="*/ 2147483647 h 297"/>
              <a:gd name="T6" fmla="*/ 2147483647 w 311"/>
              <a:gd name="T7" fmla="*/ 0 h 297"/>
              <a:gd name="T8" fmla="*/ 2147483647 w 311"/>
              <a:gd name="T9" fmla="*/ 0 h 297"/>
              <a:gd name="T10" fmla="*/ 2147483647 w 311"/>
              <a:gd name="T11" fmla="*/ 2147483647 h 297"/>
              <a:gd name="T12" fmla="*/ 2147483647 w 311"/>
              <a:gd name="T13" fmla="*/ 2147483647 h 297"/>
              <a:gd name="T14" fmla="*/ 0 60000 65536"/>
              <a:gd name="T15" fmla="*/ 0 60000 65536"/>
              <a:gd name="T16" fmla="*/ 0 60000 65536"/>
              <a:gd name="T17" fmla="*/ 0 60000 65536"/>
              <a:gd name="T18" fmla="*/ 0 60000 65536"/>
              <a:gd name="T19" fmla="*/ 0 60000 65536"/>
              <a:gd name="T20" fmla="*/ 0 60000 65536"/>
              <a:gd name="T21" fmla="*/ 0 w 311"/>
              <a:gd name="T22" fmla="*/ 0 h 297"/>
              <a:gd name="T23" fmla="*/ 311 w 311"/>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97">
                <a:moveTo>
                  <a:pt x="311" y="276"/>
                </a:moveTo>
                <a:lnTo>
                  <a:pt x="247" y="297"/>
                </a:lnTo>
                <a:lnTo>
                  <a:pt x="0" y="113"/>
                </a:lnTo>
                <a:lnTo>
                  <a:pt x="177" y="0"/>
                </a:lnTo>
                <a:lnTo>
                  <a:pt x="311" y="276"/>
                </a:lnTo>
                <a:close/>
              </a:path>
            </a:pathLst>
          </a:custGeom>
          <a:solidFill>
            <a:srgbClr val="003366"/>
          </a:solidFill>
          <a:ln w="9525">
            <a:noFill/>
            <a:round/>
            <a:headEnd/>
            <a:tailEnd/>
          </a:ln>
        </p:spPr>
        <p:txBody>
          <a:bodyPr/>
          <a:lstStyle/>
          <a:p>
            <a:endParaRPr lang="en-CA"/>
          </a:p>
        </p:txBody>
      </p:sp>
      <p:sp>
        <p:nvSpPr>
          <p:cNvPr id="48391" name="Freeform 273"/>
          <p:cNvSpPr>
            <a:spLocks/>
          </p:cNvSpPr>
          <p:nvPr/>
        </p:nvSpPr>
        <p:spPr bwMode="auto">
          <a:xfrm>
            <a:off x="3127375" y="2773363"/>
            <a:ext cx="95250" cy="31750"/>
          </a:xfrm>
          <a:custGeom>
            <a:avLst/>
            <a:gdLst>
              <a:gd name="T0" fmla="*/ 2147483647 w 64"/>
              <a:gd name="T1" fmla="*/ 0 h 21"/>
              <a:gd name="T2" fmla="*/ 0 w 64"/>
              <a:gd name="T3" fmla="*/ 2147483647 h 21"/>
              <a:gd name="T4" fmla="*/ 2147483647 w 64"/>
              <a:gd name="T5" fmla="*/ 0 h 21"/>
              <a:gd name="T6" fmla="*/ 0 60000 65536"/>
              <a:gd name="T7" fmla="*/ 0 60000 65536"/>
              <a:gd name="T8" fmla="*/ 0 60000 65536"/>
              <a:gd name="T9" fmla="*/ 0 w 64"/>
              <a:gd name="T10" fmla="*/ 0 h 21"/>
              <a:gd name="T11" fmla="*/ 64 w 64"/>
              <a:gd name="T12" fmla="*/ 21 h 21"/>
            </a:gdLst>
            <a:ahLst/>
            <a:cxnLst>
              <a:cxn ang="T6">
                <a:pos x="T0" y="T1"/>
              </a:cxn>
              <a:cxn ang="T7">
                <a:pos x="T2" y="T3"/>
              </a:cxn>
              <a:cxn ang="T8">
                <a:pos x="T4" y="T5"/>
              </a:cxn>
            </a:cxnLst>
            <a:rect l="T9" t="T10" r="T11" b="T12"/>
            <a:pathLst>
              <a:path w="64" h="21">
                <a:moveTo>
                  <a:pt x="64" y="0"/>
                </a:moveTo>
                <a:lnTo>
                  <a:pt x="0" y="21"/>
                </a:lnTo>
                <a:lnTo>
                  <a:pt x="64" y="0"/>
                </a:lnTo>
                <a:close/>
              </a:path>
            </a:pathLst>
          </a:custGeom>
          <a:solidFill>
            <a:srgbClr val="003366"/>
          </a:solidFill>
          <a:ln w="9525">
            <a:noFill/>
            <a:round/>
            <a:headEnd/>
            <a:tailEnd/>
          </a:ln>
        </p:spPr>
        <p:txBody>
          <a:bodyPr/>
          <a:lstStyle/>
          <a:p>
            <a:endParaRPr lang="en-CA"/>
          </a:p>
        </p:txBody>
      </p:sp>
      <p:sp>
        <p:nvSpPr>
          <p:cNvPr id="48392" name="Freeform 274"/>
          <p:cNvSpPr>
            <a:spLocks/>
          </p:cNvSpPr>
          <p:nvPr/>
        </p:nvSpPr>
        <p:spPr bwMode="auto">
          <a:xfrm>
            <a:off x="2763838" y="2525713"/>
            <a:ext cx="363537" cy="279400"/>
          </a:xfrm>
          <a:custGeom>
            <a:avLst/>
            <a:gdLst>
              <a:gd name="T0" fmla="*/ 2147483647 w 247"/>
              <a:gd name="T1" fmla="*/ 2147483647 h 184"/>
              <a:gd name="T2" fmla="*/ 0 w 247"/>
              <a:gd name="T3" fmla="*/ 0 h 184"/>
              <a:gd name="T4" fmla="*/ 2147483647 w 247"/>
              <a:gd name="T5" fmla="*/ 2147483647 h 184"/>
              <a:gd name="T6" fmla="*/ 0 60000 65536"/>
              <a:gd name="T7" fmla="*/ 0 60000 65536"/>
              <a:gd name="T8" fmla="*/ 0 60000 65536"/>
              <a:gd name="T9" fmla="*/ 0 w 247"/>
              <a:gd name="T10" fmla="*/ 0 h 184"/>
              <a:gd name="T11" fmla="*/ 247 w 247"/>
              <a:gd name="T12" fmla="*/ 184 h 184"/>
            </a:gdLst>
            <a:ahLst/>
            <a:cxnLst>
              <a:cxn ang="T6">
                <a:pos x="T0" y="T1"/>
              </a:cxn>
              <a:cxn ang="T7">
                <a:pos x="T2" y="T3"/>
              </a:cxn>
              <a:cxn ang="T8">
                <a:pos x="T4" y="T5"/>
              </a:cxn>
            </a:cxnLst>
            <a:rect l="T9" t="T10" r="T11" b="T12"/>
            <a:pathLst>
              <a:path w="247" h="184">
                <a:moveTo>
                  <a:pt x="247" y="184"/>
                </a:moveTo>
                <a:lnTo>
                  <a:pt x="0" y="0"/>
                </a:lnTo>
                <a:lnTo>
                  <a:pt x="247" y="184"/>
                </a:lnTo>
                <a:close/>
              </a:path>
            </a:pathLst>
          </a:custGeom>
          <a:solidFill>
            <a:srgbClr val="003366"/>
          </a:solidFill>
          <a:ln w="9525">
            <a:noFill/>
            <a:round/>
            <a:headEnd/>
            <a:tailEnd/>
          </a:ln>
        </p:spPr>
        <p:txBody>
          <a:bodyPr/>
          <a:lstStyle/>
          <a:p>
            <a:endParaRPr lang="en-CA"/>
          </a:p>
        </p:txBody>
      </p:sp>
      <p:sp>
        <p:nvSpPr>
          <p:cNvPr id="48393" name="Line 275"/>
          <p:cNvSpPr>
            <a:spLocks noChangeShapeType="1"/>
          </p:cNvSpPr>
          <p:nvPr/>
        </p:nvSpPr>
        <p:spPr bwMode="auto">
          <a:xfrm flipV="1">
            <a:off x="3117850" y="2773363"/>
            <a:ext cx="104775" cy="31750"/>
          </a:xfrm>
          <a:prstGeom prst="line">
            <a:avLst/>
          </a:prstGeom>
          <a:noFill/>
          <a:ln w="22225">
            <a:solidFill>
              <a:srgbClr val="000000"/>
            </a:solidFill>
            <a:round/>
            <a:headEnd/>
            <a:tailEnd/>
          </a:ln>
        </p:spPr>
        <p:txBody>
          <a:bodyPr/>
          <a:lstStyle/>
          <a:p>
            <a:endParaRPr lang="en-CA"/>
          </a:p>
        </p:txBody>
      </p:sp>
      <p:sp>
        <p:nvSpPr>
          <p:cNvPr id="48394" name="Line 276"/>
          <p:cNvSpPr>
            <a:spLocks noChangeShapeType="1"/>
          </p:cNvSpPr>
          <p:nvPr/>
        </p:nvSpPr>
        <p:spPr bwMode="auto">
          <a:xfrm>
            <a:off x="2763838" y="2525713"/>
            <a:ext cx="354012" cy="279400"/>
          </a:xfrm>
          <a:prstGeom prst="line">
            <a:avLst/>
          </a:prstGeom>
          <a:noFill/>
          <a:ln w="22225">
            <a:solidFill>
              <a:srgbClr val="000000"/>
            </a:solidFill>
            <a:round/>
            <a:headEnd/>
            <a:tailEnd/>
          </a:ln>
        </p:spPr>
        <p:txBody>
          <a:bodyPr/>
          <a:lstStyle/>
          <a:p>
            <a:endParaRPr lang="en-CA"/>
          </a:p>
        </p:txBody>
      </p:sp>
      <p:sp>
        <p:nvSpPr>
          <p:cNvPr id="48395" name="Freeform 277"/>
          <p:cNvSpPr>
            <a:spLocks/>
          </p:cNvSpPr>
          <p:nvPr/>
        </p:nvSpPr>
        <p:spPr bwMode="auto">
          <a:xfrm>
            <a:off x="2763838" y="2354263"/>
            <a:ext cx="260350" cy="171450"/>
          </a:xfrm>
          <a:custGeom>
            <a:avLst/>
            <a:gdLst>
              <a:gd name="T0" fmla="*/ 0 w 177"/>
              <a:gd name="T1" fmla="*/ 2147483647 h 113"/>
              <a:gd name="T2" fmla="*/ 2147483647 w 177"/>
              <a:gd name="T3" fmla="*/ 0 h 113"/>
              <a:gd name="T4" fmla="*/ 0 w 177"/>
              <a:gd name="T5" fmla="*/ 2147483647 h 113"/>
              <a:gd name="T6" fmla="*/ 0 60000 65536"/>
              <a:gd name="T7" fmla="*/ 0 60000 65536"/>
              <a:gd name="T8" fmla="*/ 0 60000 65536"/>
              <a:gd name="T9" fmla="*/ 0 w 177"/>
              <a:gd name="T10" fmla="*/ 0 h 113"/>
              <a:gd name="T11" fmla="*/ 177 w 177"/>
              <a:gd name="T12" fmla="*/ 113 h 113"/>
            </a:gdLst>
            <a:ahLst/>
            <a:cxnLst>
              <a:cxn ang="T6">
                <a:pos x="T0" y="T1"/>
              </a:cxn>
              <a:cxn ang="T7">
                <a:pos x="T2" y="T3"/>
              </a:cxn>
              <a:cxn ang="T8">
                <a:pos x="T4" y="T5"/>
              </a:cxn>
            </a:cxnLst>
            <a:rect l="T9" t="T10" r="T11" b="T12"/>
            <a:pathLst>
              <a:path w="177" h="113">
                <a:moveTo>
                  <a:pt x="0" y="113"/>
                </a:moveTo>
                <a:lnTo>
                  <a:pt x="177" y="0"/>
                </a:lnTo>
                <a:lnTo>
                  <a:pt x="0" y="113"/>
                </a:lnTo>
                <a:close/>
              </a:path>
            </a:pathLst>
          </a:custGeom>
          <a:solidFill>
            <a:srgbClr val="003366"/>
          </a:solidFill>
          <a:ln w="9525">
            <a:noFill/>
            <a:round/>
            <a:headEnd/>
            <a:tailEnd/>
          </a:ln>
        </p:spPr>
        <p:txBody>
          <a:bodyPr/>
          <a:lstStyle/>
          <a:p>
            <a:endParaRPr lang="en-CA"/>
          </a:p>
        </p:txBody>
      </p:sp>
      <p:sp>
        <p:nvSpPr>
          <p:cNvPr id="48396" name="Freeform 278"/>
          <p:cNvSpPr>
            <a:spLocks/>
          </p:cNvSpPr>
          <p:nvPr/>
        </p:nvSpPr>
        <p:spPr bwMode="auto">
          <a:xfrm>
            <a:off x="3336925" y="2805113"/>
            <a:ext cx="792163" cy="544512"/>
          </a:xfrm>
          <a:custGeom>
            <a:avLst/>
            <a:gdLst>
              <a:gd name="T0" fmla="*/ 0 w 537"/>
              <a:gd name="T1" fmla="*/ 2147483647 h 360"/>
              <a:gd name="T2" fmla="*/ 2147483647 w 537"/>
              <a:gd name="T3" fmla="*/ 2147483647 h 360"/>
              <a:gd name="T4" fmla="*/ 2147483647 w 537"/>
              <a:gd name="T5" fmla="*/ 2147483647 h 360"/>
              <a:gd name="T6" fmla="*/ 2147483647 w 537"/>
              <a:gd name="T7" fmla="*/ 0 h 360"/>
              <a:gd name="T8" fmla="*/ 0 w 537"/>
              <a:gd name="T9" fmla="*/ 2147483647 h 360"/>
              <a:gd name="T10" fmla="*/ 0 w 537"/>
              <a:gd name="T11" fmla="*/ 2147483647 h 360"/>
              <a:gd name="T12" fmla="*/ 0 60000 65536"/>
              <a:gd name="T13" fmla="*/ 0 60000 65536"/>
              <a:gd name="T14" fmla="*/ 0 60000 65536"/>
              <a:gd name="T15" fmla="*/ 0 60000 65536"/>
              <a:gd name="T16" fmla="*/ 0 60000 65536"/>
              <a:gd name="T17" fmla="*/ 0 60000 65536"/>
              <a:gd name="T18" fmla="*/ 0 w 537"/>
              <a:gd name="T19" fmla="*/ 0 h 360"/>
              <a:gd name="T20" fmla="*/ 537 w 537"/>
              <a:gd name="T21" fmla="*/ 360 h 360"/>
            </a:gdLst>
            <a:ahLst/>
            <a:cxnLst>
              <a:cxn ang="T12">
                <a:pos x="T0" y="T1"/>
              </a:cxn>
              <a:cxn ang="T13">
                <a:pos x="T2" y="T3"/>
              </a:cxn>
              <a:cxn ang="T14">
                <a:pos x="T4" y="T5"/>
              </a:cxn>
              <a:cxn ang="T15">
                <a:pos x="T6" y="T7"/>
              </a:cxn>
              <a:cxn ang="T16">
                <a:pos x="T8" y="T9"/>
              </a:cxn>
              <a:cxn ang="T17">
                <a:pos x="T10" y="T11"/>
              </a:cxn>
            </a:cxnLst>
            <a:rect l="T18" t="T19" r="T20" b="T21"/>
            <a:pathLst>
              <a:path w="537" h="360">
                <a:moveTo>
                  <a:pt x="0" y="127"/>
                </a:moveTo>
                <a:lnTo>
                  <a:pt x="388" y="360"/>
                </a:lnTo>
                <a:lnTo>
                  <a:pt x="537" y="233"/>
                </a:lnTo>
                <a:lnTo>
                  <a:pt x="162" y="0"/>
                </a:lnTo>
                <a:lnTo>
                  <a:pt x="0" y="127"/>
                </a:lnTo>
                <a:close/>
              </a:path>
            </a:pathLst>
          </a:custGeom>
          <a:solidFill>
            <a:srgbClr val="33CCCC"/>
          </a:solidFill>
          <a:ln w="9525">
            <a:noFill/>
            <a:round/>
            <a:headEnd/>
            <a:tailEnd/>
          </a:ln>
        </p:spPr>
        <p:txBody>
          <a:bodyPr/>
          <a:lstStyle/>
          <a:p>
            <a:endParaRPr lang="en-CA"/>
          </a:p>
        </p:txBody>
      </p:sp>
      <p:sp>
        <p:nvSpPr>
          <p:cNvPr id="48397" name="Line 279"/>
          <p:cNvSpPr>
            <a:spLocks noChangeShapeType="1"/>
          </p:cNvSpPr>
          <p:nvPr/>
        </p:nvSpPr>
        <p:spPr bwMode="auto">
          <a:xfrm flipH="1">
            <a:off x="2763838" y="2354263"/>
            <a:ext cx="239712" cy="171450"/>
          </a:xfrm>
          <a:prstGeom prst="line">
            <a:avLst/>
          </a:prstGeom>
          <a:noFill/>
          <a:ln w="22225">
            <a:solidFill>
              <a:srgbClr val="000000"/>
            </a:solidFill>
            <a:round/>
            <a:headEnd/>
            <a:tailEnd/>
          </a:ln>
        </p:spPr>
        <p:txBody>
          <a:bodyPr/>
          <a:lstStyle/>
          <a:p>
            <a:endParaRPr lang="en-CA"/>
          </a:p>
        </p:txBody>
      </p:sp>
      <p:sp>
        <p:nvSpPr>
          <p:cNvPr id="48398" name="Freeform 280"/>
          <p:cNvSpPr>
            <a:spLocks/>
          </p:cNvSpPr>
          <p:nvPr/>
        </p:nvSpPr>
        <p:spPr bwMode="auto">
          <a:xfrm>
            <a:off x="3336925" y="2805113"/>
            <a:ext cx="792163" cy="544512"/>
          </a:xfrm>
          <a:custGeom>
            <a:avLst/>
            <a:gdLst>
              <a:gd name="T0" fmla="*/ 0 w 537"/>
              <a:gd name="T1" fmla="*/ 2147483647 h 360"/>
              <a:gd name="T2" fmla="*/ 2147483647 w 537"/>
              <a:gd name="T3" fmla="*/ 2147483647 h 360"/>
              <a:gd name="T4" fmla="*/ 2147483647 w 537"/>
              <a:gd name="T5" fmla="*/ 2147483647 h 360"/>
              <a:gd name="T6" fmla="*/ 2147483647 w 537"/>
              <a:gd name="T7" fmla="*/ 0 h 360"/>
              <a:gd name="T8" fmla="*/ 0 w 537"/>
              <a:gd name="T9" fmla="*/ 2147483647 h 360"/>
              <a:gd name="T10" fmla="*/ 0 w 537"/>
              <a:gd name="T11" fmla="*/ 2147483647 h 360"/>
              <a:gd name="T12" fmla="*/ 0 60000 65536"/>
              <a:gd name="T13" fmla="*/ 0 60000 65536"/>
              <a:gd name="T14" fmla="*/ 0 60000 65536"/>
              <a:gd name="T15" fmla="*/ 0 60000 65536"/>
              <a:gd name="T16" fmla="*/ 0 60000 65536"/>
              <a:gd name="T17" fmla="*/ 0 60000 65536"/>
              <a:gd name="T18" fmla="*/ 0 w 537"/>
              <a:gd name="T19" fmla="*/ 0 h 360"/>
              <a:gd name="T20" fmla="*/ 537 w 537"/>
              <a:gd name="T21" fmla="*/ 360 h 360"/>
            </a:gdLst>
            <a:ahLst/>
            <a:cxnLst>
              <a:cxn ang="T12">
                <a:pos x="T0" y="T1"/>
              </a:cxn>
              <a:cxn ang="T13">
                <a:pos x="T2" y="T3"/>
              </a:cxn>
              <a:cxn ang="T14">
                <a:pos x="T4" y="T5"/>
              </a:cxn>
              <a:cxn ang="T15">
                <a:pos x="T6" y="T7"/>
              </a:cxn>
              <a:cxn ang="T16">
                <a:pos x="T8" y="T9"/>
              </a:cxn>
              <a:cxn ang="T17">
                <a:pos x="T10" y="T11"/>
              </a:cxn>
            </a:cxnLst>
            <a:rect l="T18" t="T19" r="T20" b="T21"/>
            <a:pathLst>
              <a:path w="537" h="360">
                <a:moveTo>
                  <a:pt x="0" y="127"/>
                </a:moveTo>
                <a:lnTo>
                  <a:pt x="388" y="360"/>
                </a:lnTo>
                <a:lnTo>
                  <a:pt x="537" y="233"/>
                </a:lnTo>
                <a:lnTo>
                  <a:pt x="162" y="0"/>
                </a:lnTo>
                <a:lnTo>
                  <a:pt x="0" y="127"/>
                </a:lnTo>
                <a:close/>
              </a:path>
            </a:pathLst>
          </a:custGeom>
          <a:noFill/>
          <a:ln w="22225">
            <a:solidFill>
              <a:srgbClr val="000000"/>
            </a:solidFill>
            <a:round/>
            <a:headEnd/>
            <a:tailEnd/>
          </a:ln>
        </p:spPr>
        <p:txBody>
          <a:bodyPr/>
          <a:lstStyle/>
          <a:p>
            <a:endParaRPr lang="en-CA"/>
          </a:p>
        </p:txBody>
      </p:sp>
      <p:sp>
        <p:nvSpPr>
          <p:cNvPr id="48399" name="Freeform 281"/>
          <p:cNvSpPr>
            <a:spLocks/>
          </p:cNvSpPr>
          <p:nvPr/>
        </p:nvSpPr>
        <p:spPr bwMode="auto">
          <a:xfrm>
            <a:off x="4160838" y="3276600"/>
            <a:ext cx="530225" cy="84138"/>
          </a:xfrm>
          <a:custGeom>
            <a:avLst/>
            <a:gdLst>
              <a:gd name="T0" fmla="*/ 2147483647 w 360"/>
              <a:gd name="T1" fmla="*/ 2147483647 h 56"/>
              <a:gd name="T2" fmla="*/ 2147483647 w 360"/>
              <a:gd name="T3" fmla="*/ 2147483647 h 56"/>
              <a:gd name="T4" fmla="*/ 0 w 360"/>
              <a:gd name="T5" fmla="*/ 2147483647 h 56"/>
              <a:gd name="T6" fmla="*/ 2147483647 w 360"/>
              <a:gd name="T7" fmla="*/ 0 h 56"/>
              <a:gd name="T8" fmla="*/ 2147483647 w 360"/>
              <a:gd name="T9" fmla="*/ 2147483647 h 56"/>
              <a:gd name="T10" fmla="*/ 2147483647 w 360"/>
              <a:gd name="T11" fmla="*/ 2147483647 h 56"/>
              <a:gd name="T12" fmla="*/ 0 60000 65536"/>
              <a:gd name="T13" fmla="*/ 0 60000 65536"/>
              <a:gd name="T14" fmla="*/ 0 60000 65536"/>
              <a:gd name="T15" fmla="*/ 0 60000 65536"/>
              <a:gd name="T16" fmla="*/ 0 60000 65536"/>
              <a:gd name="T17" fmla="*/ 0 60000 65536"/>
              <a:gd name="T18" fmla="*/ 0 w 360"/>
              <a:gd name="T19" fmla="*/ 0 h 56"/>
              <a:gd name="T20" fmla="*/ 360 w 360"/>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360" h="56">
                <a:moveTo>
                  <a:pt x="360" y="56"/>
                </a:moveTo>
                <a:lnTo>
                  <a:pt x="360" y="56"/>
                </a:lnTo>
                <a:lnTo>
                  <a:pt x="0" y="56"/>
                </a:lnTo>
                <a:lnTo>
                  <a:pt x="177" y="0"/>
                </a:lnTo>
                <a:lnTo>
                  <a:pt x="360" y="56"/>
                </a:lnTo>
                <a:close/>
              </a:path>
            </a:pathLst>
          </a:custGeom>
          <a:solidFill>
            <a:srgbClr val="00FFFF"/>
          </a:solidFill>
          <a:ln w="9525">
            <a:noFill/>
            <a:round/>
            <a:headEnd/>
            <a:tailEnd/>
          </a:ln>
        </p:spPr>
        <p:txBody>
          <a:bodyPr/>
          <a:lstStyle/>
          <a:p>
            <a:endParaRPr lang="en-CA"/>
          </a:p>
        </p:txBody>
      </p:sp>
      <p:sp>
        <p:nvSpPr>
          <p:cNvPr id="48400" name="Freeform 282"/>
          <p:cNvSpPr>
            <a:spLocks/>
          </p:cNvSpPr>
          <p:nvPr/>
        </p:nvSpPr>
        <p:spPr bwMode="auto">
          <a:xfrm>
            <a:off x="4160838" y="3276600"/>
            <a:ext cx="260350" cy="84138"/>
          </a:xfrm>
          <a:custGeom>
            <a:avLst/>
            <a:gdLst>
              <a:gd name="T0" fmla="*/ 0 w 177"/>
              <a:gd name="T1" fmla="*/ 2147483647 h 56"/>
              <a:gd name="T2" fmla="*/ 2147483647 w 177"/>
              <a:gd name="T3" fmla="*/ 0 h 56"/>
              <a:gd name="T4" fmla="*/ 0 w 177"/>
              <a:gd name="T5" fmla="*/ 2147483647 h 56"/>
              <a:gd name="T6" fmla="*/ 0 60000 65536"/>
              <a:gd name="T7" fmla="*/ 0 60000 65536"/>
              <a:gd name="T8" fmla="*/ 0 60000 65536"/>
              <a:gd name="T9" fmla="*/ 0 w 177"/>
              <a:gd name="T10" fmla="*/ 0 h 56"/>
              <a:gd name="T11" fmla="*/ 177 w 177"/>
              <a:gd name="T12" fmla="*/ 56 h 56"/>
            </a:gdLst>
            <a:ahLst/>
            <a:cxnLst>
              <a:cxn ang="T6">
                <a:pos x="T0" y="T1"/>
              </a:cxn>
              <a:cxn ang="T7">
                <a:pos x="T2" y="T3"/>
              </a:cxn>
              <a:cxn ang="T8">
                <a:pos x="T4" y="T5"/>
              </a:cxn>
            </a:cxnLst>
            <a:rect l="T9" t="T10" r="T11" b="T12"/>
            <a:pathLst>
              <a:path w="177" h="56">
                <a:moveTo>
                  <a:pt x="0" y="56"/>
                </a:moveTo>
                <a:lnTo>
                  <a:pt x="177" y="0"/>
                </a:lnTo>
                <a:lnTo>
                  <a:pt x="0" y="56"/>
                </a:lnTo>
                <a:close/>
              </a:path>
            </a:pathLst>
          </a:custGeom>
          <a:solidFill>
            <a:srgbClr val="00FFFF"/>
          </a:solidFill>
          <a:ln w="9525">
            <a:noFill/>
            <a:round/>
            <a:headEnd/>
            <a:tailEnd/>
          </a:ln>
        </p:spPr>
        <p:txBody>
          <a:bodyPr/>
          <a:lstStyle/>
          <a:p>
            <a:endParaRPr lang="en-CA"/>
          </a:p>
        </p:txBody>
      </p:sp>
      <p:sp>
        <p:nvSpPr>
          <p:cNvPr id="48401" name="Freeform 283"/>
          <p:cNvSpPr>
            <a:spLocks/>
          </p:cNvSpPr>
          <p:nvPr/>
        </p:nvSpPr>
        <p:spPr bwMode="auto">
          <a:xfrm>
            <a:off x="4421188" y="3276600"/>
            <a:ext cx="269875" cy="84138"/>
          </a:xfrm>
          <a:custGeom>
            <a:avLst/>
            <a:gdLst>
              <a:gd name="T0" fmla="*/ 0 w 183"/>
              <a:gd name="T1" fmla="*/ 0 h 56"/>
              <a:gd name="T2" fmla="*/ 2147483647 w 183"/>
              <a:gd name="T3" fmla="*/ 2147483647 h 56"/>
              <a:gd name="T4" fmla="*/ 0 w 183"/>
              <a:gd name="T5" fmla="*/ 0 h 56"/>
              <a:gd name="T6" fmla="*/ 0 60000 65536"/>
              <a:gd name="T7" fmla="*/ 0 60000 65536"/>
              <a:gd name="T8" fmla="*/ 0 60000 65536"/>
              <a:gd name="T9" fmla="*/ 0 w 183"/>
              <a:gd name="T10" fmla="*/ 0 h 56"/>
              <a:gd name="T11" fmla="*/ 183 w 183"/>
              <a:gd name="T12" fmla="*/ 56 h 56"/>
            </a:gdLst>
            <a:ahLst/>
            <a:cxnLst>
              <a:cxn ang="T6">
                <a:pos x="T0" y="T1"/>
              </a:cxn>
              <a:cxn ang="T7">
                <a:pos x="T2" y="T3"/>
              </a:cxn>
              <a:cxn ang="T8">
                <a:pos x="T4" y="T5"/>
              </a:cxn>
            </a:cxnLst>
            <a:rect l="T9" t="T10" r="T11" b="T12"/>
            <a:pathLst>
              <a:path w="183" h="56">
                <a:moveTo>
                  <a:pt x="0" y="0"/>
                </a:moveTo>
                <a:lnTo>
                  <a:pt x="183" y="56"/>
                </a:lnTo>
                <a:lnTo>
                  <a:pt x="0" y="0"/>
                </a:lnTo>
                <a:close/>
              </a:path>
            </a:pathLst>
          </a:custGeom>
          <a:solidFill>
            <a:srgbClr val="00FFFF"/>
          </a:solidFill>
          <a:ln w="9525">
            <a:noFill/>
            <a:round/>
            <a:headEnd/>
            <a:tailEnd/>
          </a:ln>
        </p:spPr>
        <p:txBody>
          <a:bodyPr/>
          <a:lstStyle/>
          <a:p>
            <a:endParaRPr lang="en-CA"/>
          </a:p>
        </p:txBody>
      </p:sp>
      <p:sp>
        <p:nvSpPr>
          <p:cNvPr id="48402" name="Line 284"/>
          <p:cNvSpPr>
            <a:spLocks noChangeShapeType="1"/>
          </p:cNvSpPr>
          <p:nvPr/>
        </p:nvSpPr>
        <p:spPr bwMode="auto">
          <a:xfrm flipH="1">
            <a:off x="4160838" y="3254375"/>
            <a:ext cx="260350" cy="95250"/>
          </a:xfrm>
          <a:prstGeom prst="line">
            <a:avLst/>
          </a:prstGeom>
          <a:noFill/>
          <a:ln w="22225">
            <a:solidFill>
              <a:srgbClr val="000000"/>
            </a:solidFill>
            <a:round/>
            <a:headEnd/>
            <a:tailEnd/>
          </a:ln>
        </p:spPr>
        <p:txBody>
          <a:bodyPr/>
          <a:lstStyle/>
          <a:p>
            <a:endParaRPr lang="en-CA"/>
          </a:p>
        </p:txBody>
      </p:sp>
      <p:sp>
        <p:nvSpPr>
          <p:cNvPr id="48403" name="Line 285"/>
          <p:cNvSpPr>
            <a:spLocks noChangeShapeType="1"/>
          </p:cNvSpPr>
          <p:nvPr/>
        </p:nvSpPr>
        <p:spPr bwMode="auto">
          <a:xfrm flipH="1" flipV="1">
            <a:off x="4421188" y="3254375"/>
            <a:ext cx="260350" cy="95250"/>
          </a:xfrm>
          <a:prstGeom prst="line">
            <a:avLst/>
          </a:prstGeom>
          <a:noFill/>
          <a:ln w="22225">
            <a:solidFill>
              <a:srgbClr val="000000"/>
            </a:solidFill>
            <a:round/>
            <a:headEnd/>
            <a:tailEnd/>
          </a:ln>
        </p:spPr>
        <p:txBody>
          <a:bodyPr/>
          <a:lstStyle/>
          <a:p>
            <a:endParaRPr lang="en-CA"/>
          </a:p>
        </p:txBody>
      </p:sp>
      <p:sp>
        <p:nvSpPr>
          <p:cNvPr id="48404" name="Freeform 286"/>
          <p:cNvSpPr>
            <a:spLocks/>
          </p:cNvSpPr>
          <p:nvPr/>
        </p:nvSpPr>
        <p:spPr bwMode="auto">
          <a:xfrm>
            <a:off x="3910013" y="3157538"/>
            <a:ext cx="511175" cy="203200"/>
          </a:xfrm>
          <a:custGeom>
            <a:avLst/>
            <a:gdLst>
              <a:gd name="T0" fmla="*/ 2147483647 w 347"/>
              <a:gd name="T1" fmla="*/ 2147483647 h 134"/>
              <a:gd name="T2" fmla="*/ 2147483647 w 347"/>
              <a:gd name="T3" fmla="*/ 2147483647 h 134"/>
              <a:gd name="T4" fmla="*/ 0 w 347"/>
              <a:gd name="T5" fmla="*/ 2147483647 h 134"/>
              <a:gd name="T6" fmla="*/ 2147483647 w 347"/>
              <a:gd name="T7" fmla="*/ 0 h 134"/>
              <a:gd name="T8" fmla="*/ 2147483647 w 347"/>
              <a:gd name="T9" fmla="*/ 0 h 134"/>
              <a:gd name="T10" fmla="*/ 2147483647 w 347"/>
              <a:gd name="T11" fmla="*/ 2147483647 h 134"/>
              <a:gd name="T12" fmla="*/ 2147483647 w 347"/>
              <a:gd name="T13" fmla="*/ 2147483647 h 134"/>
              <a:gd name="T14" fmla="*/ 0 60000 65536"/>
              <a:gd name="T15" fmla="*/ 0 60000 65536"/>
              <a:gd name="T16" fmla="*/ 0 60000 65536"/>
              <a:gd name="T17" fmla="*/ 0 60000 65536"/>
              <a:gd name="T18" fmla="*/ 0 60000 65536"/>
              <a:gd name="T19" fmla="*/ 0 60000 65536"/>
              <a:gd name="T20" fmla="*/ 0 60000 65536"/>
              <a:gd name="T21" fmla="*/ 0 w 347"/>
              <a:gd name="T22" fmla="*/ 0 h 134"/>
              <a:gd name="T23" fmla="*/ 347 w 347"/>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7" h="134">
                <a:moveTo>
                  <a:pt x="347" y="78"/>
                </a:moveTo>
                <a:lnTo>
                  <a:pt x="170" y="134"/>
                </a:lnTo>
                <a:lnTo>
                  <a:pt x="0" y="127"/>
                </a:lnTo>
                <a:lnTo>
                  <a:pt x="149" y="0"/>
                </a:lnTo>
                <a:lnTo>
                  <a:pt x="347" y="78"/>
                </a:lnTo>
                <a:close/>
              </a:path>
            </a:pathLst>
          </a:custGeom>
          <a:solidFill>
            <a:srgbClr val="33CCCC"/>
          </a:solidFill>
          <a:ln w="9525">
            <a:noFill/>
            <a:round/>
            <a:headEnd/>
            <a:tailEnd/>
          </a:ln>
        </p:spPr>
        <p:txBody>
          <a:bodyPr/>
          <a:lstStyle/>
          <a:p>
            <a:endParaRPr lang="en-CA"/>
          </a:p>
        </p:txBody>
      </p:sp>
      <p:sp>
        <p:nvSpPr>
          <p:cNvPr id="48405" name="Freeform 287"/>
          <p:cNvSpPr>
            <a:spLocks/>
          </p:cNvSpPr>
          <p:nvPr/>
        </p:nvSpPr>
        <p:spPr bwMode="auto">
          <a:xfrm>
            <a:off x="4160838" y="3276600"/>
            <a:ext cx="260350" cy="84138"/>
          </a:xfrm>
          <a:custGeom>
            <a:avLst/>
            <a:gdLst>
              <a:gd name="T0" fmla="*/ 2147483647 w 177"/>
              <a:gd name="T1" fmla="*/ 0 h 56"/>
              <a:gd name="T2" fmla="*/ 0 w 177"/>
              <a:gd name="T3" fmla="*/ 2147483647 h 56"/>
              <a:gd name="T4" fmla="*/ 2147483647 w 177"/>
              <a:gd name="T5" fmla="*/ 0 h 56"/>
              <a:gd name="T6" fmla="*/ 0 60000 65536"/>
              <a:gd name="T7" fmla="*/ 0 60000 65536"/>
              <a:gd name="T8" fmla="*/ 0 60000 65536"/>
              <a:gd name="T9" fmla="*/ 0 w 177"/>
              <a:gd name="T10" fmla="*/ 0 h 56"/>
              <a:gd name="T11" fmla="*/ 177 w 177"/>
              <a:gd name="T12" fmla="*/ 56 h 56"/>
            </a:gdLst>
            <a:ahLst/>
            <a:cxnLst>
              <a:cxn ang="T6">
                <a:pos x="T0" y="T1"/>
              </a:cxn>
              <a:cxn ang="T7">
                <a:pos x="T2" y="T3"/>
              </a:cxn>
              <a:cxn ang="T8">
                <a:pos x="T4" y="T5"/>
              </a:cxn>
            </a:cxnLst>
            <a:rect l="T9" t="T10" r="T11" b="T12"/>
            <a:pathLst>
              <a:path w="177" h="56">
                <a:moveTo>
                  <a:pt x="177" y="0"/>
                </a:moveTo>
                <a:lnTo>
                  <a:pt x="0" y="56"/>
                </a:lnTo>
                <a:lnTo>
                  <a:pt x="177" y="0"/>
                </a:lnTo>
                <a:close/>
              </a:path>
            </a:pathLst>
          </a:custGeom>
          <a:solidFill>
            <a:srgbClr val="33CCCC"/>
          </a:solidFill>
          <a:ln w="9525">
            <a:noFill/>
            <a:round/>
            <a:headEnd/>
            <a:tailEnd/>
          </a:ln>
        </p:spPr>
        <p:txBody>
          <a:bodyPr/>
          <a:lstStyle/>
          <a:p>
            <a:endParaRPr lang="en-CA"/>
          </a:p>
        </p:txBody>
      </p:sp>
      <p:sp>
        <p:nvSpPr>
          <p:cNvPr id="48406" name="Freeform 288"/>
          <p:cNvSpPr>
            <a:spLocks/>
          </p:cNvSpPr>
          <p:nvPr/>
        </p:nvSpPr>
        <p:spPr bwMode="auto">
          <a:xfrm>
            <a:off x="3910013" y="3157538"/>
            <a:ext cx="219075" cy="192087"/>
          </a:xfrm>
          <a:custGeom>
            <a:avLst/>
            <a:gdLst>
              <a:gd name="T0" fmla="*/ 0 w 149"/>
              <a:gd name="T1" fmla="*/ 2147483647 h 127"/>
              <a:gd name="T2" fmla="*/ 2147483647 w 149"/>
              <a:gd name="T3" fmla="*/ 0 h 127"/>
              <a:gd name="T4" fmla="*/ 0 w 149"/>
              <a:gd name="T5" fmla="*/ 2147483647 h 127"/>
              <a:gd name="T6" fmla="*/ 0 60000 65536"/>
              <a:gd name="T7" fmla="*/ 0 60000 65536"/>
              <a:gd name="T8" fmla="*/ 0 60000 65536"/>
              <a:gd name="T9" fmla="*/ 0 w 149"/>
              <a:gd name="T10" fmla="*/ 0 h 127"/>
              <a:gd name="T11" fmla="*/ 149 w 149"/>
              <a:gd name="T12" fmla="*/ 127 h 127"/>
            </a:gdLst>
            <a:ahLst/>
            <a:cxnLst>
              <a:cxn ang="T6">
                <a:pos x="T0" y="T1"/>
              </a:cxn>
              <a:cxn ang="T7">
                <a:pos x="T2" y="T3"/>
              </a:cxn>
              <a:cxn ang="T8">
                <a:pos x="T4" y="T5"/>
              </a:cxn>
            </a:cxnLst>
            <a:rect l="T9" t="T10" r="T11" b="T12"/>
            <a:pathLst>
              <a:path w="149" h="127">
                <a:moveTo>
                  <a:pt x="0" y="127"/>
                </a:moveTo>
                <a:lnTo>
                  <a:pt x="149" y="0"/>
                </a:lnTo>
                <a:lnTo>
                  <a:pt x="0" y="127"/>
                </a:lnTo>
                <a:close/>
              </a:path>
            </a:pathLst>
          </a:custGeom>
          <a:solidFill>
            <a:srgbClr val="33CCCC"/>
          </a:solidFill>
          <a:ln w="9525">
            <a:noFill/>
            <a:round/>
            <a:headEnd/>
            <a:tailEnd/>
          </a:ln>
        </p:spPr>
        <p:txBody>
          <a:bodyPr/>
          <a:lstStyle/>
          <a:p>
            <a:endParaRPr lang="en-CA"/>
          </a:p>
        </p:txBody>
      </p:sp>
      <p:sp>
        <p:nvSpPr>
          <p:cNvPr id="48407" name="Line 289"/>
          <p:cNvSpPr>
            <a:spLocks noChangeShapeType="1"/>
          </p:cNvSpPr>
          <p:nvPr/>
        </p:nvSpPr>
        <p:spPr bwMode="auto">
          <a:xfrm flipV="1">
            <a:off x="4160838" y="3254375"/>
            <a:ext cx="260350" cy="95250"/>
          </a:xfrm>
          <a:prstGeom prst="line">
            <a:avLst/>
          </a:prstGeom>
          <a:noFill/>
          <a:ln w="22225">
            <a:solidFill>
              <a:srgbClr val="000000"/>
            </a:solidFill>
            <a:round/>
            <a:headEnd/>
            <a:tailEnd/>
          </a:ln>
        </p:spPr>
        <p:txBody>
          <a:bodyPr/>
          <a:lstStyle/>
          <a:p>
            <a:endParaRPr lang="en-CA"/>
          </a:p>
        </p:txBody>
      </p:sp>
      <p:sp>
        <p:nvSpPr>
          <p:cNvPr id="48408" name="Line 290"/>
          <p:cNvSpPr>
            <a:spLocks noChangeShapeType="1"/>
          </p:cNvSpPr>
          <p:nvPr/>
        </p:nvSpPr>
        <p:spPr bwMode="auto">
          <a:xfrm flipH="1">
            <a:off x="3910013" y="3157538"/>
            <a:ext cx="219075" cy="192087"/>
          </a:xfrm>
          <a:prstGeom prst="line">
            <a:avLst/>
          </a:prstGeom>
          <a:noFill/>
          <a:ln w="22225">
            <a:solidFill>
              <a:srgbClr val="000000"/>
            </a:solidFill>
            <a:round/>
            <a:headEnd/>
            <a:tailEnd/>
          </a:ln>
        </p:spPr>
        <p:txBody>
          <a:bodyPr/>
          <a:lstStyle/>
          <a:p>
            <a:endParaRPr lang="en-CA"/>
          </a:p>
        </p:txBody>
      </p:sp>
      <p:sp>
        <p:nvSpPr>
          <p:cNvPr id="48409" name="Freeform 291"/>
          <p:cNvSpPr>
            <a:spLocks/>
          </p:cNvSpPr>
          <p:nvPr/>
        </p:nvSpPr>
        <p:spPr bwMode="auto">
          <a:xfrm>
            <a:off x="4129088" y="3157538"/>
            <a:ext cx="292100" cy="119062"/>
          </a:xfrm>
          <a:custGeom>
            <a:avLst/>
            <a:gdLst>
              <a:gd name="T0" fmla="*/ 0 w 198"/>
              <a:gd name="T1" fmla="*/ 0 h 78"/>
              <a:gd name="T2" fmla="*/ 2147483647 w 198"/>
              <a:gd name="T3" fmla="*/ 2147483647 h 78"/>
              <a:gd name="T4" fmla="*/ 0 w 198"/>
              <a:gd name="T5" fmla="*/ 0 h 78"/>
              <a:gd name="T6" fmla="*/ 0 60000 65536"/>
              <a:gd name="T7" fmla="*/ 0 60000 65536"/>
              <a:gd name="T8" fmla="*/ 0 60000 65536"/>
              <a:gd name="T9" fmla="*/ 0 w 198"/>
              <a:gd name="T10" fmla="*/ 0 h 78"/>
              <a:gd name="T11" fmla="*/ 198 w 198"/>
              <a:gd name="T12" fmla="*/ 78 h 78"/>
            </a:gdLst>
            <a:ahLst/>
            <a:cxnLst>
              <a:cxn ang="T6">
                <a:pos x="T0" y="T1"/>
              </a:cxn>
              <a:cxn ang="T7">
                <a:pos x="T2" y="T3"/>
              </a:cxn>
              <a:cxn ang="T8">
                <a:pos x="T4" y="T5"/>
              </a:cxn>
            </a:cxnLst>
            <a:rect l="T9" t="T10" r="T11" b="T12"/>
            <a:pathLst>
              <a:path w="198" h="78">
                <a:moveTo>
                  <a:pt x="0" y="0"/>
                </a:moveTo>
                <a:lnTo>
                  <a:pt x="198" y="78"/>
                </a:lnTo>
                <a:lnTo>
                  <a:pt x="0" y="0"/>
                </a:lnTo>
                <a:close/>
              </a:path>
            </a:pathLst>
          </a:custGeom>
          <a:solidFill>
            <a:srgbClr val="33CCCC"/>
          </a:solidFill>
          <a:ln w="9525">
            <a:noFill/>
            <a:round/>
            <a:headEnd/>
            <a:tailEnd/>
          </a:ln>
        </p:spPr>
        <p:txBody>
          <a:bodyPr/>
          <a:lstStyle/>
          <a:p>
            <a:endParaRPr lang="en-CA"/>
          </a:p>
        </p:txBody>
      </p:sp>
      <p:sp>
        <p:nvSpPr>
          <p:cNvPr id="48410" name="Freeform 292"/>
          <p:cNvSpPr>
            <a:spLocks/>
          </p:cNvSpPr>
          <p:nvPr/>
        </p:nvSpPr>
        <p:spPr bwMode="auto">
          <a:xfrm>
            <a:off x="4035425" y="3360738"/>
            <a:ext cx="655638" cy="215900"/>
          </a:xfrm>
          <a:custGeom>
            <a:avLst/>
            <a:gdLst>
              <a:gd name="T0" fmla="*/ 2147483647 w 445"/>
              <a:gd name="T1" fmla="*/ 2147483647 h 142"/>
              <a:gd name="T2" fmla="*/ 2147483647 w 445"/>
              <a:gd name="T3" fmla="*/ 2147483647 h 142"/>
              <a:gd name="T4" fmla="*/ 2147483647 w 445"/>
              <a:gd name="T5" fmla="*/ 0 h 142"/>
              <a:gd name="T6" fmla="*/ 2147483647 w 445"/>
              <a:gd name="T7" fmla="*/ 0 h 142"/>
              <a:gd name="T8" fmla="*/ 0 w 445"/>
              <a:gd name="T9" fmla="*/ 2147483647 h 142"/>
              <a:gd name="T10" fmla="*/ 2147483647 w 445"/>
              <a:gd name="T11" fmla="*/ 2147483647 h 142"/>
              <a:gd name="T12" fmla="*/ 2147483647 w 445"/>
              <a:gd name="T13" fmla="*/ 2147483647 h 142"/>
              <a:gd name="T14" fmla="*/ 0 60000 65536"/>
              <a:gd name="T15" fmla="*/ 0 60000 65536"/>
              <a:gd name="T16" fmla="*/ 0 60000 65536"/>
              <a:gd name="T17" fmla="*/ 0 60000 65536"/>
              <a:gd name="T18" fmla="*/ 0 60000 65536"/>
              <a:gd name="T19" fmla="*/ 0 60000 65536"/>
              <a:gd name="T20" fmla="*/ 0 60000 65536"/>
              <a:gd name="T21" fmla="*/ 0 w 445"/>
              <a:gd name="T22" fmla="*/ 0 h 142"/>
              <a:gd name="T23" fmla="*/ 445 w 445"/>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142">
                <a:moveTo>
                  <a:pt x="311" y="142"/>
                </a:moveTo>
                <a:lnTo>
                  <a:pt x="311" y="142"/>
                </a:lnTo>
                <a:lnTo>
                  <a:pt x="445" y="0"/>
                </a:lnTo>
                <a:lnTo>
                  <a:pt x="85" y="0"/>
                </a:lnTo>
                <a:lnTo>
                  <a:pt x="0" y="29"/>
                </a:lnTo>
                <a:lnTo>
                  <a:pt x="311" y="142"/>
                </a:lnTo>
                <a:close/>
              </a:path>
            </a:pathLst>
          </a:custGeom>
          <a:solidFill>
            <a:srgbClr val="00FFFF"/>
          </a:solidFill>
          <a:ln w="9525">
            <a:noFill/>
            <a:round/>
            <a:headEnd/>
            <a:tailEnd/>
          </a:ln>
        </p:spPr>
        <p:txBody>
          <a:bodyPr/>
          <a:lstStyle/>
          <a:p>
            <a:endParaRPr lang="en-CA"/>
          </a:p>
        </p:txBody>
      </p:sp>
      <p:sp>
        <p:nvSpPr>
          <p:cNvPr id="48411" name="Freeform 293"/>
          <p:cNvSpPr>
            <a:spLocks/>
          </p:cNvSpPr>
          <p:nvPr/>
        </p:nvSpPr>
        <p:spPr bwMode="auto">
          <a:xfrm>
            <a:off x="4494213" y="3360738"/>
            <a:ext cx="196850" cy="215900"/>
          </a:xfrm>
          <a:custGeom>
            <a:avLst/>
            <a:gdLst>
              <a:gd name="T0" fmla="*/ 0 w 134"/>
              <a:gd name="T1" fmla="*/ 2147483647 h 142"/>
              <a:gd name="T2" fmla="*/ 2147483647 w 134"/>
              <a:gd name="T3" fmla="*/ 0 h 142"/>
              <a:gd name="T4" fmla="*/ 0 w 134"/>
              <a:gd name="T5" fmla="*/ 2147483647 h 142"/>
              <a:gd name="T6" fmla="*/ 0 60000 65536"/>
              <a:gd name="T7" fmla="*/ 0 60000 65536"/>
              <a:gd name="T8" fmla="*/ 0 60000 65536"/>
              <a:gd name="T9" fmla="*/ 0 w 134"/>
              <a:gd name="T10" fmla="*/ 0 h 142"/>
              <a:gd name="T11" fmla="*/ 134 w 134"/>
              <a:gd name="T12" fmla="*/ 142 h 142"/>
            </a:gdLst>
            <a:ahLst/>
            <a:cxnLst>
              <a:cxn ang="T6">
                <a:pos x="T0" y="T1"/>
              </a:cxn>
              <a:cxn ang="T7">
                <a:pos x="T2" y="T3"/>
              </a:cxn>
              <a:cxn ang="T8">
                <a:pos x="T4" y="T5"/>
              </a:cxn>
            </a:cxnLst>
            <a:rect l="T9" t="T10" r="T11" b="T12"/>
            <a:pathLst>
              <a:path w="134" h="142">
                <a:moveTo>
                  <a:pt x="0" y="142"/>
                </a:moveTo>
                <a:lnTo>
                  <a:pt x="134" y="0"/>
                </a:lnTo>
                <a:lnTo>
                  <a:pt x="0" y="142"/>
                </a:lnTo>
                <a:close/>
              </a:path>
            </a:pathLst>
          </a:custGeom>
          <a:solidFill>
            <a:srgbClr val="00FFFF"/>
          </a:solidFill>
          <a:ln w="9525">
            <a:noFill/>
            <a:round/>
            <a:headEnd/>
            <a:tailEnd/>
          </a:ln>
        </p:spPr>
        <p:txBody>
          <a:bodyPr/>
          <a:lstStyle/>
          <a:p>
            <a:endParaRPr lang="en-CA"/>
          </a:p>
        </p:txBody>
      </p:sp>
      <p:sp>
        <p:nvSpPr>
          <p:cNvPr id="48412" name="Line 294"/>
          <p:cNvSpPr>
            <a:spLocks noChangeShapeType="1"/>
          </p:cNvSpPr>
          <p:nvPr/>
        </p:nvSpPr>
        <p:spPr bwMode="auto">
          <a:xfrm flipH="1" flipV="1">
            <a:off x="4129088" y="3157538"/>
            <a:ext cx="292100" cy="96837"/>
          </a:xfrm>
          <a:prstGeom prst="line">
            <a:avLst/>
          </a:prstGeom>
          <a:noFill/>
          <a:ln w="22225">
            <a:solidFill>
              <a:srgbClr val="000000"/>
            </a:solidFill>
            <a:round/>
            <a:headEnd/>
            <a:tailEnd/>
          </a:ln>
        </p:spPr>
        <p:txBody>
          <a:bodyPr/>
          <a:lstStyle/>
          <a:p>
            <a:endParaRPr lang="en-CA"/>
          </a:p>
        </p:txBody>
      </p:sp>
      <p:sp>
        <p:nvSpPr>
          <p:cNvPr id="48413" name="Line 295"/>
          <p:cNvSpPr>
            <a:spLocks noChangeShapeType="1"/>
          </p:cNvSpPr>
          <p:nvPr/>
        </p:nvSpPr>
        <p:spPr bwMode="auto">
          <a:xfrm flipH="1">
            <a:off x="4494213" y="3349625"/>
            <a:ext cx="187325" cy="203200"/>
          </a:xfrm>
          <a:prstGeom prst="line">
            <a:avLst/>
          </a:prstGeom>
          <a:noFill/>
          <a:ln w="22225">
            <a:solidFill>
              <a:srgbClr val="000000"/>
            </a:solidFill>
            <a:round/>
            <a:headEnd/>
            <a:tailEnd/>
          </a:ln>
        </p:spPr>
        <p:txBody>
          <a:bodyPr/>
          <a:lstStyle/>
          <a:p>
            <a:endParaRPr lang="en-CA"/>
          </a:p>
        </p:txBody>
      </p:sp>
      <p:sp>
        <p:nvSpPr>
          <p:cNvPr id="48414" name="Freeform 296"/>
          <p:cNvSpPr>
            <a:spLocks/>
          </p:cNvSpPr>
          <p:nvPr/>
        </p:nvSpPr>
        <p:spPr bwMode="auto">
          <a:xfrm>
            <a:off x="4035425" y="3360738"/>
            <a:ext cx="125413" cy="44450"/>
          </a:xfrm>
          <a:custGeom>
            <a:avLst/>
            <a:gdLst>
              <a:gd name="T0" fmla="*/ 2147483647 w 85"/>
              <a:gd name="T1" fmla="*/ 0 h 29"/>
              <a:gd name="T2" fmla="*/ 0 w 85"/>
              <a:gd name="T3" fmla="*/ 2147483647 h 29"/>
              <a:gd name="T4" fmla="*/ 2147483647 w 85"/>
              <a:gd name="T5" fmla="*/ 0 h 29"/>
              <a:gd name="T6" fmla="*/ 0 60000 65536"/>
              <a:gd name="T7" fmla="*/ 0 60000 65536"/>
              <a:gd name="T8" fmla="*/ 0 60000 65536"/>
              <a:gd name="T9" fmla="*/ 0 w 85"/>
              <a:gd name="T10" fmla="*/ 0 h 29"/>
              <a:gd name="T11" fmla="*/ 85 w 85"/>
              <a:gd name="T12" fmla="*/ 29 h 29"/>
            </a:gdLst>
            <a:ahLst/>
            <a:cxnLst>
              <a:cxn ang="T6">
                <a:pos x="T0" y="T1"/>
              </a:cxn>
              <a:cxn ang="T7">
                <a:pos x="T2" y="T3"/>
              </a:cxn>
              <a:cxn ang="T8">
                <a:pos x="T4" y="T5"/>
              </a:cxn>
            </a:cxnLst>
            <a:rect l="T9" t="T10" r="T11" b="T12"/>
            <a:pathLst>
              <a:path w="85" h="29">
                <a:moveTo>
                  <a:pt x="85" y="0"/>
                </a:moveTo>
                <a:lnTo>
                  <a:pt x="0" y="29"/>
                </a:lnTo>
                <a:lnTo>
                  <a:pt x="85" y="0"/>
                </a:lnTo>
                <a:close/>
              </a:path>
            </a:pathLst>
          </a:custGeom>
          <a:solidFill>
            <a:srgbClr val="00FFFF"/>
          </a:solidFill>
          <a:ln w="9525">
            <a:noFill/>
            <a:round/>
            <a:headEnd/>
            <a:tailEnd/>
          </a:ln>
        </p:spPr>
        <p:txBody>
          <a:bodyPr/>
          <a:lstStyle/>
          <a:p>
            <a:endParaRPr lang="en-CA"/>
          </a:p>
        </p:txBody>
      </p:sp>
      <p:sp>
        <p:nvSpPr>
          <p:cNvPr id="48415" name="Freeform 297"/>
          <p:cNvSpPr>
            <a:spLocks/>
          </p:cNvSpPr>
          <p:nvPr/>
        </p:nvSpPr>
        <p:spPr bwMode="auto">
          <a:xfrm>
            <a:off x="4035425" y="3405188"/>
            <a:ext cx="458788" cy="171450"/>
          </a:xfrm>
          <a:custGeom>
            <a:avLst/>
            <a:gdLst>
              <a:gd name="T0" fmla="*/ 0 w 311"/>
              <a:gd name="T1" fmla="*/ 0 h 113"/>
              <a:gd name="T2" fmla="*/ 2147483647 w 311"/>
              <a:gd name="T3" fmla="*/ 2147483647 h 113"/>
              <a:gd name="T4" fmla="*/ 0 w 311"/>
              <a:gd name="T5" fmla="*/ 0 h 113"/>
              <a:gd name="T6" fmla="*/ 0 60000 65536"/>
              <a:gd name="T7" fmla="*/ 0 60000 65536"/>
              <a:gd name="T8" fmla="*/ 0 60000 65536"/>
              <a:gd name="T9" fmla="*/ 0 w 311"/>
              <a:gd name="T10" fmla="*/ 0 h 113"/>
              <a:gd name="T11" fmla="*/ 311 w 311"/>
              <a:gd name="T12" fmla="*/ 113 h 113"/>
            </a:gdLst>
            <a:ahLst/>
            <a:cxnLst>
              <a:cxn ang="T6">
                <a:pos x="T0" y="T1"/>
              </a:cxn>
              <a:cxn ang="T7">
                <a:pos x="T2" y="T3"/>
              </a:cxn>
              <a:cxn ang="T8">
                <a:pos x="T4" y="T5"/>
              </a:cxn>
            </a:cxnLst>
            <a:rect l="T9" t="T10" r="T11" b="T12"/>
            <a:pathLst>
              <a:path w="311" h="113">
                <a:moveTo>
                  <a:pt x="0" y="0"/>
                </a:moveTo>
                <a:lnTo>
                  <a:pt x="311" y="113"/>
                </a:lnTo>
                <a:lnTo>
                  <a:pt x="0" y="0"/>
                </a:lnTo>
                <a:close/>
              </a:path>
            </a:pathLst>
          </a:custGeom>
          <a:solidFill>
            <a:srgbClr val="00FFFF"/>
          </a:solidFill>
          <a:ln w="9525">
            <a:noFill/>
            <a:round/>
            <a:headEnd/>
            <a:tailEnd/>
          </a:ln>
        </p:spPr>
        <p:txBody>
          <a:bodyPr/>
          <a:lstStyle/>
          <a:p>
            <a:endParaRPr lang="en-CA"/>
          </a:p>
        </p:txBody>
      </p:sp>
      <p:sp>
        <p:nvSpPr>
          <p:cNvPr id="48416" name="Line 298"/>
          <p:cNvSpPr>
            <a:spLocks noChangeShapeType="1"/>
          </p:cNvSpPr>
          <p:nvPr/>
        </p:nvSpPr>
        <p:spPr bwMode="auto">
          <a:xfrm flipV="1">
            <a:off x="4035425" y="3349625"/>
            <a:ext cx="125413" cy="31750"/>
          </a:xfrm>
          <a:prstGeom prst="line">
            <a:avLst/>
          </a:prstGeom>
          <a:noFill/>
          <a:ln w="22225">
            <a:solidFill>
              <a:srgbClr val="000000"/>
            </a:solidFill>
            <a:round/>
            <a:headEnd/>
            <a:tailEnd/>
          </a:ln>
        </p:spPr>
        <p:txBody>
          <a:bodyPr/>
          <a:lstStyle/>
          <a:p>
            <a:endParaRPr lang="en-CA"/>
          </a:p>
        </p:txBody>
      </p:sp>
      <p:sp>
        <p:nvSpPr>
          <p:cNvPr id="48417" name="Line 299"/>
          <p:cNvSpPr>
            <a:spLocks noChangeShapeType="1"/>
          </p:cNvSpPr>
          <p:nvPr/>
        </p:nvSpPr>
        <p:spPr bwMode="auto">
          <a:xfrm flipH="1" flipV="1">
            <a:off x="4035425" y="3381375"/>
            <a:ext cx="458788" cy="171450"/>
          </a:xfrm>
          <a:prstGeom prst="line">
            <a:avLst/>
          </a:prstGeom>
          <a:noFill/>
          <a:ln w="22225">
            <a:solidFill>
              <a:srgbClr val="000000"/>
            </a:solidFill>
            <a:round/>
            <a:headEnd/>
            <a:tailEnd/>
          </a:ln>
        </p:spPr>
        <p:txBody>
          <a:bodyPr/>
          <a:lstStyle/>
          <a:p>
            <a:endParaRPr lang="en-CA"/>
          </a:p>
        </p:txBody>
      </p:sp>
      <p:sp>
        <p:nvSpPr>
          <p:cNvPr id="48418" name="Freeform 300"/>
          <p:cNvSpPr>
            <a:spLocks/>
          </p:cNvSpPr>
          <p:nvPr/>
        </p:nvSpPr>
        <p:spPr bwMode="auto">
          <a:xfrm>
            <a:off x="3910013" y="3349625"/>
            <a:ext cx="250825" cy="55563"/>
          </a:xfrm>
          <a:custGeom>
            <a:avLst/>
            <a:gdLst>
              <a:gd name="T0" fmla="*/ 2147483647 w 170"/>
              <a:gd name="T1" fmla="*/ 2147483647 h 36"/>
              <a:gd name="T2" fmla="*/ 2147483647 w 170"/>
              <a:gd name="T3" fmla="*/ 2147483647 h 36"/>
              <a:gd name="T4" fmla="*/ 0 w 170"/>
              <a:gd name="T5" fmla="*/ 0 h 36"/>
              <a:gd name="T6" fmla="*/ 0 w 170"/>
              <a:gd name="T7" fmla="*/ 0 h 36"/>
              <a:gd name="T8" fmla="*/ 2147483647 w 170"/>
              <a:gd name="T9" fmla="*/ 2147483647 h 36"/>
              <a:gd name="T10" fmla="*/ 2147483647 w 170"/>
              <a:gd name="T11" fmla="*/ 2147483647 h 36"/>
              <a:gd name="T12" fmla="*/ 0 60000 65536"/>
              <a:gd name="T13" fmla="*/ 0 60000 65536"/>
              <a:gd name="T14" fmla="*/ 0 60000 65536"/>
              <a:gd name="T15" fmla="*/ 0 60000 65536"/>
              <a:gd name="T16" fmla="*/ 0 60000 65536"/>
              <a:gd name="T17" fmla="*/ 0 60000 65536"/>
              <a:gd name="T18" fmla="*/ 0 w 170"/>
              <a:gd name="T19" fmla="*/ 0 h 36"/>
              <a:gd name="T20" fmla="*/ 170 w 170"/>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70" h="36">
                <a:moveTo>
                  <a:pt x="85" y="36"/>
                </a:moveTo>
                <a:lnTo>
                  <a:pt x="170" y="7"/>
                </a:lnTo>
                <a:lnTo>
                  <a:pt x="0" y="0"/>
                </a:lnTo>
                <a:lnTo>
                  <a:pt x="85" y="36"/>
                </a:lnTo>
                <a:close/>
              </a:path>
            </a:pathLst>
          </a:custGeom>
          <a:solidFill>
            <a:srgbClr val="33CCCC"/>
          </a:solidFill>
          <a:ln w="9525">
            <a:noFill/>
            <a:round/>
            <a:headEnd/>
            <a:tailEnd/>
          </a:ln>
        </p:spPr>
        <p:txBody>
          <a:bodyPr/>
          <a:lstStyle/>
          <a:p>
            <a:endParaRPr lang="en-CA"/>
          </a:p>
        </p:txBody>
      </p:sp>
      <p:sp>
        <p:nvSpPr>
          <p:cNvPr id="48419" name="Freeform 301"/>
          <p:cNvSpPr>
            <a:spLocks/>
          </p:cNvSpPr>
          <p:nvPr/>
        </p:nvSpPr>
        <p:spPr bwMode="auto">
          <a:xfrm>
            <a:off x="4035425" y="3360738"/>
            <a:ext cx="125413" cy="44450"/>
          </a:xfrm>
          <a:custGeom>
            <a:avLst/>
            <a:gdLst>
              <a:gd name="T0" fmla="*/ 0 w 85"/>
              <a:gd name="T1" fmla="*/ 2147483647 h 29"/>
              <a:gd name="T2" fmla="*/ 2147483647 w 85"/>
              <a:gd name="T3" fmla="*/ 0 h 29"/>
              <a:gd name="T4" fmla="*/ 0 w 85"/>
              <a:gd name="T5" fmla="*/ 2147483647 h 29"/>
              <a:gd name="T6" fmla="*/ 0 60000 65536"/>
              <a:gd name="T7" fmla="*/ 0 60000 65536"/>
              <a:gd name="T8" fmla="*/ 0 60000 65536"/>
              <a:gd name="T9" fmla="*/ 0 w 85"/>
              <a:gd name="T10" fmla="*/ 0 h 29"/>
              <a:gd name="T11" fmla="*/ 85 w 85"/>
              <a:gd name="T12" fmla="*/ 29 h 29"/>
            </a:gdLst>
            <a:ahLst/>
            <a:cxnLst>
              <a:cxn ang="T6">
                <a:pos x="T0" y="T1"/>
              </a:cxn>
              <a:cxn ang="T7">
                <a:pos x="T2" y="T3"/>
              </a:cxn>
              <a:cxn ang="T8">
                <a:pos x="T4" y="T5"/>
              </a:cxn>
            </a:cxnLst>
            <a:rect l="T9" t="T10" r="T11" b="T12"/>
            <a:pathLst>
              <a:path w="85" h="29">
                <a:moveTo>
                  <a:pt x="0" y="29"/>
                </a:moveTo>
                <a:lnTo>
                  <a:pt x="85" y="0"/>
                </a:lnTo>
                <a:lnTo>
                  <a:pt x="0" y="29"/>
                </a:lnTo>
                <a:close/>
              </a:path>
            </a:pathLst>
          </a:custGeom>
          <a:solidFill>
            <a:srgbClr val="33CCCC"/>
          </a:solidFill>
          <a:ln w="9525">
            <a:noFill/>
            <a:round/>
            <a:headEnd/>
            <a:tailEnd/>
          </a:ln>
        </p:spPr>
        <p:txBody>
          <a:bodyPr/>
          <a:lstStyle/>
          <a:p>
            <a:endParaRPr lang="en-CA"/>
          </a:p>
        </p:txBody>
      </p:sp>
      <p:sp>
        <p:nvSpPr>
          <p:cNvPr id="48420" name="Freeform 302"/>
          <p:cNvSpPr>
            <a:spLocks/>
          </p:cNvSpPr>
          <p:nvPr/>
        </p:nvSpPr>
        <p:spPr bwMode="auto">
          <a:xfrm>
            <a:off x="3910013" y="3349625"/>
            <a:ext cx="125412" cy="55563"/>
          </a:xfrm>
          <a:custGeom>
            <a:avLst/>
            <a:gdLst>
              <a:gd name="T0" fmla="*/ 0 w 85"/>
              <a:gd name="T1" fmla="*/ 0 h 36"/>
              <a:gd name="T2" fmla="*/ 2147483647 w 85"/>
              <a:gd name="T3" fmla="*/ 2147483647 h 36"/>
              <a:gd name="T4" fmla="*/ 0 w 85"/>
              <a:gd name="T5" fmla="*/ 0 h 36"/>
              <a:gd name="T6" fmla="*/ 0 60000 65536"/>
              <a:gd name="T7" fmla="*/ 0 60000 65536"/>
              <a:gd name="T8" fmla="*/ 0 60000 65536"/>
              <a:gd name="T9" fmla="*/ 0 w 85"/>
              <a:gd name="T10" fmla="*/ 0 h 36"/>
              <a:gd name="T11" fmla="*/ 85 w 85"/>
              <a:gd name="T12" fmla="*/ 36 h 36"/>
            </a:gdLst>
            <a:ahLst/>
            <a:cxnLst>
              <a:cxn ang="T6">
                <a:pos x="T0" y="T1"/>
              </a:cxn>
              <a:cxn ang="T7">
                <a:pos x="T2" y="T3"/>
              </a:cxn>
              <a:cxn ang="T8">
                <a:pos x="T4" y="T5"/>
              </a:cxn>
            </a:cxnLst>
            <a:rect l="T9" t="T10" r="T11" b="T12"/>
            <a:pathLst>
              <a:path w="85" h="36">
                <a:moveTo>
                  <a:pt x="0" y="0"/>
                </a:moveTo>
                <a:lnTo>
                  <a:pt x="85" y="36"/>
                </a:lnTo>
                <a:lnTo>
                  <a:pt x="0" y="0"/>
                </a:lnTo>
                <a:close/>
              </a:path>
            </a:pathLst>
          </a:custGeom>
          <a:solidFill>
            <a:srgbClr val="33CCCC"/>
          </a:solidFill>
          <a:ln w="9525">
            <a:noFill/>
            <a:round/>
            <a:headEnd/>
            <a:tailEnd/>
          </a:ln>
        </p:spPr>
        <p:txBody>
          <a:bodyPr/>
          <a:lstStyle/>
          <a:p>
            <a:endParaRPr lang="en-CA"/>
          </a:p>
        </p:txBody>
      </p:sp>
      <p:sp>
        <p:nvSpPr>
          <p:cNvPr id="48421" name="Freeform 303"/>
          <p:cNvSpPr>
            <a:spLocks/>
          </p:cNvSpPr>
          <p:nvPr/>
        </p:nvSpPr>
        <p:spPr bwMode="auto">
          <a:xfrm>
            <a:off x="4494213" y="3360738"/>
            <a:ext cx="771525" cy="439737"/>
          </a:xfrm>
          <a:custGeom>
            <a:avLst/>
            <a:gdLst>
              <a:gd name="T0" fmla="*/ 0 w 523"/>
              <a:gd name="T1" fmla="*/ 2147483647 h 290"/>
              <a:gd name="T2" fmla="*/ 2147483647 w 523"/>
              <a:gd name="T3" fmla="*/ 2147483647 h 290"/>
              <a:gd name="T4" fmla="*/ 2147483647 w 523"/>
              <a:gd name="T5" fmla="*/ 2147483647 h 290"/>
              <a:gd name="T6" fmla="*/ 2147483647 w 523"/>
              <a:gd name="T7" fmla="*/ 0 h 290"/>
              <a:gd name="T8" fmla="*/ 0 w 523"/>
              <a:gd name="T9" fmla="*/ 2147483647 h 290"/>
              <a:gd name="T10" fmla="*/ 0 w 523"/>
              <a:gd name="T11" fmla="*/ 2147483647 h 290"/>
              <a:gd name="T12" fmla="*/ 0 60000 65536"/>
              <a:gd name="T13" fmla="*/ 0 60000 65536"/>
              <a:gd name="T14" fmla="*/ 0 60000 65536"/>
              <a:gd name="T15" fmla="*/ 0 60000 65536"/>
              <a:gd name="T16" fmla="*/ 0 60000 65536"/>
              <a:gd name="T17" fmla="*/ 0 60000 65536"/>
              <a:gd name="T18" fmla="*/ 0 w 523"/>
              <a:gd name="T19" fmla="*/ 0 h 290"/>
              <a:gd name="T20" fmla="*/ 523 w 523"/>
              <a:gd name="T21" fmla="*/ 290 h 290"/>
            </a:gdLst>
            <a:ahLst/>
            <a:cxnLst>
              <a:cxn ang="T12">
                <a:pos x="T0" y="T1"/>
              </a:cxn>
              <a:cxn ang="T13">
                <a:pos x="T2" y="T3"/>
              </a:cxn>
              <a:cxn ang="T14">
                <a:pos x="T4" y="T5"/>
              </a:cxn>
              <a:cxn ang="T15">
                <a:pos x="T6" y="T7"/>
              </a:cxn>
              <a:cxn ang="T16">
                <a:pos x="T8" y="T9"/>
              </a:cxn>
              <a:cxn ang="T17">
                <a:pos x="T10" y="T11"/>
              </a:cxn>
            </a:cxnLst>
            <a:rect l="T18" t="T19" r="T20" b="T21"/>
            <a:pathLst>
              <a:path w="523" h="290">
                <a:moveTo>
                  <a:pt x="0" y="142"/>
                </a:moveTo>
                <a:lnTo>
                  <a:pt x="410" y="290"/>
                </a:lnTo>
                <a:lnTo>
                  <a:pt x="523" y="142"/>
                </a:lnTo>
                <a:lnTo>
                  <a:pt x="134" y="0"/>
                </a:lnTo>
                <a:lnTo>
                  <a:pt x="0" y="142"/>
                </a:lnTo>
                <a:close/>
              </a:path>
            </a:pathLst>
          </a:custGeom>
          <a:solidFill>
            <a:srgbClr val="00FFFF"/>
          </a:solidFill>
          <a:ln w="9525">
            <a:noFill/>
            <a:round/>
            <a:headEnd/>
            <a:tailEnd/>
          </a:ln>
        </p:spPr>
        <p:txBody>
          <a:bodyPr/>
          <a:lstStyle/>
          <a:p>
            <a:endParaRPr lang="en-CA"/>
          </a:p>
        </p:txBody>
      </p:sp>
      <p:sp>
        <p:nvSpPr>
          <p:cNvPr id="48422" name="Freeform 304"/>
          <p:cNvSpPr>
            <a:spLocks/>
          </p:cNvSpPr>
          <p:nvPr/>
        </p:nvSpPr>
        <p:spPr bwMode="auto">
          <a:xfrm>
            <a:off x="3910013" y="3349625"/>
            <a:ext cx="250825" cy="31750"/>
          </a:xfrm>
          <a:custGeom>
            <a:avLst/>
            <a:gdLst>
              <a:gd name="T0" fmla="*/ 2147483647 w 170"/>
              <a:gd name="T1" fmla="*/ 0 h 21"/>
              <a:gd name="T2" fmla="*/ 2147483647 w 170"/>
              <a:gd name="T3" fmla="*/ 2147483647 h 21"/>
              <a:gd name="T4" fmla="*/ 0 w 170"/>
              <a:gd name="T5" fmla="*/ 0 h 21"/>
              <a:gd name="T6" fmla="*/ 0 60000 65536"/>
              <a:gd name="T7" fmla="*/ 0 60000 65536"/>
              <a:gd name="T8" fmla="*/ 0 60000 65536"/>
              <a:gd name="T9" fmla="*/ 0 w 170"/>
              <a:gd name="T10" fmla="*/ 0 h 21"/>
              <a:gd name="T11" fmla="*/ 170 w 170"/>
              <a:gd name="T12" fmla="*/ 21 h 21"/>
            </a:gdLst>
            <a:ahLst/>
            <a:cxnLst>
              <a:cxn ang="T6">
                <a:pos x="T0" y="T1"/>
              </a:cxn>
              <a:cxn ang="T7">
                <a:pos x="T2" y="T3"/>
              </a:cxn>
              <a:cxn ang="T8">
                <a:pos x="T4" y="T5"/>
              </a:cxn>
            </a:cxnLst>
            <a:rect l="T9" t="T10" r="T11" b="T12"/>
            <a:pathLst>
              <a:path w="170" h="21">
                <a:moveTo>
                  <a:pt x="170" y="0"/>
                </a:moveTo>
                <a:lnTo>
                  <a:pt x="85" y="21"/>
                </a:lnTo>
                <a:lnTo>
                  <a:pt x="0" y="0"/>
                </a:lnTo>
              </a:path>
            </a:pathLst>
          </a:custGeom>
          <a:noFill/>
          <a:ln w="22225">
            <a:solidFill>
              <a:srgbClr val="000000"/>
            </a:solidFill>
            <a:round/>
            <a:headEnd/>
            <a:tailEnd/>
          </a:ln>
        </p:spPr>
        <p:txBody>
          <a:bodyPr/>
          <a:lstStyle/>
          <a:p>
            <a:endParaRPr lang="en-CA"/>
          </a:p>
        </p:txBody>
      </p:sp>
      <p:sp>
        <p:nvSpPr>
          <p:cNvPr id="48423" name="Freeform 305"/>
          <p:cNvSpPr>
            <a:spLocks/>
          </p:cNvSpPr>
          <p:nvPr/>
        </p:nvSpPr>
        <p:spPr bwMode="auto">
          <a:xfrm>
            <a:off x="4494213" y="3360738"/>
            <a:ext cx="771525" cy="439737"/>
          </a:xfrm>
          <a:custGeom>
            <a:avLst/>
            <a:gdLst>
              <a:gd name="T0" fmla="*/ 0 w 523"/>
              <a:gd name="T1" fmla="*/ 2147483647 h 290"/>
              <a:gd name="T2" fmla="*/ 2147483647 w 523"/>
              <a:gd name="T3" fmla="*/ 2147483647 h 290"/>
              <a:gd name="T4" fmla="*/ 2147483647 w 523"/>
              <a:gd name="T5" fmla="*/ 2147483647 h 290"/>
              <a:gd name="T6" fmla="*/ 2147483647 w 523"/>
              <a:gd name="T7" fmla="*/ 0 h 290"/>
              <a:gd name="T8" fmla="*/ 0 w 523"/>
              <a:gd name="T9" fmla="*/ 2147483647 h 290"/>
              <a:gd name="T10" fmla="*/ 0 w 523"/>
              <a:gd name="T11" fmla="*/ 2147483647 h 290"/>
              <a:gd name="T12" fmla="*/ 0 60000 65536"/>
              <a:gd name="T13" fmla="*/ 0 60000 65536"/>
              <a:gd name="T14" fmla="*/ 0 60000 65536"/>
              <a:gd name="T15" fmla="*/ 0 60000 65536"/>
              <a:gd name="T16" fmla="*/ 0 60000 65536"/>
              <a:gd name="T17" fmla="*/ 0 60000 65536"/>
              <a:gd name="T18" fmla="*/ 0 w 523"/>
              <a:gd name="T19" fmla="*/ 0 h 290"/>
              <a:gd name="T20" fmla="*/ 523 w 523"/>
              <a:gd name="T21" fmla="*/ 290 h 290"/>
            </a:gdLst>
            <a:ahLst/>
            <a:cxnLst>
              <a:cxn ang="T12">
                <a:pos x="T0" y="T1"/>
              </a:cxn>
              <a:cxn ang="T13">
                <a:pos x="T2" y="T3"/>
              </a:cxn>
              <a:cxn ang="T14">
                <a:pos x="T4" y="T5"/>
              </a:cxn>
              <a:cxn ang="T15">
                <a:pos x="T6" y="T7"/>
              </a:cxn>
              <a:cxn ang="T16">
                <a:pos x="T8" y="T9"/>
              </a:cxn>
              <a:cxn ang="T17">
                <a:pos x="T10" y="T11"/>
              </a:cxn>
            </a:cxnLst>
            <a:rect l="T18" t="T19" r="T20" b="T21"/>
            <a:pathLst>
              <a:path w="523" h="290">
                <a:moveTo>
                  <a:pt x="0" y="142"/>
                </a:moveTo>
                <a:lnTo>
                  <a:pt x="410" y="290"/>
                </a:lnTo>
                <a:lnTo>
                  <a:pt x="523" y="142"/>
                </a:lnTo>
                <a:lnTo>
                  <a:pt x="134" y="0"/>
                </a:lnTo>
                <a:lnTo>
                  <a:pt x="0" y="142"/>
                </a:lnTo>
                <a:close/>
              </a:path>
            </a:pathLst>
          </a:custGeom>
          <a:noFill/>
          <a:ln w="22225">
            <a:solidFill>
              <a:srgbClr val="000000"/>
            </a:solidFill>
            <a:round/>
            <a:headEnd/>
            <a:tailEnd/>
          </a:ln>
        </p:spPr>
        <p:txBody>
          <a:bodyPr/>
          <a:lstStyle/>
          <a:p>
            <a:endParaRPr lang="en-CA"/>
          </a:p>
        </p:txBody>
      </p:sp>
      <p:sp>
        <p:nvSpPr>
          <p:cNvPr id="48424" name="Freeform 306"/>
          <p:cNvSpPr>
            <a:spLocks/>
          </p:cNvSpPr>
          <p:nvPr/>
        </p:nvSpPr>
        <p:spPr bwMode="auto">
          <a:xfrm>
            <a:off x="5099050" y="3576638"/>
            <a:ext cx="760413" cy="309562"/>
          </a:xfrm>
          <a:custGeom>
            <a:avLst/>
            <a:gdLst>
              <a:gd name="T0" fmla="*/ 2147483647 w 516"/>
              <a:gd name="T1" fmla="*/ 2147483647 h 205"/>
              <a:gd name="T2" fmla="*/ 0 w 516"/>
              <a:gd name="T3" fmla="*/ 2147483647 h 205"/>
              <a:gd name="T4" fmla="*/ 2147483647 w 516"/>
              <a:gd name="T5" fmla="*/ 0 h 205"/>
              <a:gd name="T6" fmla="*/ 2147483647 w 516"/>
              <a:gd name="T7" fmla="*/ 2147483647 h 205"/>
              <a:gd name="T8" fmla="*/ 2147483647 w 516"/>
              <a:gd name="T9" fmla="*/ 2147483647 h 205"/>
              <a:gd name="T10" fmla="*/ 2147483647 w 516"/>
              <a:gd name="T11" fmla="*/ 2147483647 h 205"/>
              <a:gd name="T12" fmla="*/ 0 60000 65536"/>
              <a:gd name="T13" fmla="*/ 0 60000 65536"/>
              <a:gd name="T14" fmla="*/ 0 60000 65536"/>
              <a:gd name="T15" fmla="*/ 0 60000 65536"/>
              <a:gd name="T16" fmla="*/ 0 60000 65536"/>
              <a:gd name="T17" fmla="*/ 0 60000 65536"/>
              <a:gd name="T18" fmla="*/ 0 w 516"/>
              <a:gd name="T19" fmla="*/ 0 h 205"/>
              <a:gd name="T20" fmla="*/ 516 w 516"/>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516" h="205">
                <a:moveTo>
                  <a:pt x="516" y="205"/>
                </a:moveTo>
                <a:lnTo>
                  <a:pt x="0" y="148"/>
                </a:lnTo>
                <a:lnTo>
                  <a:pt x="113" y="0"/>
                </a:lnTo>
                <a:lnTo>
                  <a:pt x="516" y="205"/>
                </a:lnTo>
                <a:close/>
              </a:path>
            </a:pathLst>
          </a:custGeom>
          <a:solidFill>
            <a:srgbClr val="00FFFF"/>
          </a:solidFill>
          <a:ln w="9525">
            <a:noFill/>
            <a:round/>
            <a:headEnd/>
            <a:tailEnd/>
          </a:ln>
        </p:spPr>
        <p:txBody>
          <a:bodyPr/>
          <a:lstStyle/>
          <a:p>
            <a:endParaRPr lang="en-CA"/>
          </a:p>
        </p:txBody>
      </p:sp>
      <p:sp>
        <p:nvSpPr>
          <p:cNvPr id="48425" name="Freeform 307"/>
          <p:cNvSpPr>
            <a:spLocks/>
          </p:cNvSpPr>
          <p:nvPr/>
        </p:nvSpPr>
        <p:spPr bwMode="auto">
          <a:xfrm>
            <a:off x="5265738" y="3576638"/>
            <a:ext cx="593725" cy="309562"/>
          </a:xfrm>
          <a:custGeom>
            <a:avLst/>
            <a:gdLst>
              <a:gd name="T0" fmla="*/ 2147483647 w 403"/>
              <a:gd name="T1" fmla="*/ 2147483647 h 205"/>
              <a:gd name="T2" fmla="*/ 0 w 403"/>
              <a:gd name="T3" fmla="*/ 0 h 205"/>
              <a:gd name="T4" fmla="*/ 2147483647 w 403"/>
              <a:gd name="T5" fmla="*/ 2147483647 h 205"/>
              <a:gd name="T6" fmla="*/ 0 60000 65536"/>
              <a:gd name="T7" fmla="*/ 0 60000 65536"/>
              <a:gd name="T8" fmla="*/ 0 60000 65536"/>
              <a:gd name="T9" fmla="*/ 0 w 403"/>
              <a:gd name="T10" fmla="*/ 0 h 205"/>
              <a:gd name="T11" fmla="*/ 403 w 403"/>
              <a:gd name="T12" fmla="*/ 205 h 205"/>
            </a:gdLst>
            <a:ahLst/>
            <a:cxnLst>
              <a:cxn ang="T6">
                <a:pos x="T0" y="T1"/>
              </a:cxn>
              <a:cxn ang="T7">
                <a:pos x="T2" y="T3"/>
              </a:cxn>
              <a:cxn ang="T8">
                <a:pos x="T4" y="T5"/>
              </a:cxn>
            </a:cxnLst>
            <a:rect l="T9" t="T10" r="T11" b="T12"/>
            <a:pathLst>
              <a:path w="403" h="205">
                <a:moveTo>
                  <a:pt x="403" y="205"/>
                </a:moveTo>
                <a:lnTo>
                  <a:pt x="0" y="0"/>
                </a:lnTo>
                <a:lnTo>
                  <a:pt x="403" y="205"/>
                </a:lnTo>
                <a:close/>
              </a:path>
            </a:pathLst>
          </a:custGeom>
          <a:solidFill>
            <a:srgbClr val="00FFFF"/>
          </a:solidFill>
          <a:ln w="9525">
            <a:noFill/>
            <a:round/>
            <a:headEnd/>
            <a:tailEnd/>
          </a:ln>
        </p:spPr>
        <p:txBody>
          <a:bodyPr/>
          <a:lstStyle/>
          <a:p>
            <a:endParaRPr lang="en-CA"/>
          </a:p>
        </p:txBody>
      </p:sp>
      <p:sp>
        <p:nvSpPr>
          <p:cNvPr id="48426" name="Freeform 308"/>
          <p:cNvSpPr>
            <a:spLocks/>
          </p:cNvSpPr>
          <p:nvPr/>
        </p:nvSpPr>
        <p:spPr bwMode="auto">
          <a:xfrm>
            <a:off x="5099050" y="3576638"/>
            <a:ext cx="166688" cy="223837"/>
          </a:xfrm>
          <a:custGeom>
            <a:avLst/>
            <a:gdLst>
              <a:gd name="T0" fmla="*/ 2147483647 w 113"/>
              <a:gd name="T1" fmla="*/ 0 h 148"/>
              <a:gd name="T2" fmla="*/ 0 w 113"/>
              <a:gd name="T3" fmla="*/ 2147483647 h 148"/>
              <a:gd name="T4" fmla="*/ 2147483647 w 113"/>
              <a:gd name="T5" fmla="*/ 0 h 148"/>
              <a:gd name="T6" fmla="*/ 0 60000 65536"/>
              <a:gd name="T7" fmla="*/ 0 60000 65536"/>
              <a:gd name="T8" fmla="*/ 0 60000 65536"/>
              <a:gd name="T9" fmla="*/ 0 w 113"/>
              <a:gd name="T10" fmla="*/ 0 h 148"/>
              <a:gd name="T11" fmla="*/ 113 w 113"/>
              <a:gd name="T12" fmla="*/ 148 h 148"/>
            </a:gdLst>
            <a:ahLst/>
            <a:cxnLst>
              <a:cxn ang="T6">
                <a:pos x="T0" y="T1"/>
              </a:cxn>
              <a:cxn ang="T7">
                <a:pos x="T2" y="T3"/>
              </a:cxn>
              <a:cxn ang="T8">
                <a:pos x="T4" y="T5"/>
              </a:cxn>
            </a:cxnLst>
            <a:rect l="T9" t="T10" r="T11" b="T12"/>
            <a:pathLst>
              <a:path w="113" h="148">
                <a:moveTo>
                  <a:pt x="113" y="0"/>
                </a:moveTo>
                <a:lnTo>
                  <a:pt x="0" y="148"/>
                </a:lnTo>
                <a:lnTo>
                  <a:pt x="113" y="0"/>
                </a:lnTo>
                <a:close/>
              </a:path>
            </a:pathLst>
          </a:custGeom>
          <a:solidFill>
            <a:srgbClr val="00FFFF"/>
          </a:solidFill>
          <a:ln w="9525">
            <a:noFill/>
            <a:round/>
            <a:headEnd/>
            <a:tailEnd/>
          </a:ln>
        </p:spPr>
        <p:txBody>
          <a:bodyPr/>
          <a:lstStyle/>
          <a:p>
            <a:endParaRPr lang="en-CA"/>
          </a:p>
        </p:txBody>
      </p:sp>
      <p:sp>
        <p:nvSpPr>
          <p:cNvPr id="48427" name="Line 309"/>
          <p:cNvSpPr>
            <a:spLocks noChangeShapeType="1"/>
          </p:cNvSpPr>
          <p:nvPr/>
        </p:nvSpPr>
        <p:spPr bwMode="auto">
          <a:xfrm>
            <a:off x="5265738" y="3576638"/>
            <a:ext cx="593725" cy="287337"/>
          </a:xfrm>
          <a:prstGeom prst="line">
            <a:avLst/>
          </a:prstGeom>
          <a:noFill/>
          <a:ln w="22225">
            <a:solidFill>
              <a:srgbClr val="000000"/>
            </a:solidFill>
            <a:round/>
            <a:headEnd/>
            <a:tailEnd/>
          </a:ln>
        </p:spPr>
        <p:txBody>
          <a:bodyPr/>
          <a:lstStyle/>
          <a:p>
            <a:endParaRPr lang="en-CA"/>
          </a:p>
        </p:txBody>
      </p:sp>
      <p:sp>
        <p:nvSpPr>
          <p:cNvPr id="48428" name="Line 310"/>
          <p:cNvSpPr>
            <a:spLocks noChangeShapeType="1"/>
          </p:cNvSpPr>
          <p:nvPr/>
        </p:nvSpPr>
        <p:spPr bwMode="auto">
          <a:xfrm flipV="1">
            <a:off x="5087938" y="3576638"/>
            <a:ext cx="177800" cy="203200"/>
          </a:xfrm>
          <a:prstGeom prst="line">
            <a:avLst/>
          </a:prstGeom>
          <a:noFill/>
          <a:ln w="22225">
            <a:solidFill>
              <a:srgbClr val="000000"/>
            </a:solidFill>
            <a:round/>
            <a:headEnd/>
            <a:tailEnd/>
          </a:ln>
        </p:spPr>
        <p:txBody>
          <a:bodyPr/>
          <a:lstStyle/>
          <a:p>
            <a:endParaRPr lang="en-CA"/>
          </a:p>
        </p:txBody>
      </p:sp>
      <p:sp>
        <p:nvSpPr>
          <p:cNvPr id="48429" name="Freeform 311"/>
          <p:cNvSpPr>
            <a:spLocks/>
          </p:cNvSpPr>
          <p:nvPr/>
        </p:nvSpPr>
        <p:spPr bwMode="auto">
          <a:xfrm>
            <a:off x="5599113" y="3960813"/>
            <a:ext cx="219075" cy="171450"/>
          </a:xfrm>
          <a:custGeom>
            <a:avLst/>
            <a:gdLst>
              <a:gd name="T0" fmla="*/ 2147483647 w 149"/>
              <a:gd name="T1" fmla="*/ 2147483647 h 113"/>
              <a:gd name="T2" fmla="*/ 2147483647 w 149"/>
              <a:gd name="T3" fmla="*/ 2147483647 h 113"/>
              <a:gd name="T4" fmla="*/ 2147483647 w 149"/>
              <a:gd name="T5" fmla="*/ 0 h 113"/>
              <a:gd name="T6" fmla="*/ 0 w 149"/>
              <a:gd name="T7" fmla="*/ 2147483647 h 113"/>
              <a:gd name="T8" fmla="*/ 2147483647 w 149"/>
              <a:gd name="T9" fmla="*/ 2147483647 h 113"/>
              <a:gd name="T10" fmla="*/ 2147483647 w 149"/>
              <a:gd name="T11" fmla="*/ 2147483647 h 113"/>
              <a:gd name="T12" fmla="*/ 0 60000 65536"/>
              <a:gd name="T13" fmla="*/ 0 60000 65536"/>
              <a:gd name="T14" fmla="*/ 0 60000 65536"/>
              <a:gd name="T15" fmla="*/ 0 60000 65536"/>
              <a:gd name="T16" fmla="*/ 0 60000 65536"/>
              <a:gd name="T17" fmla="*/ 0 60000 65536"/>
              <a:gd name="T18" fmla="*/ 0 w 149"/>
              <a:gd name="T19" fmla="*/ 0 h 113"/>
              <a:gd name="T20" fmla="*/ 149 w 149"/>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49" h="113">
                <a:moveTo>
                  <a:pt x="78" y="113"/>
                </a:moveTo>
                <a:lnTo>
                  <a:pt x="78" y="113"/>
                </a:lnTo>
                <a:lnTo>
                  <a:pt x="149" y="0"/>
                </a:lnTo>
                <a:lnTo>
                  <a:pt x="0" y="78"/>
                </a:lnTo>
                <a:lnTo>
                  <a:pt x="78" y="113"/>
                </a:lnTo>
                <a:close/>
              </a:path>
            </a:pathLst>
          </a:custGeom>
          <a:solidFill>
            <a:srgbClr val="CCFFFF"/>
          </a:solidFill>
          <a:ln w="9525">
            <a:noFill/>
            <a:round/>
            <a:headEnd/>
            <a:tailEnd/>
          </a:ln>
        </p:spPr>
        <p:txBody>
          <a:bodyPr/>
          <a:lstStyle/>
          <a:p>
            <a:endParaRPr lang="en-CA"/>
          </a:p>
        </p:txBody>
      </p:sp>
      <p:sp>
        <p:nvSpPr>
          <p:cNvPr id="48430" name="Freeform 312"/>
          <p:cNvSpPr>
            <a:spLocks/>
          </p:cNvSpPr>
          <p:nvPr/>
        </p:nvSpPr>
        <p:spPr bwMode="auto">
          <a:xfrm>
            <a:off x="5713413" y="3960813"/>
            <a:ext cx="104775" cy="171450"/>
          </a:xfrm>
          <a:custGeom>
            <a:avLst/>
            <a:gdLst>
              <a:gd name="T0" fmla="*/ 0 w 71"/>
              <a:gd name="T1" fmla="*/ 2147483647 h 113"/>
              <a:gd name="T2" fmla="*/ 2147483647 w 71"/>
              <a:gd name="T3" fmla="*/ 0 h 113"/>
              <a:gd name="T4" fmla="*/ 0 w 71"/>
              <a:gd name="T5" fmla="*/ 2147483647 h 113"/>
              <a:gd name="T6" fmla="*/ 0 60000 65536"/>
              <a:gd name="T7" fmla="*/ 0 60000 65536"/>
              <a:gd name="T8" fmla="*/ 0 60000 65536"/>
              <a:gd name="T9" fmla="*/ 0 w 71"/>
              <a:gd name="T10" fmla="*/ 0 h 113"/>
              <a:gd name="T11" fmla="*/ 71 w 71"/>
              <a:gd name="T12" fmla="*/ 113 h 113"/>
            </a:gdLst>
            <a:ahLst/>
            <a:cxnLst>
              <a:cxn ang="T6">
                <a:pos x="T0" y="T1"/>
              </a:cxn>
              <a:cxn ang="T7">
                <a:pos x="T2" y="T3"/>
              </a:cxn>
              <a:cxn ang="T8">
                <a:pos x="T4" y="T5"/>
              </a:cxn>
            </a:cxnLst>
            <a:rect l="T9" t="T10" r="T11" b="T12"/>
            <a:pathLst>
              <a:path w="71" h="113">
                <a:moveTo>
                  <a:pt x="0" y="113"/>
                </a:moveTo>
                <a:lnTo>
                  <a:pt x="71" y="0"/>
                </a:lnTo>
                <a:lnTo>
                  <a:pt x="0" y="113"/>
                </a:lnTo>
                <a:close/>
              </a:path>
            </a:pathLst>
          </a:custGeom>
          <a:solidFill>
            <a:srgbClr val="CCFFFF"/>
          </a:solidFill>
          <a:ln w="9525">
            <a:noFill/>
            <a:round/>
            <a:headEnd/>
            <a:tailEnd/>
          </a:ln>
        </p:spPr>
        <p:txBody>
          <a:bodyPr/>
          <a:lstStyle/>
          <a:p>
            <a:endParaRPr lang="en-CA"/>
          </a:p>
        </p:txBody>
      </p:sp>
      <p:sp>
        <p:nvSpPr>
          <p:cNvPr id="48431" name="Freeform 313"/>
          <p:cNvSpPr>
            <a:spLocks/>
          </p:cNvSpPr>
          <p:nvPr/>
        </p:nvSpPr>
        <p:spPr bwMode="auto">
          <a:xfrm>
            <a:off x="5599113" y="3960813"/>
            <a:ext cx="219075" cy="119062"/>
          </a:xfrm>
          <a:custGeom>
            <a:avLst/>
            <a:gdLst>
              <a:gd name="T0" fmla="*/ 2147483647 w 149"/>
              <a:gd name="T1" fmla="*/ 0 h 78"/>
              <a:gd name="T2" fmla="*/ 0 w 149"/>
              <a:gd name="T3" fmla="*/ 2147483647 h 78"/>
              <a:gd name="T4" fmla="*/ 2147483647 w 149"/>
              <a:gd name="T5" fmla="*/ 0 h 78"/>
              <a:gd name="T6" fmla="*/ 0 60000 65536"/>
              <a:gd name="T7" fmla="*/ 0 60000 65536"/>
              <a:gd name="T8" fmla="*/ 0 60000 65536"/>
              <a:gd name="T9" fmla="*/ 0 w 149"/>
              <a:gd name="T10" fmla="*/ 0 h 78"/>
              <a:gd name="T11" fmla="*/ 149 w 149"/>
              <a:gd name="T12" fmla="*/ 78 h 78"/>
            </a:gdLst>
            <a:ahLst/>
            <a:cxnLst>
              <a:cxn ang="T6">
                <a:pos x="T0" y="T1"/>
              </a:cxn>
              <a:cxn ang="T7">
                <a:pos x="T2" y="T3"/>
              </a:cxn>
              <a:cxn ang="T8">
                <a:pos x="T4" y="T5"/>
              </a:cxn>
            </a:cxnLst>
            <a:rect l="T9" t="T10" r="T11" b="T12"/>
            <a:pathLst>
              <a:path w="149" h="78">
                <a:moveTo>
                  <a:pt x="149" y="0"/>
                </a:moveTo>
                <a:lnTo>
                  <a:pt x="0" y="78"/>
                </a:lnTo>
                <a:lnTo>
                  <a:pt x="149" y="0"/>
                </a:lnTo>
                <a:close/>
              </a:path>
            </a:pathLst>
          </a:custGeom>
          <a:solidFill>
            <a:srgbClr val="CCFFFF"/>
          </a:solidFill>
          <a:ln w="9525">
            <a:noFill/>
            <a:round/>
            <a:headEnd/>
            <a:tailEnd/>
          </a:ln>
        </p:spPr>
        <p:txBody>
          <a:bodyPr/>
          <a:lstStyle/>
          <a:p>
            <a:endParaRPr lang="en-CA"/>
          </a:p>
        </p:txBody>
      </p:sp>
      <p:sp>
        <p:nvSpPr>
          <p:cNvPr id="48432" name="Line 314"/>
          <p:cNvSpPr>
            <a:spLocks noChangeShapeType="1"/>
          </p:cNvSpPr>
          <p:nvPr/>
        </p:nvSpPr>
        <p:spPr bwMode="auto">
          <a:xfrm flipH="1">
            <a:off x="5692775" y="3940175"/>
            <a:ext cx="103188" cy="171450"/>
          </a:xfrm>
          <a:prstGeom prst="line">
            <a:avLst/>
          </a:prstGeom>
          <a:noFill/>
          <a:ln w="22225">
            <a:solidFill>
              <a:srgbClr val="000000"/>
            </a:solidFill>
            <a:round/>
            <a:headEnd/>
            <a:tailEnd/>
          </a:ln>
        </p:spPr>
        <p:txBody>
          <a:bodyPr/>
          <a:lstStyle/>
          <a:p>
            <a:endParaRPr lang="en-CA"/>
          </a:p>
        </p:txBody>
      </p:sp>
      <p:sp>
        <p:nvSpPr>
          <p:cNvPr id="48433" name="Line 315"/>
          <p:cNvSpPr>
            <a:spLocks noChangeShapeType="1"/>
          </p:cNvSpPr>
          <p:nvPr/>
        </p:nvSpPr>
        <p:spPr bwMode="auto">
          <a:xfrm flipV="1">
            <a:off x="5599113" y="3940175"/>
            <a:ext cx="196850" cy="117475"/>
          </a:xfrm>
          <a:prstGeom prst="line">
            <a:avLst/>
          </a:prstGeom>
          <a:noFill/>
          <a:ln w="22225">
            <a:solidFill>
              <a:srgbClr val="000000"/>
            </a:solidFill>
            <a:round/>
            <a:headEnd/>
            <a:tailEnd/>
          </a:ln>
        </p:spPr>
        <p:txBody>
          <a:bodyPr/>
          <a:lstStyle/>
          <a:p>
            <a:endParaRPr lang="en-CA"/>
          </a:p>
        </p:txBody>
      </p:sp>
      <p:sp>
        <p:nvSpPr>
          <p:cNvPr id="48434" name="Freeform 316"/>
          <p:cNvSpPr>
            <a:spLocks/>
          </p:cNvSpPr>
          <p:nvPr/>
        </p:nvSpPr>
        <p:spPr bwMode="auto">
          <a:xfrm>
            <a:off x="5599113" y="4079875"/>
            <a:ext cx="114300" cy="52388"/>
          </a:xfrm>
          <a:custGeom>
            <a:avLst/>
            <a:gdLst>
              <a:gd name="T0" fmla="*/ 0 w 78"/>
              <a:gd name="T1" fmla="*/ 0 h 35"/>
              <a:gd name="T2" fmla="*/ 2147483647 w 78"/>
              <a:gd name="T3" fmla="*/ 2147483647 h 35"/>
              <a:gd name="T4" fmla="*/ 0 w 78"/>
              <a:gd name="T5" fmla="*/ 0 h 35"/>
              <a:gd name="T6" fmla="*/ 0 60000 65536"/>
              <a:gd name="T7" fmla="*/ 0 60000 65536"/>
              <a:gd name="T8" fmla="*/ 0 60000 65536"/>
              <a:gd name="T9" fmla="*/ 0 w 78"/>
              <a:gd name="T10" fmla="*/ 0 h 35"/>
              <a:gd name="T11" fmla="*/ 78 w 78"/>
              <a:gd name="T12" fmla="*/ 35 h 35"/>
            </a:gdLst>
            <a:ahLst/>
            <a:cxnLst>
              <a:cxn ang="T6">
                <a:pos x="T0" y="T1"/>
              </a:cxn>
              <a:cxn ang="T7">
                <a:pos x="T2" y="T3"/>
              </a:cxn>
              <a:cxn ang="T8">
                <a:pos x="T4" y="T5"/>
              </a:cxn>
            </a:cxnLst>
            <a:rect l="T9" t="T10" r="T11" b="T12"/>
            <a:pathLst>
              <a:path w="78" h="35">
                <a:moveTo>
                  <a:pt x="0" y="0"/>
                </a:moveTo>
                <a:lnTo>
                  <a:pt x="78" y="35"/>
                </a:lnTo>
                <a:lnTo>
                  <a:pt x="0" y="0"/>
                </a:lnTo>
                <a:close/>
              </a:path>
            </a:pathLst>
          </a:custGeom>
          <a:solidFill>
            <a:srgbClr val="CCFFFF"/>
          </a:solidFill>
          <a:ln w="9525">
            <a:noFill/>
            <a:round/>
            <a:headEnd/>
            <a:tailEnd/>
          </a:ln>
        </p:spPr>
        <p:txBody>
          <a:bodyPr/>
          <a:lstStyle/>
          <a:p>
            <a:endParaRPr lang="en-CA"/>
          </a:p>
        </p:txBody>
      </p:sp>
      <p:sp>
        <p:nvSpPr>
          <p:cNvPr id="48435" name="Freeform 317"/>
          <p:cNvSpPr>
            <a:spLocks/>
          </p:cNvSpPr>
          <p:nvPr/>
        </p:nvSpPr>
        <p:spPr bwMode="auto">
          <a:xfrm>
            <a:off x="5099050" y="3800475"/>
            <a:ext cx="760413" cy="279400"/>
          </a:xfrm>
          <a:custGeom>
            <a:avLst/>
            <a:gdLst>
              <a:gd name="T0" fmla="*/ 2147483647 w 516"/>
              <a:gd name="T1" fmla="*/ 2147483647 h 184"/>
              <a:gd name="T2" fmla="*/ 2147483647 w 516"/>
              <a:gd name="T3" fmla="*/ 2147483647 h 184"/>
              <a:gd name="T4" fmla="*/ 2147483647 w 516"/>
              <a:gd name="T5" fmla="*/ 2147483647 h 184"/>
              <a:gd name="T6" fmla="*/ 0 w 516"/>
              <a:gd name="T7" fmla="*/ 0 h 184"/>
              <a:gd name="T8" fmla="*/ 0 w 516"/>
              <a:gd name="T9" fmla="*/ 0 h 184"/>
              <a:gd name="T10" fmla="*/ 2147483647 w 516"/>
              <a:gd name="T11" fmla="*/ 2147483647 h 184"/>
              <a:gd name="T12" fmla="*/ 2147483647 w 516"/>
              <a:gd name="T13" fmla="*/ 2147483647 h 184"/>
              <a:gd name="T14" fmla="*/ 0 60000 65536"/>
              <a:gd name="T15" fmla="*/ 0 60000 65536"/>
              <a:gd name="T16" fmla="*/ 0 60000 65536"/>
              <a:gd name="T17" fmla="*/ 0 60000 65536"/>
              <a:gd name="T18" fmla="*/ 0 60000 65536"/>
              <a:gd name="T19" fmla="*/ 0 60000 65536"/>
              <a:gd name="T20" fmla="*/ 0 60000 65536"/>
              <a:gd name="T21" fmla="*/ 0 w 516"/>
              <a:gd name="T22" fmla="*/ 0 h 184"/>
              <a:gd name="T23" fmla="*/ 516 w 516"/>
              <a:gd name="T24" fmla="*/ 184 h 1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6" h="184">
                <a:moveTo>
                  <a:pt x="339" y="184"/>
                </a:moveTo>
                <a:lnTo>
                  <a:pt x="488" y="106"/>
                </a:lnTo>
                <a:lnTo>
                  <a:pt x="516" y="57"/>
                </a:lnTo>
                <a:lnTo>
                  <a:pt x="0" y="0"/>
                </a:lnTo>
                <a:lnTo>
                  <a:pt x="339" y="184"/>
                </a:lnTo>
                <a:close/>
              </a:path>
            </a:pathLst>
          </a:custGeom>
          <a:solidFill>
            <a:srgbClr val="00FFFF"/>
          </a:solidFill>
          <a:ln w="9525">
            <a:noFill/>
            <a:round/>
            <a:headEnd/>
            <a:tailEnd/>
          </a:ln>
        </p:spPr>
        <p:txBody>
          <a:bodyPr/>
          <a:lstStyle/>
          <a:p>
            <a:endParaRPr lang="en-CA"/>
          </a:p>
        </p:txBody>
      </p:sp>
      <p:sp>
        <p:nvSpPr>
          <p:cNvPr id="48436" name="Freeform 318"/>
          <p:cNvSpPr>
            <a:spLocks/>
          </p:cNvSpPr>
          <p:nvPr/>
        </p:nvSpPr>
        <p:spPr bwMode="auto">
          <a:xfrm>
            <a:off x="5599113" y="3960813"/>
            <a:ext cx="219075" cy="119062"/>
          </a:xfrm>
          <a:custGeom>
            <a:avLst/>
            <a:gdLst>
              <a:gd name="T0" fmla="*/ 0 w 149"/>
              <a:gd name="T1" fmla="*/ 2147483647 h 78"/>
              <a:gd name="T2" fmla="*/ 2147483647 w 149"/>
              <a:gd name="T3" fmla="*/ 0 h 78"/>
              <a:gd name="T4" fmla="*/ 0 w 149"/>
              <a:gd name="T5" fmla="*/ 2147483647 h 78"/>
              <a:gd name="T6" fmla="*/ 0 60000 65536"/>
              <a:gd name="T7" fmla="*/ 0 60000 65536"/>
              <a:gd name="T8" fmla="*/ 0 60000 65536"/>
              <a:gd name="T9" fmla="*/ 0 w 149"/>
              <a:gd name="T10" fmla="*/ 0 h 78"/>
              <a:gd name="T11" fmla="*/ 149 w 149"/>
              <a:gd name="T12" fmla="*/ 78 h 78"/>
            </a:gdLst>
            <a:ahLst/>
            <a:cxnLst>
              <a:cxn ang="T6">
                <a:pos x="T0" y="T1"/>
              </a:cxn>
              <a:cxn ang="T7">
                <a:pos x="T2" y="T3"/>
              </a:cxn>
              <a:cxn ang="T8">
                <a:pos x="T4" y="T5"/>
              </a:cxn>
            </a:cxnLst>
            <a:rect l="T9" t="T10" r="T11" b="T12"/>
            <a:pathLst>
              <a:path w="149" h="78">
                <a:moveTo>
                  <a:pt x="0" y="78"/>
                </a:moveTo>
                <a:lnTo>
                  <a:pt x="149" y="0"/>
                </a:lnTo>
                <a:lnTo>
                  <a:pt x="0" y="78"/>
                </a:lnTo>
                <a:close/>
              </a:path>
            </a:pathLst>
          </a:custGeom>
          <a:solidFill>
            <a:srgbClr val="00FFFF"/>
          </a:solidFill>
          <a:ln w="9525">
            <a:noFill/>
            <a:round/>
            <a:headEnd/>
            <a:tailEnd/>
          </a:ln>
        </p:spPr>
        <p:txBody>
          <a:bodyPr/>
          <a:lstStyle/>
          <a:p>
            <a:endParaRPr lang="en-CA"/>
          </a:p>
        </p:txBody>
      </p:sp>
      <p:sp>
        <p:nvSpPr>
          <p:cNvPr id="48437" name="Line 319"/>
          <p:cNvSpPr>
            <a:spLocks noChangeShapeType="1"/>
          </p:cNvSpPr>
          <p:nvPr/>
        </p:nvSpPr>
        <p:spPr bwMode="auto">
          <a:xfrm flipH="1" flipV="1">
            <a:off x="5599113" y="4057650"/>
            <a:ext cx="93662" cy="53975"/>
          </a:xfrm>
          <a:prstGeom prst="line">
            <a:avLst/>
          </a:prstGeom>
          <a:noFill/>
          <a:ln w="22225">
            <a:solidFill>
              <a:srgbClr val="000000"/>
            </a:solidFill>
            <a:round/>
            <a:headEnd/>
            <a:tailEnd/>
          </a:ln>
        </p:spPr>
        <p:txBody>
          <a:bodyPr/>
          <a:lstStyle/>
          <a:p>
            <a:endParaRPr lang="en-CA"/>
          </a:p>
        </p:txBody>
      </p:sp>
      <p:sp>
        <p:nvSpPr>
          <p:cNvPr id="48438" name="Line 320"/>
          <p:cNvSpPr>
            <a:spLocks noChangeShapeType="1"/>
          </p:cNvSpPr>
          <p:nvPr/>
        </p:nvSpPr>
        <p:spPr bwMode="auto">
          <a:xfrm flipH="1">
            <a:off x="5599113" y="3940175"/>
            <a:ext cx="196850" cy="117475"/>
          </a:xfrm>
          <a:prstGeom prst="line">
            <a:avLst/>
          </a:prstGeom>
          <a:noFill/>
          <a:ln w="22225">
            <a:solidFill>
              <a:srgbClr val="000000"/>
            </a:solidFill>
            <a:round/>
            <a:headEnd/>
            <a:tailEnd/>
          </a:ln>
        </p:spPr>
        <p:txBody>
          <a:bodyPr/>
          <a:lstStyle/>
          <a:p>
            <a:endParaRPr lang="en-CA"/>
          </a:p>
        </p:txBody>
      </p:sp>
      <p:sp>
        <p:nvSpPr>
          <p:cNvPr id="48439" name="Freeform 321"/>
          <p:cNvSpPr>
            <a:spLocks/>
          </p:cNvSpPr>
          <p:nvPr/>
        </p:nvSpPr>
        <p:spPr bwMode="auto">
          <a:xfrm>
            <a:off x="5818188" y="3886200"/>
            <a:ext cx="41275" cy="74613"/>
          </a:xfrm>
          <a:custGeom>
            <a:avLst/>
            <a:gdLst>
              <a:gd name="T0" fmla="*/ 0 w 28"/>
              <a:gd name="T1" fmla="*/ 2147483647 h 49"/>
              <a:gd name="T2" fmla="*/ 2147483647 w 28"/>
              <a:gd name="T3" fmla="*/ 0 h 49"/>
              <a:gd name="T4" fmla="*/ 0 w 28"/>
              <a:gd name="T5" fmla="*/ 2147483647 h 49"/>
              <a:gd name="T6" fmla="*/ 0 60000 65536"/>
              <a:gd name="T7" fmla="*/ 0 60000 65536"/>
              <a:gd name="T8" fmla="*/ 0 60000 65536"/>
              <a:gd name="T9" fmla="*/ 0 w 28"/>
              <a:gd name="T10" fmla="*/ 0 h 49"/>
              <a:gd name="T11" fmla="*/ 28 w 28"/>
              <a:gd name="T12" fmla="*/ 49 h 49"/>
            </a:gdLst>
            <a:ahLst/>
            <a:cxnLst>
              <a:cxn ang="T6">
                <a:pos x="T0" y="T1"/>
              </a:cxn>
              <a:cxn ang="T7">
                <a:pos x="T2" y="T3"/>
              </a:cxn>
              <a:cxn ang="T8">
                <a:pos x="T4" y="T5"/>
              </a:cxn>
            </a:cxnLst>
            <a:rect l="T9" t="T10" r="T11" b="T12"/>
            <a:pathLst>
              <a:path w="28" h="49">
                <a:moveTo>
                  <a:pt x="0" y="49"/>
                </a:moveTo>
                <a:lnTo>
                  <a:pt x="28" y="0"/>
                </a:lnTo>
                <a:lnTo>
                  <a:pt x="0" y="49"/>
                </a:lnTo>
                <a:close/>
              </a:path>
            </a:pathLst>
          </a:custGeom>
          <a:solidFill>
            <a:srgbClr val="00FFFF"/>
          </a:solidFill>
          <a:ln w="9525">
            <a:noFill/>
            <a:round/>
            <a:headEnd/>
            <a:tailEnd/>
          </a:ln>
        </p:spPr>
        <p:txBody>
          <a:bodyPr/>
          <a:lstStyle/>
          <a:p>
            <a:endParaRPr lang="en-CA"/>
          </a:p>
        </p:txBody>
      </p:sp>
      <p:sp>
        <p:nvSpPr>
          <p:cNvPr id="48440" name="Freeform 322"/>
          <p:cNvSpPr>
            <a:spLocks/>
          </p:cNvSpPr>
          <p:nvPr/>
        </p:nvSpPr>
        <p:spPr bwMode="auto">
          <a:xfrm>
            <a:off x="5099050" y="3800475"/>
            <a:ext cx="500063" cy="279400"/>
          </a:xfrm>
          <a:custGeom>
            <a:avLst/>
            <a:gdLst>
              <a:gd name="T0" fmla="*/ 0 w 339"/>
              <a:gd name="T1" fmla="*/ 0 h 184"/>
              <a:gd name="T2" fmla="*/ 2147483647 w 339"/>
              <a:gd name="T3" fmla="*/ 2147483647 h 184"/>
              <a:gd name="T4" fmla="*/ 0 w 339"/>
              <a:gd name="T5" fmla="*/ 0 h 184"/>
              <a:gd name="T6" fmla="*/ 0 60000 65536"/>
              <a:gd name="T7" fmla="*/ 0 60000 65536"/>
              <a:gd name="T8" fmla="*/ 0 60000 65536"/>
              <a:gd name="T9" fmla="*/ 0 w 339"/>
              <a:gd name="T10" fmla="*/ 0 h 184"/>
              <a:gd name="T11" fmla="*/ 339 w 339"/>
              <a:gd name="T12" fmla="*/ 184 h 184"/>
            </a:gdLst>
            <a:ahLst/>
            <a:cxnLst>
              <a:cxn ang="T6">
                <a:pos x="T0" y="T1"/>
              </a:cxn>
              <a:cxn ang="T7">
                <a:pos x="T2" y="T3"/>
              </a:cxn>
              <a:cxn ang="T8">
                <a:pos x="T4" y="T5"/>
              </a:cxn>
            </a:cxnLst>
            <a:rect l="T9" t="T10" r="T11" b="T12"/>
            <a:pathLst>
              <a:path w="339" h="184">
                <a:moveTo>
                  <a:pt x="0" y="0"/>
                </a:moveTo>
                <a:lnTo>
                  <a:pt x="339" y="184"/>
                </a:lnTo>
                <a:lnTo>
                  <a:pt x="0" y="0"/>
                </a:lnTo>
                <a:close/>
              </a:path>
            </a:pathLst>
          </a:custGeom>
          <a:solidFill>
            <a:srgbClr val="00FFFF"/>
          </a:solidFill>
          <a:ln w="9525">
            <a:noFill/>
            <a:round/>
            <a:headEnd/>
            <a:tailEnd/>
          </a:ln>
        </p:spPr>
        <p:txBody>
          <a:bodyPr/>
          <a:lstStyle/>
          <a:p>
            <a:endParaRPr lang="en-CA"/>
          </a:p>
        </p:txBody>
      </p:sp>
      <p:sp>
        <p:nvSpPr>
          <p:cNvPr id="48441" name="Line 323"/>
          <p:cNvSpPr>
            <a:spLocks noChangeShapeType="1"/>
          </p:cNvSpPr>
          <p:nvPr/>
        </p:nvSpPr>
        <p:spPr bwMode="auto">
          <a:xfrm flipH="1">
            <a:off x="5795963" y="3863975"/>
            <a:ext cx="63500" cy="76200"/>
          </a:xfrm>
          <a:prstGeom prst="line">
            <a:avLst/>
          </a:prstGeom>
          <a:noFill/>
          <a:ln w="22225">
            <a:solidFill>
              <a:srgbClr val="000000"/>
            </a:solidFill>
            <a:round/>
            <a:headEnd/>
            <a:tailEnd/>
          </a:ln>
        </p:spPr>
        <p:txBody>
          <a:bodyPr/>
          <a:lstStyle/>
          <a:p>
            <a:endParaRPr lang="en-CA"/>
          </a:p>
        </p:txBody>
      </p:sp>
      <p:sp>
        <p:nvSpPr>
          <p:cNvPr id="48442" name="Line 324"/>
          <p:cNvSpPr>
            <a:spLocks noChangeShapeType="1"/>
          </p:cNvSpPr>
          <p:nvPr/>
        </p:nvSpPr>
        <p:spPr bwMode="auto">
          <a:xfrm flipH="1" flipV="1">
            <a:off x="5087938" y="3779838"/>
            <a:ext cx="511175" cy="277812"/>
          </a:xfrm>
          <a:prstGeom prst="line">
            <a:avLst/>
          </a:prstGeom>
          <a:noFill/>
          <a:ln w="22225">
            <a:solidFill>
              <a:srgbClr val="000000"/>
            </a:solidFill>
            <a:round/>
            <a:headEnd/>
            <a:tailEnd/>
          </a:ln>
        </p:spPr>
        <p:txBody>
          <a:bodyPr/>
          <a:lstStyle/>
          <a:p>
            <a:endParaRPr lang="en-CA"/>
          </a:p>
        </p:txBody>
      </p:sp>
      <p:sp>
        <p:nvSpPr>
          <p:cNvPr id="48443" name="Freeform 325"/>
          <p:cNvSpPr>
            <a:spLocks/>
          </p:cNvSpPr>
          <p:nvPr/>
        </p:nvSpPr>
        <p:spPr bwMode="auto">
          <a:xfrm>
            <a:off x="2951163" y="2805113"/>
            <a:ext cx="385762" cy="373062"/>
          </a:xfrm>
          <a:custGeom>
            <a:avLst/>
            <a:gdLst>
              <a:gd name="T0" fmla="*/ 2147483647 w 262"/>
              <a:gd name="T1" fmla="*/ 2147483647 h 247"/>
              <a:gd name="T2" fmla="*/ 2147483647 w 262"/>
              <a:gd name="T3" fmla="*/ 2147483647 h 247"/>
              <a:gd name="T4" fmla="*/ 2147483647 w 262"/>
              <a:gd name="T5" fmla="*/ 2147483647 h 247"/>
              <a:gd name="T6" fmla="*/ 2147483647 w 262"/>
              <a:gd name="T7" fmla="*/ 0 h 247"/>
              <a:gd name="T8" fmla="*/ 0 w 262"/>
              <a:gd name="T9" fmla="*/ 2147483647 h 247"/>
              <a:gd name="T10" fmla="*/ 2147483647 w 262"/>
              <a:gd name="T11" fmla="*/ 2147483647 h 247"/>
              <a:gd name="T12" fmla="*/ 2147483647 w 262"/>
              <a:gd name="T13" fmla="*/ 2147483647 h 247"/>
              <a:gd name="T14" fmla="*/ 0 60000 65536"/>
              <a:gd name="T15" fmla="*/ 0 60000 65536"/>
              <a:gd name="T16" fmla="*/ 0 60000 65536"/>
              <a:gd name="T17" fmla="*/ 0 60000 65536"/>
              <a:gd name="T18" fmla="*/ 0 60000 65536"/>
              <a:gd name="T19" fmla="*/ 0 60000 65536"/>
              <a:gd name="T20" fmla="*/ 0 60000 65536"/>
              <a:gd name="T21" fmla="*/ 0 w 262"/>
              <a:gd name="T22" fmla="*/ 0 h 247"/>
              <a:gd name="T23" fmla="*/ 262 w 262"/>
              <a:gd name="T24" fmla="*/ 247 h 2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2" h="247">
                <a:moveTo>
                  <a:pt x="99" y="247"/>
                </a:moveTo>
                <a:lnTo>
                  <a:pt x="99" y="247"/>
                </a:lnTo>
                <a:lnTo>
                  <a:pt x="262" y="127"/>
                </a:lnTo>
                <a:lnTo>
                  <a:pt x="120" y="0"/>
                </a:lnTo>
                <a:lnTo>
                  <a:pt x="0" y="49"/>
                </a:lnTo>
                <a:lnTo>
                  <a:pt x="99" y="247"/>
                </a:lnTo>
                <a:close/>
              </a:path>
            </a:pathLst>
          </a:custGeom>
          <a:solidFill>
            <a:srgbClr val="33CCCC"/>
          </a:solidFill>
          <a:ln w="9525">
            <a:noFill/>
            <a:round/>
            <a:headEnd/>
            <a:tailEnd/>
          </a:ln>
        </p:spPr>
        <p:txBody>
          <a:bodyPr/>
          <a:lstStyle/>
          <a:p>
            <a:endParaRPr lang="en-CA"/>
          </a:p>
        </p:txBody>
      </p:sp>
      <p:sp>
        <p:nvSpPr>
          <p:cNvPr id="48444" name="Freeform 326"/>
          <p:cNvSpPr>
            <a:spLocks/>
          </p:cNvSpPr>
          <p:nvPr/>
        </p:nvSpPr>
        <p:spPr bwMode="auto">
          <a:xfrm>
            <a:off x="3097213" y="2997200"/>
            <a:ext cx="239712" cy="180975"/>
          </a:xfrm>
          <a:custGeom>
            <a:avLst/>
            <a:gdLst>
              <a:gd name="T0" fmla="*/ 0 w 163"/>
              <a:gd name="T1" fmla="*/ 2147483647 h 120"/>
              <a:gd name="T2" fmla="*/ 2147483647 w 163"/>
              <a:gd name="T3" fmla="*/ 0 h 120"/>
              <a:gd name="T4" fmla="*/ 0 w 163"/>
              <a:gd name="T5" fmla="*/ 2147483647 h 120"/>
              <a:gd name="T6" fmla="*/ 0 60000 65536"/>
              <a:gd name="T7" fmla="*/ 0 60000 65536"/>
              <a:gd name="T8" fmla="*/ 0 60000 65536"/>
              <a:gd name="T9" fmla="*/ 0 w 163"/>
              <a:gd name="T10" fmla="*/ 0 h 120"/>
              <a:gd name="T11" fmla="*/ 163 w 163"/>
              <a:gd name="T12" fmla="*/ 120 h 120"/>
            </a:gdLst>
            <a:ahLst/>
            <a:cxnLst>
              <a:cxn ang="T6">
                <a:pos x="T0" y="T1"/>
              </a:cxn>
              <a:cxn ang="T7">
                <a:pos x="T2" y="T3"/>
              </a:cxn>
              <a:cxn ang="T8">
                <a:pos x="T4" y="T5"/>
              </a:cxn>
            </a:cxnLst>
            <a:rect l="T9" t="T10" r="T11" b="T12"/>
            <a:pathLst>
              <a:path w="163" h="120">
                <a:moveTo>
                  <a:pt x="0" y="120"/>
                </a:moveTo>
                <a:lnTo>
                  <a:pt x="163" y="0"/>
                </a:lnTo>
                <a:lnTo>
                  <a:pt x="0" y="120"/>
                </a:lnTo>
                <a:close/>
              </a:path>
            </a:pathLst>
          </a:custGeom>
          <a:solidFill>
            <a:srgbClr val="33CCCC"/>
          </a:solidFill>
          <a:ln w="9525">
            <a:noFill/>
            <a:round/>
            <a:headEnd/>
            <a:tailEnd/>
          </a:ln>
        </p:spPr>
        <p:txBody>
          <a:bodyPr/>
          <a:lstStyle/>
          <a:p>
            <a:endParaRPr lang="en-CA"/>
          </a:p>
        </p:txBody>
      </p:sp>
      <p:sp>
        <p:nvSpPr>
          <p:cNvPr id="48445" name="Freeform 327"/>
          <p:cNvSpPr>
            <a:spLocks/>
          </p:cNvSpPr>
          <p:nvPr/>
        </p:nvSpPr>
        <p:spPr bwMode="auto">
          <a:xfrm>
            <a:off x="3127375" y="2805113"/>
            <a:ext cx="209550" cy="192087"/>
          </a:xfrm>
          <a:custGeom>
            <a:avLst/>
            <a:gdLst>
              <a:gd name="T0" fmla="*/ 2147483647 w 142"/>
              <a:gd name="T1" fmla="*/ 2147483647 h 127"/>
              <a:gd name="T2" fmla="*/ 0 w 142"/>
              <a:gd name="T3" fmla="*/ 0 h 127"/>
              <a:gd name="T4" fmla="*/ 2147483647 w 142"/>
              <a:gd name="T5" fmla="*/ 2147483647 h 127"/>
              <a:gd name="T6" fmla="*/ 0 60000 65536"/>
              <a:gd name="T7" fmla="*/ 0 60000 65536"/>
              <a:gd name="T8" fmla="*/ 0 60000 65536"/>
              <a:gd name="T9" fmla="*/ 0 w 142"/>
              <a:gd name="T10" fmla="*/ 0 h 127"/>
              <a:gd name="T11" fmla="*/ 142 w 142"/>
              <a:gd name="T12" fmla="*/ 127 h 127"/>
            </a:gdLst>
            <a:ahLst/>
            <a:cxnLst>
              <a:cxn ang="T6">
                <a:pos x="T0" y="T1"/>
              </a:cxn>
              <a:cxn ang="T7">
                <a:pos x="T2" y="T3"/>
              </a:cxn>
              <a:cxn ang="T8">
                <a:pos x="T4" y="T5"/>
              </a:cxn>
            </a:cxnLst>
            <a:rect l="T9" t="T10" r="T11" b="T12"/>
            <a:pathLst>
              <a:path w="142" h="127">
                <a:moveTo>
                  <a:pt x="142" y="127"/>
                </a:moveTo>
                <a:lnTo>
                  <a:pt x="0" y="0"/>
                </a:lnTo>
                <a:lnTo>
                  <a:pt x="142" y="127"/>
                </a:lnTo>
                <a:close/>
              </a:path>
            </a:pathLst>
          </a:custGeom>
          <a:solidFill>
            <a:srgbClr val="33CCCC"/>
          </a:solidFill>
          <a:ln w="9525">
            <a:noFill/>
            <a:round/>
            <a:headEnd/>
            <a:tailEnd/>
          </a:ln>
        </p:spPr>
        <p:txBody>
          <a:bodyPr/>
          <a:lstStyle/>
          <a:p>
            <a:endParaRPr lang="en-CA"/>
          </a:p>
        </p:txBody>
      </p:sp>
      <p:sp>
        <p:nvSpPr>
          <p:cNvPr id="48446" name="Line 328"/>
          <p:cNvSpPr>
            <a:spLocks noChangeShapeType="1"/>
          </p:cNvSpPr>
          <p:nvPr/>
        </p:nvSpPr>
        <p:spPr bwMode="auto">
          <a:xfrm flipH="1">
            <a:off x="3076575" y="2974975"/>
            <a:ext cx="260350" cy="182563"/>
          </a:xfrm>
          <a:prstGeom prst="line">
            <a:avLst/>
          </a:prstGeom>
          <a:noFill/>
          <a:ln w="22225">
            <a:solidFill>
              <a:srgbClr val="000000"/>
            </a:solidFill>
            <a:round/>
            <a:headEnd/>
            <a:tailEnd/>
          </a:ln>
        </p:spPr>
        <p:txBody>
          <a:bodyPr/>
          <a:lstStyle/>
          <a:p>
            <a:endParaRPr lang="en-CA"/>
          </a:p>
        </p:txBody>
      </p:sp>
      <p:sp>
        <p:nvSpPr>
          <p:cNvPr id="48447" name="Line 329"/>
          <p:cNvSpPr>
            <a:spLocks noChangeShapeType="1"/>
          </p:cNvSpPr>
          <p:nvPr/>
        </p:nvSpPr>
        <p:spPr bwMode="auto">
          <a:xfrm>
            <a:off x="3117850" y="2805113"/>
            <a:ext cx="219075" cy="169862"/>
          </a:xfrm>
          <a:prstGeom prst="line">
            <a:avLst/>
          </a:prstGeom>
          <a:noFill/>
          <a:ln w="22225">
            <a:solidFill>
              <a:srgbClr val="000000"/>
            </a:solidFill>
            <a:round/>
            <a:headEnd/>
            <a:tailEnd/>
          </a:ln>
        </p:spPr>
        <p:txBody>
          <a:bodyPr/>
          <a:lstStyle/>
          <a:p>
            <a:endParaRPr lang="en-CA"/>
          </a:p>
        </p:txBody>
      </p:sp>
      <p:sp>
        <p:nvSpPr>
          <p:cNvPr id="48448" name="Freeform 330"/>
          <p:cNvSpPr>
            <a:spLocks/>
          </p:cNvSpPr>
          <p:nvPr/>
        </p:nvSpPr>
        <p:spPr bwMode="auto">
          <a:xfrm>
            <a:off x="2951163" y="2805113"/>
            <a:ext cx="176212" cy="73025"/>
          </a:xfrm>
          <a:custGeom>
            <a:avLst/>
            <a:gdLst>
              <a:gd name="T0" fmla="*/ 2147483647 w 120"/>
              <a:gd name="T1" fmla="*/ 0 h 49"/>
              <a:gd name="T2" fmla="*/ 0 w 120"/>
              <a:gd name="T3" fmla="*/ 2147483647 h 49"/>
              <a:gd name="T4" fmla="*/ 2147483647 w 120"/>
              <a:gd name="T5" fmla="*/ 0 h 49"/>
              <a:gd name="T6" fmla="*/ 0 60000 65536"/>
              <a:gd name="T7" fmla="*/ 0 60000 65536"/>
              <a:gd name="T8" fmla="*/ 0 60000 65536"/>
              <a:gd name="T9" fmla="*/ 0 w 120"/>
              <a:gd name="T10" fmla="*/ 0 h 49"/>
              <a:gd name="T11" fmla="*/ 120 w 120"/>
              <a:gd name="T12" fmla="*/ 49 h 49"/>
            </a:gdLst>
            <a:ahLst/>
            <a:cxnLst>
              <a:cxn ang="T6">
                <a:pos x="T0" y="T1"/>
              </a:cxn>
              <a:cxn ang="T7">
                <a:pos x="T2" y="T3"/>
              </a:cxn>
              <a:cxn ang="T8">
                <a:pos x="T4" y="T5"/>
              </a:cxn>
            </a:cxnLst>
            <a:rect l="T9" t="T10" r="T11" b="T12"/>
            <a:pathLst>
              <a:path w="120" h="49">
                <a:moveTo>
                  <a:pt x="120" y="0"/>
                </a:moveTo>
                <a:lnTo>
                  <a:pt x="0" y="49"/>
                </a:lnTo>
                <a:lnTo>
                  <a:pt x="120" y="0"/>
                </a:lnTo>
                <a:close/>
              </a:path>
            </a:pathLst>
          </a:custGeom>
          <a:solidFill>
            <a:srgbClr val="33CCCC"/>
          </a:solidFill>
          <a:ln w="9525">
            <a:noFill/>
            <a:round/>
            <a:headEnd/>
            <a:tailEnd/>
          </a:ln>
        </p:spPr>
        <p:txBody>
          <a:bodyPr/>
          <a:lstStyle/>
          <a:p>
            <a:endParaRPr lang="en-CA"/>
          </a:p>
        </p:txBody>
      </p:sp>
      <p:sp>
        <p:nvSpPr>
          <p:cNvPr id="48449" name="Freeform 331"/>
          <p:cNvSpPr>
            <a:spLocks/>
          </p:cNvSpPr>
          <p:nvPr/>
        </p:nvSpPr>
        <p:spPr bwMode="auto">
          <a:xfrm>
            <a:off x="2763838" y="2525713"/>
            <a:ext cx="363537" cy="352425"/>
          </a:xfrm>
          <a:custGeom>
            <a:avLst/>
            <a:gdLst>
              <a:gd name="T0" fmla="*/ 2147483647 w 247"/>
              <a:gd name="T1" fmla="*/ 2147483647 h 233"/>
              <a:gd name="T2" fmla="*/ 2147483647 w 247"/>
              <a:gd name="T3" fmla="*/ 2147483647 h 233"/>
              <a:gd name="T4" fmla="*/ 0 w 247"/>
              <a:gd name="T5" fmla="*/ 0 h 233"/>
              <a:gd name="T6" fmla="*/ 0 w 247"/>
              <a:gd name="T7" fmla="*/ 0 h 233"/>
              <a:gd name="T8" fmla="*/ 2147483647 w 247"/>
              <a:gd name="T9" fmla="*/ 2147483647 h 233"/>
              <a:gd name="T10" fmla="*/ 2147483647 w 247"/>
              <a:gd name="T11" fmla="*/ 2147483647 h 233"/>
              <a:gd name="T12" fmla="*/ 0 60000 65536"/>
              <a:gd name="T13" fmla="*/ 0 60000 65536"/>
              <a:gd name="T14" fmla="*/ 0 60000 65536"/>
              <a:gd name="T15" fmla="*/ 0 60000 65536"/>
              <a:gd name="T16" fmla="*/ 0 60000 65536"/>
              <a:gd name="T17" fmla="*/ 0 60000 65536"/>
              <a:gd name="T18" fmla="*/ 0 w 247"/>
              <a:gd name="T19" fmla="*/ 0 h 233"/>
              <a:gd name="T20" fmla="*/ 247 w 247"/>
              <a:gd name="T21" fmla="*/ 233 h 233"/>
            </a:gdLst>
            <a:ahLst/>
            <a:cxnLst>
              <a:cxn ang="T12">
                <a:pos x="T0" y="T1"/>
              </a:cxn>
              <a:cxn ang="T13">
                <a:pos x="T2" y="T3"/>
              </a:cxn>
              <a:cxn ang="T14">
                <a:pos x="T4" y="T5"/>
              </a:cxn>
              <a:cxn ang="T15">
                <a:pos x="T6" y="T7"/>
              </a:cxn>
              <a:cxn ang="T16">
                <a:pos x="T8" y="T9"/>
              </a:cxn>
              <a:cxn ang="T17">
                <a:pos x="T10" y="T11"/>
              </a:cxn>
            </a:cxnLst>
            <a:rect l="T18" t="T19" r="T20" b="T21"/>
            <a:pathLst>
              <a:path w="247" h="233">
                <a:moveTo>
                  <a:pt x="127" y="233"/>
                </a:moveTo>
                <a:lnTo>
                  <a:pt x="247" y="184"/>
                </a:lnTo>
                <a:lnTo>
                  <a:pt x="0" y="0"/>
                </a:lnTo>
                <a:lnTo>
                  <a:pt x="127" y="233"/>
                </a:lnTo>
                <a:close/>
              </a:path>
            </a:pathLst>
          </a:custGeom>
          <a:solidFill>
            <a:srgbClr val="003366"/>
          </a:solidFill>
          <a:ln w="9525">
            <a:noFill/>
            <a:round/>
            <a:headEnd/>
            <a:tailEnd/>
          </a:ln>
        </p:spPr>
        <p:txBody>
          <a:bodyPr/>
          <a:lstStyle/>
          <a:p>
            <a:endParaRPr lang="en-CA"/>
          </a:p>
        </p:txBody>
      </p:sp>
      <p:sp>
        <p:nvSpPr>
          <p:cNvPr id="48450" name="Freeform 332"/>
          <p:cNvSpPr>
            <a:spLocks/>
          </p:cNvSpPr>
          <p:nvPr/>
        </p:nvSpPr>
        <p:spPr bwMode="auto">
          <a:xfrm>
            <a:off x="2951163" y="2805113"/>
            <a:ext cx="176212" cy="73025"/>
          </a:xfrm>
          <a:custGeom>
            <a:avLst/>
            <a:gdLst>
              <a:gd name="T0" fmla="*/ 0 w 120"/>
              <a:gd name="T1" fmla="*/ 2147483647 h 49"/>
              <a:gd name="T2" fmla="*/ 2147483647 w 120"/>
              <a:gd name="T3" fmla="*/ 0 h 49"/>
              <a:gd name="T4" fmla="*/ 0 w 120"/>
              <a:gd name="T5" fmla="*/ 2147483647 h 49"/>
              <a:gd name="T6" fmla="*/ 0 60000 65536"/>
              <a:gd name="T7" fmla="*/ 0 60000 65536"/>
              <a:gd name="T8" fmla="*/ 0 60000 65536"/>
              <a:gd name="T9" fmla="*/ 0 w 120"/>
              <a:gd name="T10" fmla="*/ 0 h 49"/>
              <a:gd name="T11" fmla="*/ 120 w 120"/>
              <a:gd name="T12" fmla="*/ 49 h 49"/>
            </a:gdLst>
            <a:ahLst/>
            <a:cxnLst>
              <a:cxn ang="T6">
                <a:pos x="T0" y="T1"/>
              </a:cxn>
              <a:cxn ang="T7">
                <a:pos x="T2" y="T3"/>
              </a:cxn>
              <a:cxn ang="T8">
                <a:pos x="T4" y="T5"/>
              </a:cxn>
            </a:cxnLst>
            <a:rect l="T9" t="T10" r="T11" b="T12"/>
            <a:pathLst>
              <a:path w="120" h="49">
                <a:moveTo>
                  <a:pt x="0" y="49"/>
                </a:moveTo>
                <a:lnTo>
                  <a:pt x="120" y="0"/>
                </a:lnTo>
                <a:lnTo>
                  <a:pt x="0" y="49"/>
                </a:lnTo>
                <a:close/>
              </a:path>
            </a:pathLst>
          </a:custGeom>
          <a:solidFill>
            <a:srgbClr val="003366"/>
          </a:solidFill>
          <a:ln w="9525">
            <a:noFill/>
            <a:round/>
            <a:headEnd/>
            <a:tailEnd/>
          </a:ln>
        </p:spPr>
        <p:txBody>
          <a:bodyPr/>
          <a:lstStyle/>
          <a:p>
            <a:endParaRPr lang="en-CA"/>
          </a:p>
        </p:txBody>
      </p:sp>
      <p:sp>
        <p:nvSpPr>
          <p:cNvPr id="48451" name="Freeform 333"/>
          <p:cNvSpPr>
            <a:spLocks/>
          </p:cNvSpPr>
          <p:nvPr/>
        </p:nvSpPr>
        <p:spPr bwMode="auto">
          <a:xfrm>
            <a:off x="2763838" y="2525713"/>
            <a:ext cx="363537" cy="279400"/>
          </a:xfrm>
          <a:custGeom>
            <a:avLst/>
            <a:gdLst>
              <a:gd name="T0" fmla="*/ 2147483647 w 247"/>
              <a:gd name="T1" fmla="*/ 2147483647 h 184"/>
              <a:gd name="T2" fmla="*/ 0 w 247"/>
              <a:gd name="T3" fmla="*/ 0 h 184"/>
              <a:gd name="T4" fmla="*/ 2147483647 w 247"/>
              <a:gd name="T5" fmla="*/ 2147483647 h 184"/>
              <a:gd name="T6" fmla="*/ 0 60000 65536"/>
              <a:gd name="T7" fmla="*/ 0 60000 65536"/>
              <a:gd name="T8" fmla="*/ 0 60000 65536"/>
              <a:gd name="T9" fmla="*/ 0 w 247"/>
              <a:gd name="T10" fmla="*/ 0 h 184"/>
              <a:gd name="T11" fmla="*/ 247 w 247"/>
              <a:gd name="T12" fmla="*/ 184 h 184"/>
            </a:gdLst>
            <a:ahLst/>
            <a:cxnLst>
              <a:cxn ang="T6">
                <a:pos x="T0" y="T1"/>
              </a:cxn>
              <a:cxn ang="T7">
                <a:pos x="T2" y="T3"/>
              </a:cxn>
              <a:cxn ang="T8">
                <a:pos x="T4" y="T5"/>
              </a:cxn>
            </a:cxnLst>
            <a:rect l="T9" t="T10" r="T11" b="T12"/>
            <a:pathLst>
              <a:path w="247" h="184">
                <a:moveTo>
                  <a:pt x="247" y="184"/>
                </a:moveTo>
                <a:lnTo>
                  <a:pt x="0" y="0"/>
                </a:lnTo>
                <a:lnTo>
                  <a:pt x="247" y="184"/>
                </a:lnTo>
                <a:close/>
              </a:path>
            </a:pathLst>
          </a:custGeom>
          <a:solidFill>
            <a:srgbClr val="003366"/>
          </a:solidFill>
          <a:ln w="9525">
            <a:noFill/>
            <a:round/>
            <a:headEnd/>
            <a:tailEnd/>
          </a:ln>
        </p:spPr>
        <p:txBody>
          <a:bodyPr/>
          <a:lstStyle/>
          <a:p>
            <a:endParaRPr lang="en-CA"/>
          </a:p>
        </p:txBody>
      </p:sp>
      <p:sp>
        <p:nvSpPr>
          <p:cNvPr id="48452" name="Freeform 334"/>
          <p:cNvSpPr>
            <a:spLocks/>
          </p:cNvSpPr>
          <p:nvPr/>
        </p:nvSpPr>
        <p:spPr bwMode="auto">
          <a:xfrm>
            <a:off x="2930525" y="2805113"/>
            <a:ext cx="187325" cy="73025"/>
          </a:xfrm>
          <a:custGeom>
            <a:avLst/>
            <a:gdLst>
              <a:gd name="T0" fmla="*/ 0 w 127"/>
              <a:gd name="T1" fmla="*/ 2147483647 h 49"/>
              <a:gd name="T2" fmla="*/ 2147483647 w 127"/>
              <a:gd name="T3" fmla="*/ 0 h 49"/>
              <a:gd name="T4" fmla="*/ 0 w 127"/>
              <a:gd name="T5" fmla="*/ 2147483647 h 49"/>
              <a:gd name="T6" fmla="*/ 0 60000 65536"/>
              <a:gd name="T7" fmla="*/ 0 60000 65536"/>
              <a:gd name="T8" fmla="*/ 0 60000 65536"/>
              <a:gd name="T9" fmla="*/ 0 w 127"/>
              <a:gd name="T10" fmla="*/ 0 h 49"/>
              <a:gd name="T11" fmla="*/ 127 w 127"/>
              <a:gd name="T12" fmla="*/ 49 h 49"/>
            </a:gdLst>
            <a:ahLst/>
            <a:cxnLst>
              <a:cxn ang="T6">
                <a:pos x="T0" y="T1"/>
              </a:cxn>
              <a:cxn ang="T7">
                <a:pos x="T2" y="T3"/>
              </a:cxn>
              <a:cxn ang="T8">
                <a:pos x="T4" y="T5"/>
              </a:cxn>
            </a:cxnLst>
            <a:rect l="T9" t="T10" r="T11" b="T12"/>
            <a:pathLst>
              <a:path w="127" h="49">
                <a:moveTo>
                  <a:pt x="0" y="49"/>
                </a:moveTo>
                <a:lnTo>
                  <a:pt x="127" y="0"/>
                </a:lnTo>
                <a:lnTo>
                  <a:pt x="0" y="49"/>
                </a:lnTo>
                <a:close/>
              </a:path>
            </a:pathLst>
          </a:custGeom>
          <a:noFill/>
          <a:ln w="22225">
            <a:solidFill>
              <a:srgbClr val="000000"/>
            </a:solidFill>
            <a:round/>
            <a:headEnd/>
            <a:tailEnd/>
          </a:ln>
        </p:spPr>
        <p:txBody>
          <a:bodyPr/>
          <a:lstStyle/>
          <a:p>
            <a:endParaRPr lang="en-CA"/>
          </a:p>
        </p:txBody>
      </p:sp>
      <p:sp>
        <p:nvSpPr>
          <p:cNvPr id="48453" name="Line 335"/>
          <p:cNvSpPr>
            <a:spLocks noChangeShapeType="1"/>
          </p:cNvSpPr>
          <p:nvPr/>
        </p:nvSpPr>
        <p:spPr bwMode="auto">
          <a:xfrm>
            <a:off x="2763838" y="2525713"/>
            <a:ext cx="354012" cy="279400"/>
          </a:xfrm>
          <a:prstGeom prst="line">
            <a:avLst/>
          </a:prstGeom>
          <a:noFill/>
          <a:ln w="22225">
            <a:solidFill>
              <a:srgbClr val="000000"/>
            </a:solidFill>
            <a:round/>
            <a:headEnd/>
            <a:tailEnd/>
          </a:ln>
        </p:spPr>
        <p:txBody>
          <a:bodyPr/>
          <a:lstStyle/>
          <a:p>
            <a:endParaRPr lang="en-CA"/>
          </a:p>
        </p:txBody>
      </p:sp>
      <p:sp>
        <p:nvSpPr>
          <p:cNvPr id="48454" name="Freeform 336"/>
          <p:cNvSpPr>
            <a:spLocks/>
          </p:cNvSpPr>
          <p:nvPr/>
        </p:nvSpPr>
        <p:spPr bwMode="auto">
          <a:xfrm>
            <a:off x="2805113" y="2878138"/>
            <a:ext cx="292100" cy="300037"/>
          </a:xfrm>
          <a:custGeom>
            <a:avLst/>
            <a:gdLst>
              <a:gd name="T0" fmla="*/ 2147483647 w 198"/>
              <a:gd name="T1" fmla="*/ 2147483647 h 198"/>
              <a:gd name="T2" fmla="*/ 2147483647 w 198"/>
              <a:gd name="T3" fmla="*/ 2147483647 h 198"/>
              <a:gd name="T4" fmla="*/ 0 w 198"/>
              <a:gd name="T5" fmla="*/ 2147483647 h 198"/>
              <a:gd name="T6" fmla="*/ 2147483647 w 198"/>
              <a:gd name="T7" fmla="*/ 0 h 198"/>
              <a:gd name="T8" fmla="*/ 2147483647 w 198"/>
              <a:gd name="T9" fmla="*/ 2147483647 h 198"/>
              <a:gd name="T10" fmla="*/ 2147483647 w 198"/>
              <a:gd name="T11" fmla="*/ 2147483647 h 198"/>
              <a:gd name="T12" fmla="*/ 0 60000 65536"/>
              <a:gd name="T13" fmla="*/ 0 60000 65536"/>
              <a:gd name="T14" fmla="*/ 0 60000 65536"/>
              <a:gd name="T15" fmla="*/ 0 60000 65536"/>
              <a:gd name="T16" fmla="*/ 0 60000 65536"/>
              <a:gd name="T17" fmla="*/ 0 60000 65536"/>
              <a:gd name="T18" fmla="*/ 0 w 198"/>
              <a:gd name="T19" fmla="*/ 0 h 198"/>
              <a:gd name="T20" fmla="*/ 198 w 198"/>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98" h="198">
                <a:moveTo>
                  <a:pt x="198" y="198"/>
                </a:moveTo>
                <a:lnTo>
                  <a:pt x="198" y="198"/>
                </a:lnTo>
                <a:lnTo>
                  <a:pt x="0" y="36"/>
                </a:lnTo>
                <a:lnTo>
                  <a:pt x="99" y="0"/>
                </a:lnTo>
                <a:lnTo>
                  <a:pt x="198" y="198"/>
                </a:lnTo>
                <a:close/>
              </a:path>
            </a:pathLst>
          </a:custGeom>
          <a:solidFill>
            <a:srgbClr val="33CCCC"/>
          </a:solidFill>
          <a:ln w="9525">
            <a:noFill/>
            <a:round/>
            <a:headEnd/>
            <a:tailEnd/>
          </a:ln>
        </p:spPr>
        <p:txBody>
          <a:bodyPr/>
          <a:lstStyle/>
          <a:p>
            <a:endParaRPr lang="en-CA"/>
          </a:p>
        </p:txBody>
      </p:sp>
      <p:sp>
        <p:nvSpPr>
          <p:cNvPr id="48455" name="Freeform 337"/>
          <p:cNvSpPr>
            <a:spLocks/>
          </p:cNvSpPr>
          <p:nvPr/>
        </p:nvSpPr>
        <p:spPr bwMode="auto">
          <a:xfrm>
            <a:off x="2805113" y="2933700"/>
            <a:ext cx="292100" cy="244475"/>
          </a:xfrm>
          <a:custGeom>
            <a:avLst/>
            <a:gdLst>
              <a:gd name="T0" fmla="*/ 2147483647 w 198"/>
              <a:gd name="T1" fmla="*/ 2147483647 h 162"/>
              <a:gd name="T2" fmla="*/ 0 w 198"/>
              <a:gd name="T3" fmla="*/ 0 h 162"/>
              <a:gd name="T4" fmla="*/ 2147483647 w 198"/>
              <a:gd name="T5" fmla="*/ 2147483647 h 162"/>
              <a:gd name="T6" fmla="*/ 0 60000 65536"/>
              <a:gd name="T7" fmla="*/ 0 60000 65536"/>
              <a:gd name="T8" fmla="*/ 0 60000 65536"/>
              <a:gd name="T9" fmla="*/ 0 w 198"/>
              <a:gd name="T10" fmla="*/ 0 h 162"/>
              <a:gd name="T11" fmla="*/ 198 w 198"/>
              <a:gd name="T12" fmla="*/ 162 h 162"/>
            </a:gdLst>
            <a:ahLst/>
            <a:cxnLst>
              <a:cxn ang="T6">
                <a:pos x="T0" y="T1"/>
              </a:cxn>
              <a:cxn ang="T7">
                <a:pos x="T2" y="T3"/>
              </a:cxn>
              <a:cxn ang="T8">
                <a:pos x="T4" y="T5"/>
              </a:cxn>
            </a:cxnLst>
            <a:rect l="T9" t="T10" r="T11" b="T12"/>
            <a:pathLst>
              <a:path w="198" h="162">
                <a:moveTo>
                  <a:pt x="198" y="162"/>
                </a:moveTo>
                <a:lnTo>
                  <a:pt x="0" y="0"/>
                </a:lnTo>
                <a:lnTo>
                  <a:pt x="198" y="162"/>
                </a:lnTo>
                <a:close/>
              </a:path>
            </a:pathLst>
          </a:custGeom>
          <a:solidFill>
            <a:srgbClr val="33CCCC"/>
          </a:solidFill>
          <a:ln w="9525">
            <a:noFill/>
            <a:round/>
            <a:headEnd/>
            <a:tailEnd/>
          </a:ln>
        </p:spPr>
        <p:txBody>
          <a:bodyPr/>
          <a:lstStyle/>
          <a:p>
            <a:endParaRPr lang="en-CA"/>
          </a:p>
        </p:txBody>
      </p:sp>
      <p:sp>
        <p:nvSpPr>
          <p:cNvPr id="48456" name="Freeform 338"/>
          <p:cNvSpPr>
            <a:spLocks/>
          </p:cNvSpPr>
          <p:nvPr/>
        </p:nvSpPr>
        <p:spPr bwMode="auto">
          <a:xfrm>
            <a:off x="2805113" y="2878138"/>
            <a:ext cx="146050" cy="55562"/>
          </a:xfrm>
          <a:custGeom>
            <a:avLst/>
            <a:gdLst>
              <a:gd name="T0" fmla="*/ 0 w 99"/>
              <a:gd name="T1" fmla="*/ 2147483647 h 36"/>
              <a:gd name="T2" fmla="*/ 2147483647 w 99"/>
              <a:gd name="T3" fmla="*/ 0 h 36"/>
              <a:gd name="T4" fmla="*/ 0 w 99"/>
              <a:gd name="T5" fmla="*/ 2147483647 h 36"/>
              <a:gd name="T6" fmla="*/ 0 60000 65536"/>
              <a:gd name="T7" fmla="*/ 0 60000 65536"/>
              <a:gd name="T8" fmla="*/ 0 60000 65536"/>
              <a:gd name="T9" fmla="*/ 0 w 99"/>
              <a:gd name="T10" fmla="*/ 0 h 36"/>
              <a:gd name="T11" fmla="*/ 99 w 99"/>
              <a:gd name="T12" fmla="*/ 36 h 36"/>
            </a:gdLst>
            <a:ahLst/>
            <a:cxnLst>
              <a:cxn ang="T6">
                <a:pos x="T0" y="T1"/>
              </a:cxn>
              <a:cxn ang="T7">
                <a:pos x="T2" y="T3"/>
              </a:cxn>
              <a:cxn ang="T8">
                <a:pos x="T4" y="T5"/>
              </a:cxn>
            </a:cxnLst>
            <a:rect l="T9" t="T10" r="T11" b="T12"/>
            <a:pathLst>
              <a:path w="99" h="36">
                <a:moveTo>
                  <a:pt x="0" y="36"/>
                </a:moveTo>
                <a:lnTo>
                  <a:pt x="99" y="0"/>
                </a:lnTo>
                <a:lnTo>
                  <a:pt x="0" y="36"/>
                </a:lnTo>
                <a:close/>
              </a:path>
            </a:pathLst>
          </a:custGeom>
          <a:solidFill>
            <a:srgbClr val="33CCCC"/>
          </a:solidFill>
          <a:ln w="9525">
            <a:noFill/>
            <a:round/>
            <a:headEnd/>
            <a:tailEnd/>
          </a:ln>
        </p:spPr>
        <p:txBody>
          <a:bodyPr/>
          <a:lstStyle/>
          <a:p>
            <a:endParaRPr lang="en-CA"/>
          </a:p>
        </p:txBody>
      </p:sp>
      <p:sp>
        <p:nvSpPr>
          <p:cNvPr id="48457" name="Line 339"/>
          <p:cNvSpPr>
            <a:spLocks noChangeShapeType="1"/>
          </p:cNvSpPr>
          <p:nvPr/>
        </p:nvSpPr>
        <p:spPr bwMode="auto">
          <a:xfrm>
            <a:off x="2784475" y="2933700"/>
            <a:ext cx="292100" cy="223838"/>
          </a:xfrm>
          <a:prstGeom prst="line">
            <a:avLst/>
          </a:prstGeom>
          <a:noFill/>
          <a:ln w="22225">
            <a:solidFill>
              <a:srgbClr val="000000"/>
            </a:solidFill>
            <a:round/>
            <a:headEnd/>
            <a:tailEnd/>
          </a:ln>
        </p:spPr>
        <p:txBody>
          <a:bodyPr/>
          <a:lstStyle/>
          <a:p>
            <a:endParaRPr lang="en-CA"/>
          </a:p>
        </p:txBody>
      </p:sp>
      <p:sp>
        <p:nvSpPr>
          <p:cNvPr id="48458" name="Line 340"/>
          <p:cNvSpPr>
            <a:spLocks noChangeShapeType="1"/>
          </p:cNvSpPr>
          <p:nvPr/>
        </p:nvSpPr>
        <p:spPr bwMode="auto">
          <a:xfrm flipH="1">
            <a:off x="2784475" y="2878138"/>
            <a:ext cx="146050" cy="55562"/>
          </a:xfrm>
          <a:prstGeom prst="line">
            <a:avLst/>
          </a:prstGeom>
          <a:noFill/>
          <a:ln w="22225">
            <a:solidFill>
              <a:srgbClr val="000000"/>
            </a:solidFill>
            <a:round/>
            <a:headEnd/>
            <a:tailEnd/>
          </a:ln>
        </p:spPr>
        <p:txBody>
          <a:bodyPr/>
          <a:lstStyle/>
          <a:p>
            <a:endParaRPr lang="en-CA"/>
          </a:p>
        </p:txBody>
      </p:sp>
      <p:sp>
        <p:nvSpPr>
          <p:cNvPr id="48459" name="Freeform 341"/>
          <p:cNvSpPr>
            <a:spLocks/>
          </p:cNvSpPr>
          <p:nvPr/>
        </p:nvSpPr>
        <p:spPr bwMode="auto">
          <a:xfrm>
            <a:off x="2501900" y="2525713"/>
            <a:ext cx="449263" cy="407987"/>
          </a:xfrm>
          <a:custGeom>
            <a:avLst/>
            <a:gdLst>
              <a:gd name="T0" fmla="*/ 2147483647 w 304"/>
              <a:gd name="T1" fmla="*/ 2147483647 h 269"/>
              <a:gd name="T2" fmla="*/ 2147483647 w 304"/>
              <a:gd name="T3" fmla="*/ 2147483647 h 269"/>
              <a:gd name="T4" fmla="*/ 0 w 304"/>
              <a:gd name="T5" fmla="*/ 2147483647 h 269"/>
              <a:gd name="T6" fmla="*/ 2147483647 w 304"/>
              <a:gd name="T7" fmla="*/ 0 h 269"/>
              <a:gd name="T8" fmla="*/ 2147483647 w 304"/>
              <a:gd name="T9" fmla="*/ 0 h 269"/>
              <a:gd name="T10" fmla="*/ 2147483647 w 304"/>
              <a:gd name="T11" fmla="*/ 2147483647 h 269"/>
              <a:gd name="T12" fmla="*/ 2147483647 w 304"/>
              <a:gd name="T13" fmla="*/ 2147483647 h 269"/>
              <a:gd name="T14" fmla="*/ 0 60000 65536"/>
              <a:gd name="T15" fmla="*/ 0 60000 65536"/>
              <a:gd name="T16" fmla="*/ 0 60000 65536"/>
              <a:gd name="T17" fmla="*/ 0 60000 65536"/>
              <a:gd name="T18" fmla="*/ 0 60000 65536"/>
              <a:gd name="T19" fmla="*/ 0 60000 65536"/>
              <a:gd name="T20" fmla="*/ 0 60000 65536"/>
              <a:gd name="T21" fmla="*/ 0 w 304"/>
              <a:gd name="T22" fmla="*/ 0 h 269"/>
              <a:gd name="T23" fmla="*/ 304 w 304"/>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4" h="269">
                <a:moveTo>
                  <a:pt x="304" y="233"/>
                </a:moveTo>
                <a:lnTo>
                  <a:pt x="205" y="269"/>
                </a:lnTo>
                <a:lnTo>
                  <a:pt x="0" y="120"/>
                </a:lnTo>
                <a:lnTo>
                  <a:pt x="177" y="0"/>
                </a:lnTo>
                <a:lnTo>
                  <a:pt x="304" y="233"/>
                </a:lnTo>
                <a:close/>
              </a:path>
            </a:pathLst>
          </a:custGeom>
          <a:solidFill>
            <a:srgbClr val="003366"/>
          </a:solidFill>
          <a:ln w="9525">
            <a:noFill/>
            <a:round/>
            <a:headEnd/>
            <a:tailEnd/>
          </a:ln>
        </p:spPr>
        <p:txBody>
          <a:bodyPr/>
          <a:lstStyle/>
          <a:p>
            <a:endParaRPr lang="en-CA"/>
          </a:p>
        </p:txBody>
      </p:sp>
      <p:sp>
        <p:nvSpPr>
          <p:cNvPr id="48460" name="Freeform 342"/>
          <p:cNvSpPr>
            <a:spLocks/>
          </p:cNvSpPr>
          <p:nvPr/>
        </p:nvSpPr>
        <p:spPr bwMode="auto">
          <a:xfrm>
            <a:off x="2805113" y="2878138"/>
            <a:ext cx="146050" cy="55562"/>
          </a:xfrm>
          <a:custGeom>
            <a:avLst/>
            <a:gdLst>
              <a:gd name="T0" fmla="*/ 2147483647 w 99"/>
              <a:gd name="T1" fmla="*/ 0 h 36"/>
              <a:gd name="T2" fmla="*/ 0 w 99"/>
              <a:gd name="T3" fmla="*/ 2147483647 h 36"/>
              <a:gd name="T4" fmla="*/ 2147483647 w 99"/>
              <a:gd name="T5" fmla="*/ 0 h 36"/>
              <a:gd name="T6" fmla="*/ 0 60000 65536"/>
              <a:gd name="T7" fmla="*/ 0 60000 65536"/>
              <a:gd name="T8" fmla="*/ 0 60000 65536"/>
              <a:gd name="T9" fmla="*/ 0 w 99"/>
              <a:gd name="T10" fmla="*/ 0 h 36"/>
              <a:gd name="T11" fmla="*/ 99 w 99"/>
              <a:gd name="T12" fmla="*/ 36 h 36"/>
            </a:gdLst>
            <a:ahLst/>
            <a:cxnLst>
              <a:cxn ang="T6">
                <a:pos x="T0" y="T1"/>
              </a:cxn>
              <a:cxn ang="T7">
                <a:pos x="T2" y="T3"/>
              </a:cxn>
              <a:cxn ang="T8">
                <a:pos x="T4" y="T5"/>
              </a:cxn>
            </a:cxnLst>
            <a:rect l="T9" t="T10" r="T11" b="T12"/>
            <a:pathLst>
              <a:path w="99" h="36">
                <a:moveTo>
                  <a:pt x="99" y="0"/>
                </a:moveTo>
                <a:lnTo>
                  <a:pt x="0" y="36"/>
                </a:lnTo>
                <a:lnTo>
                  <a:pt x="99" y="0"/>
                </a:lnTo>
                <a:close/>
              </a:path>
            </a:pathLst>
          </a:custGeom>
          <a:solidFill>
            <a:srgbClr val="003366"/>
          </a:solidFill>
          <a:ln w="9525">
            <a:noFill/>
            <a:round/>
            <a:headEnd/>
            <a:tailEnd/>
          </a:ln>
        </p:spPr>
        <p:txBody>
          <a:bodyPr/>
          <a:lstStyle/>
          <a:p>
            <a:endParaRPr lang="en-CA"/>
          </a:p>
        </p:txBody>
      </p:sp>
      <p:sp>
        <p:nvSpPr>
          <p:cNvPr id="48461" name="Freeform 343"/>
          <p:cNvSpPr>
            <a:spLocks/>
          </p:cNvSpPr>
          <p:nvPr/>
        </p:nvSpPr>
        <p:spPr bwMode="auto">
          <a:xfrm>
            <a:off x="2501900" y="2706688"/>
            <a:ext cx="303213" cy="227012"/>
          </a:xfrm>
          <a:custGeom>
            <a:avLst/>
            <a:gdLst>
              <a:gd name="T0" fmla="*/ 2147483647 w 205"/>
              <a:gd name="T1" fmla="*/ 2147483647 h 149"/>
              <a:gd name="T2" fmla="*/ 0 w 205"/>
              <a:gd name="T3" fmla="*/ 0 h 149"/>
              <a:gd name="T4" fmla="*/ 2147483647 w 205"/>
              <a:gd name="T5" fmla="*/ 2147483647 h 149"/>
              <a:gd name="T6" fmla="*/ 0 60000 65536"/>
              <a:gd name="T7" fmla="*/ 0 60000 65536"/>
              <a:gd name="T8" fmla="*/ 0 60000 65536"/>
              <a:gd name="T9" fmla="*/ 0 w 205"/>
              <a:gd name="T10" fmla="*/ 0 h 149"/>
              <a:gd name="T11" fmla="*/ 205 w 205"/>
              <a:gd name="T12" fmla="*/ 149 h 149"/>
            </a:gdLst>
            <a:ahLst/>
            <a:cxnLst>
              <a:cxn ang="T6">
                <a:pos x="T0" y="T1"/>
              </a:cxn>
              <a:cxn ang="T7">
                <a:pos x="T2" y="T3"/>
              </a:cxn>
              <a:cxn ang="T8">
                <a:pos x="T4" y="T5"/>
              </a:cxn>
            </a:cxnLst>
            <a:rect l="T9" t="T10" r="T11" b="T12"/>
            <a:pathLst>
              <a:path w="205" h="149">
                <a:moveTo>
                  <a:pt x="205" y="149"/>
                </a:moveTo>
                <a:lnTo>
                  <a:pt x="0" y="0"/>
                </a:lnTo>
                <a:lnTo>
                  <a:pt x="205" y="149"/>
                </a:lnTo>
                <a:close/>
              </a:path>
            </a:pathLst>
          </a:custGeom>
          <a:solidFill>
            <a:srgbClr val="003366"/>
          </a:solidFill>
          <a:ln w="9525">
            <a:noFill/>
            <a:round/>
            <a:headEnd/>
            <a:tailEnd/>
          </a:ln>
        </p:spPr>
        <p:txBody>
          <a:bodyPr/>
          <a:lstStyle/>
          <a:p>
            <a:endParaRPr lang="en-CA"/>
          </a:p>
        </p:txBody>
      </p:sp>
      <p:sp>
        <p:nvSpPr>
          <p:cNvPr id="48462" name="Line 344"/>
          <p:cNvSpPr>
            <a:spLocks noChangeShapeType="1"/>
          </p:cNvSpPr>
          <p:nvPr/>
        </p:nvSpPr>
        <p:spPr bwMode="auto">
          <a:xfrm flipV="1">
            <a:off x="2784475" y="2878138"/>
            <a:ext cx="146050" cy="55562"/>
          </a:xfrm>
          <a:prstGeom prst="line">
            <a:avLst/>
          </a:prstGeom>
          <a:noFill/>
          <a:ln w="22225">
            <a:solidFill>
              <a:srgbClr val="000000"/>
            </a:solidFill>
            <a:round/>
            <a:headEnd/>
            <a:tailEnd/>
          </a:ln>
        </p:spPr>
        <p:txBody>
          <a:bodyPr/>
          <a:lstStyle/>
          <a:p>
            <a:endParaRPr lang="en-CA"/>
          </a:p>
        </p:txBody>
      </p:sp>
      <p:sp>
        <p:nvSpPr>
          <p:cNvPr id="48463" name="Line 345"/>
          <p:cNvSpPr>
            <a:spLocks noChangeShapeType="1"/>
          </p:cNvSpPr>
          <p:nvPr/>
        </p:nvSpPr>
        <p:spPr bwMode="auto">
          <a:xfrm>
            <a:off x="2492375" y="2697163"/>
            <a:ext cx="292100" cy="236537"/>
          </a:xfrm>
          <a:prstGeom prst="line">
            <a:avLst/>
          </a:prstGeom>
          <a:noFill/>
          <a:ln w="22225">
            <a:solidFill>
              <a:srgbClr val="000000"/>
            </a:solidFill>
            <a:round/>
            <a:headEnd/>
            <a:tailEnd/>
          </a:ln>
        </p:spPr>
        <p:txBody>
          <a:bodyPr/>
          <a:lstStyle/>
          <a:p>
            <a:endParaRPr lang="en-CA"/>
          </a:p>
        </p:txBody>
      </p:sp>
      <p:sp>
        <p:nvSpPr>
          <p:cNvPr id="48464" name="Freeform 346"/>
          <p:cNvSpPr>
            <a:spLocks/>
          </p:cNvSpPr>
          <p:nvPr/>
        </p:nvSpPr>
        <p:spPr bwMode="auto">
          <a:xfrm>
            <a:off x="2501900" y="2525713"/>
            <a:ext cx="261938" cy="180975"/>
          </a:xfrm>
          <a:custGeom>
            <a:avLst/>
            <a:gdLst>
              <a:gd name="T0" fmla="*/ 0 w 177"/>
              <a:gd name="T1" fmla="*/ 2147483647 h 120"/>
              <a:gd name="T2" fmla="*/ 2147483647 w 177"/>
              <a:gd name="T3" fmla="*/ 0 h 120"/>
              <a:gd name="T4" fmla="*/ 0 w 177"/>
              <a:gd name="T5" fmla="*/ 2147483647 h 120"/>
              <a:gd name="T6" fmla="*/ 0 60000 65536"/>
              <a:gd name="T7" fmla="*/ 0 60000 65536"/>
              <a:gd name="T8" fmla="*/ 0 60000 65536"/>
              <a:gd name="T9" fmla="*/ 0 w 177"/>
              <a:gd name="T10" fmla="*/ 0 h 120"/>
              <a:gd name="T11" fmla="*/ 177 w 177"/>
              <a:gd name="T12" fmla="*/ 120 h 120"/>
            </a:gdLst>
            <a:ahLst/>
            <a:cxnLst>
              <a:cxn ang="T6">
                <a:pos x="T0" y="T1"/>
              </a:cxn>
              <a:cxn ang="T7">
                <a:pos x="T2" y="T3"/>
              </a:cxn>
              <a:cxn ang="T8">
                <a:pos x="T4" y="T5"/>
              </a:cxn>
            </a:cxnLst>
            <a:rect l="T9" t="T10" r="T11" b="T12"/>
            <a:pathLst>
              <a:path w="177" h="120">
                <a:moveTo>
                  <a:pt x="0" y="120"/>
                </a:moveTo>
                <a:lnTo>
                  <a:pt x="177" y="0"/>
                </a:lnTo>
                <a:lnTo>
                  <a:pt x="0" y="120"/>
                </a:lnTo>
                <a:close/>
              </a:path>
            </a:pathLst>
          </a:custGeom>
          <a:solidFill>
            <a:srgbClr val="003366"/>
          </a:solidFill>
          <a:ln w="9525">
            <a:noFill/>
            <a:round/>
            <a:headEnd/>
            <a:tailEnd/>
          </a:ln>
        </p:spPr>
        <p:txBody>
          <a:bodyPr/>
          <a:lstStyle/>
          <a:p>
            <a:endParaRPr lang="en-CA"/>
          </a:p>
        </p:txBody>
      </p:sp>
      <p:sp>
        <p:nvSpPr>
          <p:cNvPr id="48465" name="Freeform 347"/>
          <p:cNvSpPr>
            <a:spLocks/>
          </p:cNvSpPr>
          <p:nvPr/>
        </p:nvSpPr>
        <p:spPr bwMode="auto">
          <a:xfrm>
            <a:off x="3097213" y="2997200"/>
            <a:ext cx="812800" cy="555625"/>
          </a:xfrm>
          <a:custGeom>
            <a:avLst/>
            <a:gdLst>
              <a:gd name="T0" fmla="*/ 0 w 551"/>
              <a:gd name="T1" fmla="*/ 2147483647 h 367"/>
              <a:gd name="T2" fmla="*/ 2147483647 w 551"/>
              <a:gd name="T3" fmla="*/ 2147483647 h 367"/>
              <a:gd name="T4" fmla="*/ 2147483647 w 551"/>
              <a:gd name="T5" fmla="*/ 2147483647 h 367"/>
              <a:gd name="T6" fmla="*/ 2147483647 w 551"/>
              <a:gd name="T7" fmla="*/ 0 h 367"/>
              <a:gd name="T8" fmla="*/ 0 w 551"/>
              <a:gd name="T9" fmla="*/ 2147483647 h 367"/>
              <a:gd name="T10" fmla="*/ 0 w 551"/>
              <a:gd name="T11" fmla="*/ 2147483647 h 367"/>
              <a:gd name="T12" fmla="*/ 0 60000 65536"/>
              <a:gd name="T13" fmla="*/ 0 60000 65536"/>
              <a:gd name="T14" fmla="*/ 0 60000 65536"/>
              <a:gd name="T15" fmla="*/ 0 60000 65536"/>
              <a:gd name="T16" fmla="*/ 0 60000 65536"/>
              <a:gd name="T17" fmla="*/ 0 60000 65536"/>
              <a:gd name="T18" fmla="*/ 0 w 551"/>
              <a:gd name="T19" fmla="*/ 0 h 367"/>
              <a:gd name="T20" fmla="*/ 551 w 551"/>
              <a:gd name="T21" fmla="*/ 367 h 367"/>
            </a:gdLst>
            <a:ahLst/>
            <a:cxnLst>
              <a:cxn ang="T12">
                <a:pos x="T0" y="T1"/>
              </a:cxn>
              <a:cxn ang="T13">
                <a:pos x="T2" y="T3"/>
              </a:cxn>
              <a:cxn ang="T14">
                <a:pos x="T4" y="T5"/>
              </a:cxn>
              <a:cxn ang="T15">
                <a:pos x="T6" y="T7"/>
              </a:cxn>
              <a:cxn ang="T16">
                <a:pos x="T8" y="T9"/>
              </a:cxn>
              <a:cxn ang="T17">
                <a:pos x="T10" y="T11"/>
              </a:cxn>
            </a:cxnLst>
            <a:rect l="T18" t="T19" r="T20" b="T21"/>
            <a:pathLst>
              <a:path w="551" h="367">
                <a:moveTo>
                  <a:pt x="0" y="120"/>
                </a:moveTo>
                <a:lnTo>
                  <a:pt x="396" y="367"/>
                </a:lnTo>
                <a:lnTo>
                  <a:pt x="551" y="233"/>
                </a:lnTo>
                <a:lnTo>
                  <a:pt x="163" y="0"/>
                </a:lnTo>
                <a:lnTo>
                  <a:pt x="0" y="120"/>
                </a:lnTo>
                <a:close/>
              </a:path>
            </a:pathLst>
          </a:custGeom>
          <a:solidFill>
            <a:srgbClr val="33CCCC"/>
          </a:solidFill>
          <a:ln w="9525">
            <a:noFill/>
            <a:round/>
            <a:headEnd/>
            <a:tailEnd/>
          </a:ln>
        </p:spPr>
        <p:txBody>
          <a:bodyPr/>
          <a:lstStyle/>
          <a:p>
            <a:endParaRPr lang="en-CA"/>
          </a:p>
        </p:txBody>
      </p:sp>
      <p:sp>
        <p:nvSpPr>
          <p:cNvPr id="48466" name="Line 348"/>
          <p:cNvSpPr>
            <a:spLocks noChangeShapeType="1"/>
          </p:cNvSpPr>
          <p:nvPr/>
        </p:nvSpPr>
        <p:spPr bwMode="auto">
          <a:xfrm flipH="1">
            <a:off x="2492375" y="2525713"/>
            <a:ext cx="271463" cy="171450"/>
          </a:xfrm>
          <a:prstGeom prst="line">
            <a:avLst/>
          </a:prstGeom>
          <a:noFill/>
          <a:ln w="22225">
            <a:solidFill>
              <a:srgbClr val="000000"/>
            </a:solidFill>
            <a:round/>
            <a:headEnd/>
            <a:tailEnd/>
          </a:ln>
        </p:spPr>
        <p:txBody>
          <a:bodyPr/>
          <a:lstStyle/>
          <a:p>
            <a:endParaRPr lang="en-CA"/>
          </a:p>
        </p:txBody>
      </p:sp>
      <p:sp>
        <p:nvSpPr>
          <p:cNvPr id="48467" name="Freeform 349"/>
          <p:cNvSpPr>
            <a:spLocks/>
          </p:cNvSpPr>
          <p:nvPr/>
        </p:nvSpPr>
        <p:spPr bwMode="auto">
          <a:xfrm>
            <a:off x="3097213" y="2997200"/>
            <a:ext cx="812800" cy="555625"/>
          </a:xfrm>
          <a:custGeom>
            <a:avLst/>
            <a:gdLst>
              <a:gd name="T0" fmla="*/ 0 w 551"/>
              <a:gd name="T1" fmla="*/ 2147483647 h 367"/>
              <a:gd name="T2" fmla="*/ 2147483647 w 551"/>
              <a:gd name="T3" fmla="*/ 2147483647 h 367"/>
              <a:gd name="T4" fmla="*/ 2147483647 w 551"/>
              <a:gd name="T5" fmla="*/ 2147483647 h 367"/>
              <a:gd name="T6" fmla="*/ 2147483647 w 551"/>
              <a:gd name="T7" fmla="*/ 0 h 367"/>
              <a:gd name="T8" fmla="*/ 0 w 551"/>
              <a:gd name="T9" fmla="*/ 2147483647 h 367"/>
              <a:gd name="T10" fmla="*/ 0 w 551"/>
              <a:gd name="T11" fmla="*/ 2147483647 h 367"/>
              <a:gd name="T12" fmla="*/ 0 60000 65536"/>
              <a:gd name="T13" fmla="*/ 0 60000 65536"/>
              <a:gd name="T14" fmla="*/ 0 60000 65536"/>
              <a:gd name="T15" fmla="*/ 0 60000 65536"/>
              <a:gd name="T16" fmla="*/ 0 60000 65536"/>
              <a:gd name="T17" fmla="*/ 0 60000 65536"/>
              <a:gd name="T18" fmla="*/ 0 w 551"/>
              <a:gd name="T19" fmla="*/ 0 h 367"/>
              <a:gd name="T20" fmla="*/ 551 w 551"/>
              <a:gd name="T21" fmla="*/ 367 h 367"/>
            </a:gdLst>
            <a:ahLst/>
            <a:cxnLst>
              <a:cxn ang="T12">
                <a:pos x="T0" y="T1"/>
              </a:cxn>
              <a:cxn ang="T13">
                <a:pos x="T2" y="T3"/>
              </a:cxn>
              <a:cxn ang="T14">
                <a:pos x="T4" y="T5"/>
              </a:cxn>
              <a:cxn ang="T15">
                <a:pos x="T6" y="T7"/>
              </a:cxn>
              <a:cxn ang="T16">
                <a:pos x="T8" y="T9"/>
              </a:cxn>
              <a:cxn ang="T17">
                <a:pos x="T10" y="T11"/>
              </a:cxn>
            </a:cxnLst>
            <a:rect l="T18" t="T19" r="T20" b="T21"/>
            <a:pathLst>
              <a:path w="551" h="367">
                <a:moveTo>
                  <a:pt x="0" y="120"/>
                </a:moveTo>
                <a:lnTo>
                  <a:pt x="396" y="367"/>
                </a:lnTo>
                <a:lnTo>
                  <a:pt x="551" y="233"/>
                </a:lnTo>
                <a:lnTo>
                  <a:pt x="163" y="0"/>
                </a:lnTo>
                <a:lnTo>
                  <a:pt x="0" y="120"/>
                </a:lnTo>
                <a:close/>
              </a:path>
            </a:pathLst>
          </a:custGeom>
          <a:noFill/>
          <a:ln w="22225">
            <a:solidFill>
              <a:srgbClr val="000000"/>
            </a:solidFill>
            <a:round/>
            <a:headEnd/>
            <a:tailEnd/>
          </a:ln>
        </p:spPr>
        <p:txBody>
          <a:bodyPr/>
          <a:lstStyle/>
          <a:p>
            <a:endParaRPr lang="en-CA"/>
          </a:p>
        </p:txBody>
      </p:sp>
      <p:sp>
        <p:nvSpPr>
          <p:cNvPr id="48468" name="Freeform 350"/>
          <p:cNvSpPr>
            <a:spLocks/>
          </p:cNvSpPr>
          <p:nvPr/>
        </p:nvSpPr>
        <p:spPr bwMode="auto">
          <a:xfrm>
            <a:off x="3983038" y="3405188"/>
            <a:ext cx="511175" cy="352425"/>
          </a:xfrm>
          <a:custGeom>
            <a:avLst/>
            <a:gdLst>
              <a:gd name="T0" fmla="*/ 2147483647 w 346"/>
              <a:gd name="T1" fmla="*/ 2147483647 h 233"/>
              <a:gd name="T2" fmla="*/ 2147483647 w 346"/>
              <a:gd name="T3" fmla="*/ 2147483647 h 233"/>
              <a:gd name="T4" fmla="*/ 2147483647 w 346"/>
              <a:gd name="T5" fmla="*/ 2147483647 h 233"/>
              <a:gd name="T6" fmla="*/ 2147483647 w 346"/>
              <a:gd name="T7" fmla="*/ 0 h 233"/>
              <a:gd name="T8" fmla="*/ 0 w 346"/>
              <a:gd name="T9" fmla="*/ 2147483647 h 233"/>
              <a:gd name="T10" fmla="*/ 2147483647 w 346"/>
              <a:gd name="T11" fmla="*/ 2147483647 h 233"/>
              <a:gd name="T12" fmla="*/ 2147483647 w 346"/>
              <a:gd name="T13" fmla="*/ 2147483647 h 233"/>
              <a:gd name="T14" fmla="*/ 0 60000 65536"/>
              <a:gd name="T15" fmla="*/ 0 60000 65536"/>
              <a:gd name="T16" fmla="*/ 0 60000 65536"/>
              <a:gd name="T17" fmla="*/ 0 60000 65536"/>
              <a:gd name="T18" fmla="*/ 0 60000 65536"/>
              <a:gd name="T19" fmla="*/ 0 60000 65536"/>
              <a:gd name="T20" fmla="*/ 0 60000 65536"/>
              <a:gd name="T21" fmla="*/ 0 w 346"/>
              <a:gd name="T22" fmla="*/ 0 h 233"/>
              <a:gd name="T23" fmla="*/ 346 w 346"/>
              <a:gd name="T24" fmla="*/ 233 h 2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6" h="233">
                <a:moveTo>
                  <a:pt x="212" y="233"/>
                </a:moveTo>
                <a:lnTo>
                  <a:pt x="212" y="233"/>
                </a:lnTo>
                <a:lnTo>
                  <a:pt x="346" y="113"/>
                </a:lnTo>
                <a:lnTo>
                  <a:pt x="35" y="0"/>
                </a:lnTo>
                <a:lnTo>
                  <a:pt x="0" y="14"/>
                </a:lnTo>
                <a:lnTo>
                  <a:pt x="212" y="233"/>
                </a:lnTo>
                <a:close/>
              </a:path>
            </a:pathLst>
          </a:custGeom>
          <a:solidFill>
            <a:srgbClr val="00FFFF"/>
          </a:solidFill>
          <a:ln w="9525">
            <a:noFill/>
            <a:round/>
            <a:headEnd/>
            <a:tailEnd/>
          </a:ln>
        </p:spPr>
        <p:txBody>
          <a:bodyPr/>
          <a:lstStyle/>
          <a:p>
            <a:endParaRPr lang="en-CA"/>
          </a:p>
        </p:txBody>
      </p:sp>
      <p:sp>
        <p:nvSpPr>
          <p:cNvPr id="48469" name="Freeform 351"/>
          <p:cNvSpPr>
            <a:spLocks/>
          </p:cNvSpPr>
          <p:nvPr/>
        </p:nvSpPr>
        <p:spPr bwMode="auto">
          <a:xfrm>
            <a:off x="4295775" y="3576638"/>
            <a:ext cx="198438" cy="180975"/>
          </a:xfrm>
          <a:custGeom>
            <a:avLst/>
            <a:gdLst>
              <a:gd name="T0" fmla="*/ 0 w 134"/>
              <a:gd name="T1" fmla="*/ 2147483647 h 120"/>
              <a:gd name="T2" fmla="*/ 2147483647 w 134"/>
              <a:gd name="T3" fmla="*/ 0 h 120"/>
              <a:gd name="T4" fmla="*/ 0 w 134"/>
              <a:gd name="T5" fmla="*/ 2147483647 h 120"/>
              <a:gd name="T6" fmla="*/ 0 60000 65536"/>
              <a:gd name="T7" fmla="*/ 0 60000 65536"/>
              <a:gd name="T8" fmla="*/ 0 60000 65536"/>
              <a:gd name="T9" fmla="*/ 0 w 134"/>
              <a:gd name="T10" fmla="*/ 0 h 120"/>
              <a:gd name="T11" fmla="*/ 134 w 134"/>
              <a:gd name="T12" fmla="*/ 120 h 120"/>
            </a:gdLst>
            <a:ahLst/>
            <a:cxnLst>
              <a:cxn ang="T6">
                <a:pos x="T0" y="T1"/>
              </a:cxn>
              <a:cxn ang="T7">
                <a:pos x="T2" y="T3"/>
              </a:cxn>
              <a:cxn ang="T8">
                <a:pos x="T4" y="T5"/>
              </a:cxn>
            </a:cxnLst>
            <a:rect l="T9" t="T10" r="T11" b="T12"/>
            <a:pathLst>
              <a:path w="134" h="120">
                <a:moveTo>
                  <a:pt x="0" y="120"/>
                </a:moveTo>
                <a:lnTo>
                  <a:pt x="134" y="0"/>
                </a:lnTo>
                <a:lnTo>
                  <a:pt x="0" y="120"/>
                </a:lnTo>
                <a:close/>
              </a:path>
            </a:pathLst>
          </a:custGeom>
          <a:solidFill>
            <a:srgbClr val="00FFFF"/>
          </a:solidFill>
          <a:ln w="9525">
            <a:noFill/>
            <a:round/>
            <a:headEnd/>
            <a:tailEnd/>
          </a:ln>
        </p:spPr>
        <p:txBody>
          <a:bodyPr/>
          <a:lstStyle/>
          <a:p>
            <a:endParaRPr lang="en-CA"/>
          </a:p>
        </p:txBody>
      </p:sp>
      <p:sp>
        <p:nvSpPr>
          <p:cNvPr id="48470" name="Freeform 352"/>
          <p:cNvSpPr>
            <a:spLocks/>
          </p:cNvSpPr>
          <p:nvPr/>
        </p:nvSpPr>
        <p:spPr bwMode="auto">
          <a:xfrm>
            <a:off x="4035425" y="3405188"/>
            <a:ext cx="458788" cy="171450"/>
          </a:xfrm>
          <a:custGeom>
            <a:avLst/>
            <a:gdLst>
              <a:gd name="T0" fmla="*/ 2147483647 w 311"/>
              <a:gd name="T1" fmla="*/ 2147483647 h 113"/>
              <a:gd name="T2" fmla="*/ 0 w 311"/>
              <a:gd name="T3" fmla="*/ 0 h 113"/>
              <a:gd name="T4" fmla="*/ 2147483647 w 311"/>
              <a:gd name="T5" fmla="*/ 2147483647 h 113"/>
              <a:gd name="T6" fmla="*/ 0 60000 65536"/>
              <a:gd name="T7" fmla="*/ 0 60000 65536"/>
              <a:gd name="T8" fmla="*/ 0 60000 65536"/>
              <a:gd name="T9" fmla="*/ 0 w 311"/>
              <a:gd name="T10" fmla="*/ 0 h 113"/>
              <a:gd name="T11" fmla="*/ 311 w 311"/>
              <a:gd name="T12" fmla="*/ 113 h 113"/>
            </a:gdLst>
            <a:ahLst/>
            <a:cxnLst>
              <a:cxn ang="T6">
                <a:pos x="T0" y="T1"/>
              </a:cxn>
              <a:cxn ang="T7">
                <a:pos x="T2" y="T3"/>
              </a:cxn>
              <a:cxn ang="T8">
                <a:pos x="T4" y="T5"/>
              </a:cxn>
            </a:cxnLst>
            <a:rect l="T9" t="T10" r="T11" b="T12"/>
            <a:pathLst>
              <a:path w="311" h="113">
                <a:moveTo>
                  <a:pt x="311" y="113"/>
                </a:moveTo>
                <a:lnTo>
                  <a:pt x="0" y="0"/>
                </a:lnTo>
                <a:lnTo>
                  <a:pt x="311" y="113"/>
                </a:lnTo>
                <a:close/>
              </a:path>
            </a:pathLst>
          </a:custGeom>
          <a:solidFill>
            <a:srgbClr val="00FFFF"/>
          </a:solidFill>
          <a:ln w="9525">
            <a:noFill/>
            <a:round/>
            <a:headEnd/>
            <a:tailEnd/>
          </a:ln>
        </p:spPr>
        <p:txBody>
          <a:bodyPr/>
          <a:lstStyle/>
          <a:p>
            <a:endParaRPr lang="en-CA"/>
          </a:p>
        </p:txBody>
      </p:sp>
      <p:sp>
        <p:nvSpPr>
          <p:cNvPr id="48471" name="Line 353"/>
          <p:cNvSpPr>
            <a:spLocks noChangeShapeType="1"/>
          </p:cNvSpPr>
          <p:nvPr/>
        </p:nvSpPr>
        <p:spPr bwMode="auto">
          <a:xfrm flipH="1">
            <a:off x="4275138" y="3552825"/>
            <a:ext cx="219075" cy="204788"/>
          </a:xfrm>
          <a:prstGeom prst="line">
            <a:avLst/>
          </a:prstGeom>
          <a:noFill/>
          <a:ln w="22225">
            <a:solidFill>
              <a:srgbClr val="000000"/>
            </a:solidFill>
            <a:round/>
            <a:headEnd/>
            <a:tailEnd/>
          </a:ln>
        </p:spPr>
        <p:txBody>
          <a:bodyPr/>
          <a:lstStyle/>
          <a:p>
            <a:endParaRPr lang="en-CA"/>
          </a:p>
        </p:txBody>
      </p:sp>
      <p:sp>
        <p:nvSpPr>
          <p:cNvPr id="48472" name="Line 354"/>
          <p:cNvSpPr>
            <a:spLocks noChangeShapeType="1"/>
          </p:cNvSpPr>
          <p:nvPr/>
        </p:nvSpPr>
        <p:spPr bwMode="auto">
          <a:xfrm>
            <a:off x="4035425" y="3381375"/>
            <a:ext cx="458788" cy="171450"/>
          </a:xfrm>
          <a:prstGeom prst="line">
            <a:avLst/>
          </a:prstGeom>
          <a:noFill/>
          <a:ln w="22225">
            <a:solidFill>
              <a:srgbClr val="000000"/>
            </a:solidFill>
            <a:round/>
            <a:headEnd/>
            <a:tailEnd/>
          </a:ln>
        </p:spPr>
        <p:txBody>
          <a:bodyPr/>
          <a:lstStyle/>
          <a:p>
            <a:endParaRPr lang="en-CA"/>
          </a:p>
        </p:txBody>
      </p:sp>
      <p:sp>
        <p:nvSpPr>
          <p:cNvPr id="48473" name="Freeform 355"/>
          <p:cNvSpPr>
            <a:spLocks/>
          </p:cNvSpPr>
          <p:nvPr/>
        </p:nvSpPr>
        <p:spPr bwMode="auto">
          <a:xfrm>
            <a:off x="3983038" y="3405188"/>
            <a:ext cx="52387" cy="20637"/>
          </a:xfrm>
          <a:custGeom>
            <a:avLst/>
            <a:gdLst>
              <a:gd name="T0" fmla="*/ 2147483647 w 35"/>
              <a:gd name="T1" fmla="*/ 0 h 14"/>
              <a:gd name="T2" fmla="*/ 0 w 35"/>
              <a:gd name="T3" fmla="*/ 2147483647 h 14"/>
              <a:gd name="T4" fmla="*/ 2147483647 w 35"/>
              <a:gd name="T5" fmla="*/ 0 h 14"/>
              <a:gd name="T6" fmla="*/ 0 60000 65536"/>
              <a:gd name="T7" fmla="*/ 0 60000 65536"/>
              <a:gd name="T8" fmla="*/ 0 60000 65536"/>
              <a:gd name="T9" fmla="*/ 0 w 35"/>
              <a:gd name="T10" fmla="*/ 0 h 14"/>
              <a:gd name="T11" fmla="*/ 35 w 35"/>
              <a:gd name="T12" fmla="*/ 14 h 14"/>
            </a:gdLst>
            <a:ahLst/>
            <a:cxnLst>
              <a:cxn ang="T6">
                <a:pos x="T0" y="T1"/>
              </a:cxn>
              <a:cxn ang="T7">
                <a:pos x="T2" y="T3"/>
              </a:cxn>
              <a:cxn ang="T8">
                <a:pos x="T4" y="T5"/>
              </a:cxn>
            </a:cxnLst>
            <a:rect l="T9" t="T10" r="T11" b="T12"/>
            <a:pathLst>
              <a:path w="35" h="14">
                <a:moveTo>
                  <a:pt x="35" y="0"/>
                </a:moveTo>
                <a:lnTo>
                  <a:pt x="0" y="14"/>
                </a:lnTo>
                <a:lnTo>
                  <a:pt x="35" y="0"/>
                </a:lnTo>
                <a:close/>
              </a:path>
            </a:pathLst>
          </a:custGeom>
          <a:solidFill>
            <a:srgbClr val="00FFFF"/>
          </a:solidFill>
          <a:ln w="9525">
            <a:noFill/>
            <a:round/>
            <a:headEnd/>
            <a:tailEnd/>
          </a:ln>
        </p:spPr>
        <p:txBody>
          <a:bodyPr/>
          <a:lstStyle/>
          <a:p>
            <a:endParaRPr lang="en-CA"/>
          </a:p>
        </p:txBody>
      </p:sp>
      <p:sp>
        <p:nvSpPr>
          <p:cNvPr id="48474" name="Freeform 356"/>
          <p:cNvSpPr>
            <a:spLocks/>
          </p:cNvSpPr>
          <p:nvPr/>
        </p:nvSpPr>
        <p:spPr bwMode="auto">
          <a:xfrm>
            <a:off x="3910013" y="3349625"/>
            <a:ext cx="125412" cy="76200"/>
          </a:xfrm>
          <a:custGeom>
            <a:avLst/>
            <a:gdLst>
              <a:gd name="T0" fmla="*/ 2147483647 w 85"/>
              <a:gd name="T1" fmla="*/ 2147483647 h 50"/>
              <a:gd name="T2" fmla="*/ 2147483647 w 85"/>
              <a:gd name="T3" fmla="*/ 2147483647 h 50"/>
              <a:gd name="T4" fmla="*/ 0 w 85"/>
              <a:gd name="T5" fmla="*/ 0 h 50"/>
              <a:gd name="T6" fmla="*/ 0 w 85"/>
              <a:gd name="T7" fmla="*/ 0 h 50"/>
              <a:gd name="T8" fmla="*/ 2147483647 w 85"/>
              <a:gd name="T9" fmla="*/ 2147483647 h 50"/>
              <a:gd name="T10" fmla="*/ 2147483647 w 85"/>
              <a:gd name="T11" fmla="*/ 2147483647 h 50"/>
              <a:gd name="T12" fmla="*/ 0 60000 65536"/>
              <a:gd name="T13" fmla="*/ 0 60000 65536"/>
              <a:gd name="T14" fmla="*/ 0 60000 65536"/>
              <a:gd name="T15" fmla="*/ 0 60000 65536"/>
              <a:gd name="T16" fmla="*/ 0 60000 65536"/>
              <a:gd name="T17" fmla="*/ 0 60000 65536"/>
              <a:gd name="T18" fmla="*/ 0 w 85"/>
              <a:gd name="T19" fmla="*/ 0 h 50"/>
              <a:gd name="T20" fmla="*/ 85 w 85"/>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85" h="50">
                <a:moveTo>
                  <a:pt x="50" y="50"/>
                </a:moveTo>
                <a:lnTo>
                  <a:pt x="85" y="36"/>
                </a:lnTo>
                <a:lnTo>
                  <a:pt x="0" y="0"/>
                </a:lnTo>
                <a:lnTo>
                  <a:pt x="50" y="50"/>
                </a:lnTo>
                <a:close/>
              </a:path>
            </a:pathLst>
          </a:custGeom>
          <a:solidFill>
            <a:srgbClr val="33CCCC"/>
          </a:solidFill>
          <a:ln w="9525">
            <a:noFill/>
            <a:round/>
            <a:headEnd/>
            <a:tailEnd/>
          </a:ln>
        </p:spPr>
        <p:txBody>
          <a:bodyPr/>
          <a:lstStyle/>
          <a:p>
            <a:endParaRPr lang="en-CA"/>
          </a:p>
        </p:txBody>
      </p:sp>
      <p:sp>
        <p:nvSpPr>
          <p:cNvPr id="48475" name="Freeform 357"/>
          <p:cNvSpPr>
            <a:spLocks/>
          </p:cNvSpPr>
          <p:nvPr/>
        </p:nvSpPr>
        <p:spPr bwMode="auto">
          <a:xfrm>
            <a:off x="3983038" y="3405188"/>
            <a:ext cx="52387" cy="20637"/>
          </a:xfrm>
          <a:custGeom>
            <a:avLst/>
            <a:gdLst>
              <a:gd name="T0" fmla="*/ 0 w 35"/>
              <a:gd name="T1" fmla="*/ 2147483647 h 14"/>
              <a:gd name="T2" fmla="*/ 2147483647 w 35"/>
              <a:gd name="T3" fmla="*/ 0 h 14"/>
              <a:gd name="T4" fmla="*/ 0 w 35"/>
              <a:gd name="T5" fmla="*/ 2147483647 h 14"/>
              <a:gd name="T6" fmla="*/ 0 60000 65536"/>
              <a:gd name="T7" fmla="*/ 0 60000 65536"/>
              <a:gd name="T8" fmla="*/ 0 60000 65536"/>
              <a:gd name="T9" fmla="*/ 0 w 35"/>
              <a:gd name="T10" fmla="*/ 0 h 14"/>
              <a:gd name="T11" fmla="*/ 35 w 35"/>
              <a:gd name="T12" fmla="*/ 14 h 14"/>
            </a:gdLst>
            <a:ahLst/>
            <a:cxnLst>
              <a:cxn ang="T6">
                <a:pos x="T0" y="T1"/>
              </a:cxn>
              <a:cxn ang="T7">
                <a:pos x="T2" y="T3"/>
              </a:cxn>
              <a:cxn ang="T8">
                <a:pos x="T4" y="T5"/>
              </a:cxn>
            </a:cxnLst>
            <a:rect l="T9" t="T10" r="T11" b="T12"/>
            <a:pathLst>
              <a:path w="35" h="14">
                <a:moveTo>
                  <a:pt x="0" y="14"/>
                </a:moveTo>
                <a:lnTo>
                  <a:pt x="35" y="0"/>
                </a:lnTo>
                <a:lnTo>
                  <a:pt x="0" y="14"/>
                </a:lnTo>
                <a:close/>
              </a:path>
            </a:pathLst>
          </a:custGeom>
          <a:solidFill>
            <a:srgbClr val="33CCCC"/>
          </a:solidFill>
          <a:ln w="9525">
            <a:noFill/>
            <a:round/>
            <a:headEnd/>
            <a:tailEnd/>
          </a:ln>
        </p:spPr>
        <p:txBody>
          <a:bodyPr/>
          <a:lstStyle/>
          <a:p>
            <a:endParaRPr lang="en-CA"/>
          </a:p>
        </p:txBody>
      </p:sp>
      <p:sp>
        <p:nvSpPr>
          <p:cNvPr id="48476" name="Freeform 358"/>
          <p:cNvSpPr>
            <a:spLocks/>
          </p:cNvSpPr>
          <p:nvPr/>
        </p:nvSpPr>
        <p:spPr bwMode="auto">
          <a:xfrm>
            <a:off x="3910013" y="3349625"/>
            <a:ext cx="125412" cy="55563"/>
          </a:xfrm>
          <a:custGeom>
            <a:avLst/>
            <a:gdLst>
              <a:gd name="T0" fmla="*/ 2147483647 w 85"/>
              <a:gd name="T1" fmla="*/ 2147483647 h 36"/>
              <a:gd name="T2" fmla="*/ 0 w 85"/>
              <a:gd name="T3" fmla="*/ 0 h 36"/>
              <a:gd name="T4" fmla="*/ 2147483647 w 85"/>
              <a:gd name="T5" fmla="*/ 2147483647 h 36"/>
              <a:gd name="T6" fmla="*/ 0 60000 65536"/>
              <a:gd name="T7" fmla="*/ 0 60000 65536"/>
              <a:gd name="T8" fmla="*/ 0 60000 65536"/>
              <a:gd name="T9" fmla="*/ 0 w 85"/>
              <a:gd name="T10" fmla="*/ 0 h 36"/>
              <a:gd name="T11" fmla="*/ 85 w 85"/>
              <a:gd name="T12" fmla="*/ 36 h 36"/>
            </a:gdLst>
            <a:ahLst/>
            <a:cxnLst>
              <a:cxn ang="T6">
                <a:pos x="T0" y="T1"/>
              </a:cxn>
              <a:cxn ang="T7">
                <a:pos x="T2" y="T3"/>
              </a:cxn>
              <a:cxn ang="T8">
                <a:pos x="T4" y="T5"/>
              </a:cxn>
            </a:cxnLst>
            <a:rect l="T9" t="T10" r="T11" b="T12"/>
            <a:pathLst>
              <a:path w="85" h="36">
                <a:moveTo>
                  <a:pt x="85" y="36"/>
                </a:moveTo>
                <a:lnTo>
                  <a:pt x="0" y="0"/>
                </a:lnTo>
                <a:lnTo>
                  <a:pt x="85" y="36"/>
                </a:lnTo>
                <a:close/>
              </a:path>
            </a:pathLst>
          </a:custGeom>
          <a:solidFill>
            <a:srgbClr val="33CCCC"/>
          </a:solidFill>
          <a:ln w="9525">
            <a:noFill/>
            <a:round/>
            <a:headEnd/>
            <a:tailEnd/>
          </a:ln>
        </p:spPr>
        <p:txBody>
          <a:bodyPr/>
          <a:lstStyle/>
          <a:p>
            <a:endParaRPr lang="en-CA"/>
          </a:p>
        </p:txBody>
      </p:sp>
      <p:sp>
        <p:nvSpPr>
          <p:cNvPr id="48477" name="Freeform 359"/>
          <p:cNvSpPr>
            <a:spLocks/>
          </p:cNvSpPr>
          <p:nvPr/>
        </p:nvSpPr>
        <p:spPr bwMode="auto">
          <a:xfrm>
            <a:off x="3962400" y="3381375"/>
            <a:ext cx="73025" cy="44450"/>
          </a:xfrm>
          <a:custGeom>
            <a:avLst/>
            <a:gdLst>
              <a:gd name="T0" fmla="*/ 0 w 49"/>
              <a:gd name="T1" fmla="*/ 2147483647 h 29"/>
              <a:gd name="T2" fmla="*/ 2147483647 w 49"/>
              <a:gd name="T3" fmla="*/ 0 h 29"/>
              <a:gd name="T4" fmla="*/ 0 w 49"/>
              <a:gd name="T5" fmla="*/ 2147483647 h 29"/>
              <a:gd name="T6" fmla="*/ 0 60000 65536"/>
              <a:gd name="T7" fmla="*/ 0 60000 65536"/>
              <a:gd name="T8" fmla="*/ 0 60000 65536"/>
              <a:gd name="T9" fmla="*/ 0 w 49"/>
              <a:gd name="T10" fmla="*/ 0 h 29"/>
              <a:gd name="T11" fmla="*/ 49 w 49"/>
              <a:gd name="T12" fmla="*/ 29 h 29"/>
            </a:gdLst>
            <a:ahLst/>
            <a:cxnLst>
              <a:cxn ang="T6">
                <a:pos x="T0" y="T1"/>
              </a:cxn>
              <a:cxn ang="T7">
                <a:pos x="T2" y="T3"/>
              </a:cxn>
              <a:cxn ang="T8">
                <a:pos x="T4" y="T5"/>
              </a:cxn>
            </a:cxnLst>
            <a:rect l="T9" t="T10" r="T11" b="T12"/>
            <a:pathLst>
              <a:path w="49" h="29">
                <a:moveTo>
                  <a:pt x="0" y="29"/>
                </a:moveTo>
                <a:lnTo>
                  <a:pt x="49" y="0"/>
                </a:lnTo>
                <a:lnTo>
                  <a:pt x="0" y="29"/>
                </a:lnTo>
                <a:close/>
              </a:path>
            </a:pathLst>
          </a:custGeom>
          <a:noFill/>
          <a:ln w="22225">
            <a:solidFill>
              <a:srgbClr val="000000"/>
            </a:solidFill>
            <a:round/>
            <a:headEnd/>
            <a:tailEnd/>
          </a:ln>
        </p:spPr>
        <p:txBody>
          <a:bodyPr/>
          <a:lstStyle/>
          <a:p>
            <a:endParaRPr lang="en-CA"/>
          </a:p>
        </p:txBody>
      </p:sp>
      <p:sp>
        <p:nvSpPr>
          <p:cNvPr id="48478" name="Line 360"/>
          <p:cNvSpPr>
            <a:spLocks noChangeShapeType="1"/>
          </p:cNvSpPr>
          <p:nvPr/>
        </p:nvSpPr>
        <p:spPr bwMode="auto">
          <a:xfrm>
            <a:off x="3910013" y="3349625"/>
            <a:ext cx="125412" cy="31750"/>
          </a:xfrm>
          <a:prstGeom prst="line">
            <a:avLst/>
          </a:prstGeom>
          <a:noFill/>
          <a:ln w="22225">
            <a:solidFill>
              <a:srgbClr val="000000"/>
            </a:solidFill>
            <a:round/>
            <a:headEnd/>
            <a:tailEnd/>
          </a:ln>
        </p:spPr>
        <p:txBody>
          <a:bodyPr/>
          <a:lstStyle/>
          <a:p>
            <a:endParaRPr lang="en-CA"/>
          </a:p>
        </p:txBody>
      </p:sp>
      <p:sp>
        <p:nvSpPr>
          <p:cNvPr id="48479" name="Freeform 361"/>
          <p:cNvSpPr>
            <a:spLocks/>
          </p:cNvSpPr>
          <p:nvPr/>
        </p:nvSpPr>
        <p:spPr bwMode="auto">
          <a:xfrm>
            <a:off x="3681413" y="3425825"/>
            <a:ext cx="614362" cy="331788"/>
          </a:xfrm>
          <a:custGeom>
            <a:avLst/>
            <a:gdLst>
              <a:gd name="T0" fmla="*/ 2147483647 w 417"/>
              <a:gd name="T1" fmla="*/ 2147483647 h 219"/>
              <a:gd name="T2" fmla="*/ 2147483647 w 417"/>
              <a:gd name="T3" fmla="*/ 2147483647 h 219"/>
              <a:gd name="T4" fmla="*/ 0 w 417"/>
              <a:gd name="T5" fmla="*/ 2147483647 h 219"/>
              <a:gd name="T6" fmla="*/ 2147483647 w 417"/>
              <a:gd name="T7" fmla="*/ 0 h 219"/>
              <a:gd name="T8" fmla="*/ 2147483647 w 417"/>
              <a:gd name="T9" fmla="*/ 2147483647 h 219"/>
              <a:gd name="T10" fmla="*/ 2147483647 w 417"/>
              <a:gd name="T11" fmla="*/ 2147483647 h 219"/>
              <a:gd name="T12" fmla="*/ 0 60000 65536"/>
              <a:gd name="T13" fmla="*/ 0 60000 65536"/>
              <a:gd name="T14" fmla="*/ 0 60000 65536"/>
              <a:gd name="T15" fmla="*/ 0 60000 65536"/>
              <a:gd name="T16" fmla="*/ 0 60000 65536"/>
              <a:gd name="T17" fmla="*/ 0 60000 65536"/>
              <a:gd name="T18" fmla="*/ 0 w 417"/>
              <a:gd name="T19" fmla="*/ 0 h 219"/>
              <a:gd name="T20" fmla="*/ 417 w 417"/>
              <a:gd name="T21" fmla="*/ 219 h 219"/>
            </a:gdLst>
            <a:ahLst/>
            <a:cxnLst>
              <a:cxn ang="T12">
                <a:pos x="T0" y="T1"/>
              </a:cxn>
              <a:cxn ang="T13">
                <a:pos x="T2" y="T3"/>
              </a:cxn>
              <a:cxn ang="T14">
                <a:pos x="T4" y="T5"/>
              </a:cxn>
              <a:cxn ang="T15">
                <a:pos x="T6" y="T7"/>
              </a:cxn>
              <a:cxn ang="T16">
                <a:pos x="T8" y="T9"/>
              </a:cxn>
              <a:cxn ang="T17">
                <a:pos x="T10" y="T11"/>
              </a:cxn>
            </a:cxnLst>
            <a:rect l="T18" t="T19" r="T20" b="T21"/>
            <a:pathLst>
              <a:path w="417" h="219">
                <a:moveTo>
                  <a:pt x="417" y="219"/>
                </a:moveTo>
                <a:lnTo>
                  <a:pt x="417" y="219"/>
                </a:lnTo>
                <a:lnTo>
                  <a:pt x="0" y="84"/>
                </a:lnTo>
                <a:lnTo>
                  <a:pt x="205" y="0"/>
                </a:lnTo>
                <a:lnTo>
                  <a:pt x="417" y="219"/>
                </a:lnTo>
                <a:close/>
              </a:path>
            </a:pathLst>
          </a:custGeom>
          <a:solidFill>
            <a:srgbClr val="00FFFF"/>
          </a:solidFill>
          <a:ln w="9525">
            <a:noFill/>
            <a:round/>
            <a:headEnd/>
            <a:tailEnd/>
          </a:ln>
        </p:spPr>
        <p:txBody>
          <a:bodyPr/>
          <a:lstStyle/>
          <a:p>
            <a:endParaRPr lang="en-CA"/>
          </a:p>
        </p:txBody>
      </p:sp>
      <p:sp>
        <p:nvSpPr>
          <p:cNvPr id="48480" name="Freeform 362"/>
          <p:cNvSpPr>
            <a:spLocks/>
          </p:cNvSpPr>
          <p:nvPr/>
        </p:nvSpPr>
        <p:spPr bwMode="auto">
          <a:xfrm>
            <a:off x="3681413" y="3552825"/>
            <a:ext cx="614362" cy="204788"/>
          </a:xfrm>
          <a:custGeom>
            <a:avLst/>
            <a:gdLst>
              <a:gd name="T0" fmla="*/ 2147483647 w 417"/>
              <a:gd name="T1" fmla="*/ 2147483647 h 135"/>
              <a:gd name="T2" fmla="*/ 0 w 417"/>
              <a:gd name="T3" fmla="*/ 0 h 135"/>
              <a:gd name="T4" fmla="*/ 2147483647 w 417"/>
              <a:gd name="T5" fmla="*/ 2147483647 h 135"/>
              <a:gd name="T6" fmla="*/ 0 60000 65536"/>
              <a:gd name="T7" fmla="*/ 0 60000 65536"/>
              <a:gd name="T8" fmla="*/ 0 60000 65536"/>
              <a:gd name="T9" fmla="*/ 0 w 417"/>
              <a:gd name="T10" fmla="*/ 0 h 135"/>
              <a:gd name="T11" fmla="*/ 417 w 417"/>
              <a:gd name="T12" fmla="*/ 135 h 135"/>
            </a:gdLst>
            <a:ahLst/>
            <a:cxnLst>
              <a:cxn ang="T6">
                <a:pos x="T0" y="T1"/>
              </a:cxn>
              <a:cxn ang="T7">
                <a:pos x="T2" y="T3"/>
              </a:cxn>
              <a:cxn ang="T8">
                <a:pos x="T4" y="T5"/>
              </a:cxn>
            </a:cxnLst>
            <a:rect l="T9" t="T10" r="T11" b="T12"/>
            <a:pathLst>
              <a:path w="417" h="135">
                <a:moveTo>
                  <a:pt x="417" y="135"/>
                </a:moveTo>
                <a:lnTo>
                  <a:pt x="0" y="0"/>
                </a:lnTo>
                <a:lnTo>
                  <a:pt x="417" y="135"/>
                </a:lnTo>
                <a:close/>
              </a:path>
            </a:pathLst>
          </a:custGeom>
          <a:solidFill>
            <a:srgbClr val="00FFFF"/>
          </a:solidFill>
          <a:ln w="9525">
            <a:noFill/>
            <a:round/>
            <a:headEnd/>
            <a:tailEnd/>
          </a:ln>
        </p:spPr>
        <p:txBody>
          <a:bodyPr/>
          <a:lstStyle/>
          <a:p>
            <a:endParaRPr lang="en-CA"/>
          </a:p>
        </p:txBody>
      </p:sp>
      <p:sp>
        <p:nvSpPr>
          <p:cNvPr id="48481" name="Freeform 363"/>
          <p:cNvSpPr>
            <a:spLocks/>
          </p:cNvSpPr>
          <p:nvPr/>
        </p:nvSpPr>
        <p:spPr bwMode="auto">
          <a:xfrm>
            <a:off x="3681413" y="3425825"/>
            <a:ext cx="301625" cy="127000"/>
          </a:xfrm>
          <a:custGeom>
            <a:avLst/>
            <a:gdLst>
              <a:gd name="T0" fmla="*/ 0 w 205"/>
              <a:gd name="T1" fmla="*/ 2147483647 h 84"/>
              <a:gd name="T2" fmla="*/ 2147483647 w 205"/>
              <a:gd name="T3" fmla="*/ 0 h 84"/>
              <a:gd name="T4" fmla="*/ 0 w 205"/>
              <a:gd name="T5" fmla="*/ 2147483647 h 84"/>
              <a:gd name="T6" fmla="*/ 0 60000 65536"/>
              <a:gd name="T7" fmla="*/ 0 60000 65536"/>
              <a:gd name="T8" fmla="*/ 0 60000 65536"/>
              <a:gd name="T9" fmla="*/ 0 w 205"/>
              <a:gd name="T10" fmla="*/ 0 h 84"/>
              <a:gd name="T11" fmla="*/ 205 w 205"/>
              <a:gd name="T12" fmla="*/ 84 h 84"/>
            </a:gdLst>
            <a:ahLst/>
            <a:cxnLst>
              <a:cxn ang="T6">
                <a:pos x="T0" y="T1"/>
              </a:cxn>
              <a:cxn ang="T7">
                <a:pos x="T2" y="T3"/>
              </a:cxn>
              <a:cxn ang="T8">
                <a:pos x="T4" y="T5"/>
              </a:cxn>
            </a:cxnLst>
            <a:rect l="T9" t="T10" r="T11" b="T12"/>
            <a:pathLst>
              <a:path w="205" h="84">
                <a:moveTo>
                  <a:pt x="0" y="84"/>
                </a:moveTo>
                <a:lnTo>
                  <a:pt x="205" y="0"/>
                </a:lnTo>
                <a:lnTo>
                  <a:pt x="0" y="84"/>
                </a:lnTo>
                <a:close/>
              </a:path>
            </a:pathLst>
          </a:custGeom>
          <a:solidFill>
            <a:srgbClr val="00FFFF"/>
          </a:solidFill>
          <a:ln w="9525">
            <a:noFill/>
            <a:round/>
            <a:headEnd/>
            <a:tailEnd/>
          </a:ln>
        </p:spPr>
        <p:txBody>
          <a:bodyPr/>
          <a:lstStyle/>
          <a:p>
            <a:endParaRPr lang="en-CA"/>
          </a:p>
        </p:txBody>
      </p:sp>
      <p:sp>
        <p:nvSpPr>
          <p:cNvPr id="48482" name="Line 364"/>
          <p:cNvSpPr>
            <a:spLocks noChangeShapeType="1"/>
          </p:cNvSpPr>
          <p:nvPr/>
        </p:nvSpPr>
        <p:spPr bwMode="auto">
          <a:xfrm>
            <a:off x="3681413" y="3532188"/>
            <a:ext cx="593725" cy="225425"/>
          </a:xfrm>
          <a:prstGeom prst="line">
            <a:avLst/>
          </a:prstGeom>
          <a:noFill/>
          <a:ln w="22225">
            <a:solidFill>
              <a:srgbClr val="000000"/>
            </a:solidFill>
            <a:round/>
            <a:headEnd/>
            <a:tailEnd/>
          </a:ln>
        </p:spPr>
        <p:txBody>
          <a:bodyPr/>
          <a:lstStyle/>
          <a:p>
            <a:endParaRPr lang="en-CA"/>
          </a:p>
        </p:txBody>
      </p:sp>
      <p:sp>
        <p:nvSpPr>
          <p:cNvPr id="48483" name="Line 365"/>
          <p:cNvSpPr>
            <a:spLocks noChangeShapeType="1"/>
          </p:cNvSpPr>
          <p:nvPr/>
        </p:nvSpPr>
        <p:spPr bwMode="auto">
          <a:xfrm flipH="1">
            <a:off x="3681413" y="3425825"/>
            <a:ext cx="280987" cy="106363"/>
          </a:xfrm>
          <a:prstGeom prst="line">
            <a:avLst/>
          </a:prstGeom>
          <a:noFill/>
          <a:ln w="22225">
            <a:solidFill>
              <a:srgbClr val="000000"/>
            </a:solidFill>
            <a:round/>
            <a:headEnd/>
            <a:tailEnd/>
          </a:ln>
        </p:spPr>
        <p:txBody>
          <a:bodyPr/>
          <a:lstStyle/>
          <a:p>
            <a:endParaRPr lang="en-CA"/>
          </a:p>
        </p:txBody>
      </p:sp>
      <p:sp>
        <p:nvSpPr>
          <p:cNvPr id="48484" name="Freeform 366"/>
          <p:cNvSpPr>
            <a:spLocks/>
          </p:cNvSpPr>
          <p:nvPr/>
        </p:nvSpPr>
        <p:spPr bwMode="auto">
          <a:xfrm>
            <a:off x="3681413" y="3349625"/>
            <a:ext cx="301625" cy="203200"/>
          </a:xfrm>
          <a:custGeom>
            <a:avLst/>
            <a:gdLst>
              <a:gd name="T0" fmla="*/ 2147483647 w 205"/>
              <a:gd name="T1" fmla="*/ 2147483647 h 134"/>
              <a:gd name="T2" fmla="*/ 0 w 205"/>
              <a:gd name="T3" fmla="*/ 2147483647 h 134"/>
              <a:gd name="T4" fmla="*/ 0 w 205"/>
              <a:gd name="T5" fmla="*/ 2147483647 h 134"/>
              <a:gd name="T6" fmla="*/ 2147483647 w 205"/>
              <a:gd name="T7" fmla="*/ 0 h 134"/>
              <a:gd name="T8" fmla="*/ 2147483647 w 205"/>
              <a:gd name="T9" fmla="*/ 0 h 134"/>
              <a:gd name="T10" fmla="*/ 2147483647 w 205"/>
              <a:gd name="T11" fmla="*/ 2147483647 h 134"/>
              <a:gd name="T12" fmla="*/ 2147483647 w 205"/>
              <a:gd name="T13" fmla="*/ 2147483647 h 134"/>
              <a:gd name="T14" fmla="*/ 0 60000 65536"/>
              <a:gd name="T15" fmla="*/ 0 60000 65536"/>
              <a:gd name="T16" fmla="*/ 0 60000 65536"/>
              <a:gd name="T17" fmla="*/ 0 60000 65536"/>
              <a:gd name="T18" fmla="*/ 0 60000 65536"/>
              <a:gd name="T19" fmla="*/ 0 60000 65536"/>
              <a:gd name="T20" fmla="*/ 0 60000 65536"/>
              <a:gd name="T21" fmla="*/ 0 w 205"/>
              <a:gd name="T22" fmla="*/ 0 h 134"/>
              <a:gd name="T23" fmla="*/ 205 w 205"/>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5" h="134">
                <a:moveTo>
                  <a:pt x="205" y="50"/>
                </a:moveTo>
                <a:lnTo>
                  <a:pt x="0" y="134"/>
                </a:lnTo>
                <a:lnTo>
                  <a:pt x="155" y="0"/>
                </a:lnTo>
                <a:lnTo>
                  <a:pt x="205" y="50"/>
                </a:lnTo>
                <a:close/>
              </a:path>
            </a:pathLst>
          </a:custGeom>
          <a:solidFill>
            <a:srgbClr val="33CCCC"/>
          </a:solidFill>
          <a:ln w="9525">
            <a:noFill/>
            <a:round/>
            <a:headEnd/>
            <a:tailEnd/>
          </a:ln>
        </p:spPr>
        <p:txBody>
          <a:bodyPr/>
          <a:lstStyle/>
          <a:p>
            <a:endParaRPr lang="en-CA"/>
          </a:p>
        </p:txBody>
      </p:sp>
      <p:sp>
        <p:nvSpPr>
          <p:cNvPr id="48485" name="Freeform 367"/>
          <p:cNvSpPr>
            <a:spLocks/>
          </p:cNvSpPr>
          <p:nvPr/>
        </p:nvSpPr>
        <p:spPr bwMode="auto">
          <a:xfrm>
            <a:off x="3681413" y="3425825"/>
            <a:ext cx="301625" cy="127000"/>
          </a:xfrm>
          <a:custGeom>
            <a:avLst/>
            <a:gdLst>
              <a:gd name="T0" fmla="*/ 2147483647 w 205"/>
              <a:gd name="T1" fmla="*/ 0 h 84"/>
              <a:gd name="T2" fmla="*/ 0 w 205"/>
              <a:gd name="T3" fmla="*/ 2147483647 h 84"/>
              <a:gd name="T4" fmla="*/ 2147483647 w 205"/>
              <a:gd name="T5" fmla="*/ 0 h 84"/>
              <a:gd name="T6" fmla="*/ 0 60000 65536"/>
              <a:gd name="T7" fmla="*/ 0 60000 65536"/>
              <a:gd name="T8" fmla="*/ 0 60000 65536"/>
              <a:gd name="T9" fmla="*/ 0 w 205"/>
              <a:gd name="T10" fmla="*/ 0 h 84"/>
              <a:gd name="T11" fmla="*/ 205 w 205"/>
              <a:gd name="T12" fmla="*/ 84 h 84"/>
            </a:gdLst>
            <a:ahLst/>
            <a:cxnLst>
              <a:cxn ang="T6">
                <a:pos x="T0" y="T1"/>
              </a:cxn>
              <a:cxn ang="T7">
                <a:pos x="T2" y="T3"/>
              </a:cxn>
              <a:cxn ang="T8">
                <a:pos x="T4" y="T5"/>
              </a:cxn>
            </a:cxnLst>
            <a:rect l="T9" t="T10" r="T11" b="T12"/>
            <a:pathLst>
              <a:path w="205" h="84">
                <a:moveTo>
                  <a:pt x="205" y="0"/>
                </a:moveTo>
                <a:lnTo>
                  <a:pt x="0" y="84"/>
                </a:lnTo>
                <a:lnTo>
                  <a:pt x="205" y="0"/>
                </a:lnTo>
                <a:close/>
              </a:path>
            </a:pathLst>
          </a:custGeom>
          <a:solidFill>
            <a:srgbClr val="33CCCC"/>
          </a:solidFill>
          <a:ln w="9525">
            <a:noFill/>
            <a:round/>
            <a:headEnd/>
            <a:tailEnd/>
          </a:ln>
        </p:spPr>
        <p:txBody>
          <a:bodyPr/>
          <a:lstStyle/>
          <a:p>
            <a:endParaRPr lang="en-CA"/>
          </a:p>
        </p:txBody>
      </p:sp>
      <p:sp>
        <p:nvSpPr>
          <p:cNvPr id="48486" name="Line 368"/>
          <p:cNvSpPr>
            <a:spLocks noChangeShapeType="1"/>
          </p:cNvSpPr>
          <p:nvPr/>
        </p:nvSpPr>
        <p:spPr bwMode="auto">
          <a:xfrm flipV="1">
            <a:off x="3681413" y="3425825"/>
            <a:ext cx="280987" cy="106363"/>
          </a:xfrm>
          <a:prstGeom prst="line">
            <a:avLst/>
          </a:prstGeom>
          <a:noFill/>
          <a:ln w="22225">
            <a:solidFill>
              <a:srgbClr val="000000"/>
            </a:solidFill>
            <a:round/>
            <a:headEnd/>
            <a:tailEnd/>
          </a:ln>
        </p:spPr>
        <p:txBody>
          <a:bodyPr/>
          <a:lstStyle/>
          <a:p>
            <a:endParaRPr lang="en-CA"/>
          </a:p>
        </p:txBody>
      </p:sp>
      <p:sp>
        <p:nvSpPr>
          <p:cNvPr id="48487" name="Line 369"/>
          <p:cNvSpPr>
            <a:spLocks noChangeShapeType="1"/>
          </p:cNvSpPr>
          <p:nvPr/>
        </p:nvSpPr>
        <p:spPr bwMode="auto">
          <a:xfrm>
            <a:off x="3670300" y="3532188"/>
            <a:ext cx="11113" cy="1587"/>
          </a:xfrm>
          <a:prstGeom prst="line">
            <a:avLst/>
          </a:prstGeom>
          <a:noFill/>
          <a:ln w="22225">
            <a:solidFill>
              <a:srgbClr val="000000"/>
            </a:solidFill>
            <a:round/>
            <a:headEnd/>
            <a:tailEnd/>
          </a:ln>
        </p:spPr>
        <p:txBody>
          <a:bodyPr/>
          <a:lstStyle/>
          <a:p>
            <a:endParaRPr lang="en-CA"/>
          </a:p>
        </p:txBody>
      </p:sp>
      <p:sp>
        <p:nvSpPr>
          <p:cNvPr id="48488" name="Freeform 370"/>
          <p:cNvSpPr>
            <a:spLocks/>
          </p:cNvSpPr>
          <p:nvPr/>
        </p:nvSpPr>
        <p:spPr bwMode="auto">
          <a:xfrm>
            <a:off x="3681413" y="3349625"/>
            <a:ext cx="228600" cy="203200"/>
          </a:xfrm>
          <a:custGeom>
            <a:avLst/>
            <a:gdLst>
              <a:gd name="T0" fmla="*/ 0 w 155"/>
              <a:gd name="T1" fmla="*/ 2147483647 h 134"/>
              <a:gd name="T2" fmla="*/ 2147483647 w 155"/>
              <a:gd name="T3" fmla="*/ 0 h 134"/>
              <a:gd name="T4" fmla="*/ 0 w 155"/>
              <a:gd name="T5" fmla="*/ 2147483647 h 134"/>
              <a:gd name="T6" fmla="*/ 0 60000 65536"/>
              <a:gd name="T7" fmla="*/ 0 60000 65536"/>
              <a:gd name="T8" fmla="*/ 0 60000 65536"/>
              <a:gd name="T9" fmla="*/ 0 w 155"/>
              <a:gd name="T10" fmla="*/ 0 h 134"/>
              <a:gd name="T11" fmla="*/ 155 w 155"/>
              <a:gd name="T12" fmla="*/ 134 h 134"/>
            </a:gdLst>
            <a:ahLst/>
            <a:cxnLst>
              <a:cxn ang="T6">
                <a:pos x="T0" y="T1"/>
              </a:cxn>
              <a:cxn ang="T7">
                <a:pos x="T2" y="T3"/>
              </a:cxn>
              <a:cxn ang="T8">
                <a:pos x="T4" y="T5"/>
              </a:cxn>
            </a:cxnLst>
            <a:rect l="T9" t="T10" r="T11" b="T12"/>
            <a:pathLst>
              <a:path w="155" h="134">
                <a:moveTo>
                  <a:pt x="0" y="134"/>
                </a:moveTo>
                <a:lnTo>
                  <a:pt x="155" y="0"/>
                </a:lnTo>
                <a:lnTo>
                  <a:pt x="0" y="134"/>
                </a:lnTo>
                <a:close/>
              </a:path>
            </a:pathLst>
          </a:custGeom>
          <a:solidFill>
            <a:srgbClr val="33CCCC"/>
          </a:solidFill>
          <a:ln w="9525">
            <a:noFill/>
            <a:round/>
            <a:headEnd/>
            <a:tailEnd/>
          </a:ln>
        </p:spPr>
        <p:txBody>
          <a:bodyPr/>
          <a:lstStyle/>
          <a:p>
            <a:endParaRPr lang="en-CA"/>
          </a:p>
        </p:txBody>
      </p:sp>
      <p:sp>
        <p:nvSpPr>
          <p:cNvPr id="48489" name="Freeform 371"/>
          <p:cNvSpPr>
            <a:spLocks/>
          </p:cNvSpPr>
          <p:nvPr/>
        </p:nvSpPr>
        <p:spPr bwMode="auto">
          <a:xfrm>
            <a:off x="4295775" y="3576638"/>
            <a:ext cx="803275" cy="427037"/>
          </a:xfrm>
          <a:custGeom>
            <a:avLst/>
            <a:gdLst>
              <a:gd name="T0" fmla="*/ 0 w 544"/>
              <a:gd name="T1" fmla="*/ 2147483647 h 282"/>
              <a:gd name="T2" fmla="*/ 2147483647 w 544"/>
              <a:gd name="T3" fmla="*/ 2147483647 h 282"/>
              <a:gd name="T4" fmla="*/ 2147483647 w 544"/>
              <a:gd name="T5" fmla="*/ 2147483647 h 282"/>
              <a:gd name="T6" fmla="*/ 2147483647 w 544"/>
              <a:gd name="T7" fmla="*/ 0 h 282"/>
              <a:gd name="T8" fmla="*/ 0 w 544"/>
              <a:gd name="T9" fmla="*/ 2147483647 h 282"/>
              <a:gd name="T10" fmla="*/ 0 w 544"/>
              <a:gd name="T11" fmla="*/ 2147483647 h 282"/>
              <a:gd name="T12" fmla="*/ 0 60000 65536"/>
              <a:gd name="T13" fmla="*/ 0 60000 65536"/>
              <a:gd name="T14" fmla="*/ 0 60000 65536"/>
              <a:gd name="T15" fmla="*/ 0 60000 65536"/>
              <a:gd name="T16" fmla="*/ 0 60000 65536"/>
              <a:gd name="T17" fmla="*/ 0 60000 65536"/>
              <a:gd name="T18" fmla="*/ 0 w 544"/>
              <a:gd name="T19" fmla="*/ 0 h 282"/>
              <a:gd name="T20" fmla="*/ 544 w 544"/>
              <a:gd name="T21" fmla="*/ 282 h 282"/>
            </a:gdLst>
            <a:ahLst/>
            <a:cxnLst>
              <a:cxn ang="T12">
                <a:pos x="T0" y="T1"/>
              </a:cxn>
              <a:cxn ang="T13">
                <a:pos x="T2" y="T3"/>
              </a:cxn>
              <a:cxn ang="T14">
                <a:pos x="T4" y="T5"/>
              </a:cxn>
              <a:cxn ang="T15">
                <a:pos x="T6" y="T7"/>
              </a:cxn>
              <a:cxn ang="T16">
                <a:pos x="T8" y="T9"/>
              </a:cxn>
              <a:cxn ang="T17">
                <a:pos x="T10" y="T11"/>
              </a:cxn>
            </a:cxnLst>
            <a:rect l="T18" t="T19" r="T20" b="T21"/>
            <a:pathLst>
              <a:path w="544" h="282">
                <a:moveTo>
                  <a:pt x="0" y="120"/>
                </a:moveTo>
                <a:lnTo>
                  <a:pt x="410" y="282"/>
                </a:lnTo>
                <a:lnTo>
                  <a:pt x="544" y="148"/>
                </a:lnTo>
                <a:lnTo>
                  <a:pt x="134" y="0"/>
                </a:lnTo>
                <a:lnTo>
                  <a:pt x="0" y="120"/>
                </a:lnTo>
                <a:close/>
              </a:path>
            </a:pathLst>
          </a:custGeom>
          <a:solidFill>
            <a:srgbClr val="00FFFF"/>
          </a:solidFill>
          <a:ln w="9525">
            <a:noFill/>
            <a:round/>
            <a:headEnd/>
            <a:tailEnd/>
          </a:ln>
        </p:spPr>
        <p:txBody>
          <a:bodyPr/>
          <a:lstStyle/>
          <a:p>
            <a:endParaRPr lang="en-CA"/>
          </a:p>
        </p:txBody>
      </p:sp>
      <p:sp>
        <p:nvSpPr>
          <p:cNvPr id="48490" name="Line 372"/>
          <p:cNvSpPr>
            <a:spLocks noChangeShapeType="1"/>
          </p:cNvSpPr>
          <p:nvPr/>
        </p:nvSpPr>
        <p:spPr bwMode="auto">
          <a:xfrm flipH="1">
            <a:off x="3670300" y="3349625"/>
            <a:ext cx="239713" cy="182563"/>
          </a:xfrm>
          <a:prstGeom prst="line">
            <a:avLst/>
          </a:prstGeom>
          <a:noFill/>
          <a:ln w="22225">
            <a:solidFill>
              <a:srgbClr val="000000"/>
            </a:solidFill>
            <a:round/>
            <a:headEnd/>
            <a:tailEnd/>
          </a:ln>
        </p:spPr>
        <p:txBody>
          <a:bodyPr/>
          <a:lstStyle/>
          <a:p>
            <a:endParaRPr lang="en-CA"/>
          </a:p>
        </p:txBody>
      </p:sp>
      <p:sp>
        <p:nvSpPr>
          <p:cNvPr id="48491" name="Freeform 373"/>
          <p:cNvSpPr>
            <a:spLocks/>
          </p:cNvSpPr>
          <p:nvPr/>
        </p:nvSpPr>
        <p:spPr bwMode="auto">
          <a:xfrm>
            <a:off x="4295775" y="3576638"/>
            <a:ext cx="803275" cy="427037"/>
          </a:xfrm>
          <a:custGeom>
            <a:avLst/>
            <a:gdLst>
              <a:gd name="T0" fmla="*/ 0 w 544"/>
              <a:gd name="T1" fmla="*/ 2147483647 h 282"/>
              <a:gd name="T2" fmla="*/ 2147483647 w 544"/>
              <a:gd name="T3" fmla="*/ 2147483647 h 282"/>
              <a:gd name="T4" fmla="*/ 2147483647 w 544"/>
              <a:gd name="T5" fmla="*/ 2147483647 h 282"/>
              <a:gd name="T6" fmla="*/ 2147483647 w 544"/>
              <a:gd name="T7" fmla="*/ 0 h 282"/>
              <a:gd name="T8" fmla="*/ 0 w 544"/>
              <a:gd name="T9" fmla="*/ 2147483647 h 282"/>
              <a:gd name="T10" fmla="*/ 0 w 544"/>
              <a:gd name="T11" fmla="*/ 2147483647 h 282"/>
              <a:gd name="T12" fmla="*/ 0 60000 65536"/>
              <a:gd name="T13" fmla="*/ 0 60000 65536"/>
              <a:gd name="T14" fmla="*/ 0 60000 65536"/>
              <a:gd name="T15" fmla="*/ 0 60000 65536"/>
              <a:gd name="T16" fmla="*/ 0 60000 65536"/>
              <a:gd name="T17" fmla="*/ 0 60000 65536"/>
              <a:gd name="T18" fmla="*/ 0 w 544"/>
              <a:gd name="T19" fmla="*/ 0 h 282"/>
              <a:gd name="T20" fmla="*/ 544 w 544"/>
              <a:gd name="T21" fmla="*/ 282 h 282"/>
            </a:gdLst>
            <a:ahLst/>
            <a:cxnLst>
              <a:cxn ang="T12">
                <a:pos x="T0" y="T1"/>
              </a:cxn>
              <a:cxn ang="T13">
                <a:pos x="T2" y="T3"/>
              </a:cxn>
              <a:cxn ang="T14">
                <a:pos x="T4" y="T5"/>
              </a:cxn>
              <a:cxn ang="T15">
                <a:pos x="T6" y="T7"/>
              </a:cxn>
              <a:cxn ang="T16">
                <a:pos x="T8" y="T9"/>
              </a:cxn>
              <a:cxn ang="T17">
                <a:pos x="T10" y="T11"/>
              </a:cxn>
            </a:cxnLst>
            <a:rect l="T18" t="T19" r="T20" b="T21"/>
            <a:pathLst>
              <a:path w="544" h="282">
                <a:moveTo>
                  <a:pt x="0" y="120"/>
                </a:moveTo>
                <a:lnTo>
                  <a:pt x="410" y="282"/>
                </a:lnTo>
                <a:lnTo>
                  <a:pt x="544" y="148"/>
                </a:lnTo>
                <a:lnTo>
                  <a:pt x="134" y="0"/>
                </a:lnTo>
                <a:lnTo>
                  <a:pt x="0" y="120"/>
                </a:lnTo>
                <a:close/>
              </a:path>
            </a:pathLst>
          </a:custGeom>
          <a:noFill/>
          <a:ln w="22225">
            <a:solidFill>
              <a:srgbClr val="000000"/>
            </a:solidFill>
            <a:round/>
            <a:headEnd/>
            <a:tailEnd/>
          </a:ln>
        </p:spPr>
        <p:txBody>
          <a:bodyPr/>
          <a:lstStyle/>
          <a:p>
            <a:endParaRPr lang="en-CA"/>
          </a:p>
        </p:txBody>
      </p:sp>
      <p:sp>
        <p:nvSpPr>
          <p:cNvPr id="48492" name="Freeform 374"/>
          <p:cNvSpPr>
            <a:spLocks/>
          </p:cNvSpPr>
          <p:nvPr/>
        </p:nvSpPr>
        <p:spPr bwMode="auto">
          <a:xfrm>
            <a:off x="5557838" y="4079875"/>
            <a:ext cx="155575" cy="52388"/>
          </a:xfrm>
          <a:custGeom>
            <a:avLst/>
            <a:gdLst>
              <a:gd name="T0" fmla="*/ 2147483647 w 106"/>
              <a:gd name="T1" fmla="*/ 2147483647 h 35"/>
              <a:gd name="T2" fmla="*/ 2147483647 w 106"/>
              <a:gd name="T3" fmla="*/ 2147483647 h 35"/>
              <a:gd name="T4" fmla="*/ 0 w 106"/>
              <a:gd name="T5" fmla="*/ 2147483647 h 35"/>
              <a:gd name="T6" fmla="*/ 2147483647 w 106"/>
              <a:gd name="T7" fmla="*/ 0 h 35"/>
              <a:gd name="T8" fmla="*/ 2147483647 w 106"/>
              <a:gd name="T9" fmla="*/ 2147483647 h 35"/>
              <a:gd name="T10" fmla="*/ 2147483647 w 106"/>
              <a:gd name="T11" fmla="*/ 2147483647 h 35"/>
              <a:gd name="T12" fmla="*/ 0 60000 65536"/>
              <a:gd name="T13" fmla="*/ 0 60000 65536"/>
              <a:gd name="T14" fmla="*/ 0 60000 65536"/>
              <a:gd name="T15" fmla="*/ 0 60000 65536"/>
              <a:gd name="T16" fmla="*/ 0 60000 65536"/>
              <a:gd name="T17" fmla="*/ 0 60000 65536"/>
              <a:gd name="T18" fmla="*/ 0 w 106"/>
              <a:gd name="T19" fmla="*/ 0 h 35"/>
              <a:gd name="T20" fmla="*/ 106 w 106"/>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106" h="35">
                <a:moveTo>
                  <a:pt x="106" y="35"/>
                </a:moveTo>
                <a:lnTo>
                  <a:pt x="106" y="35"/>
                </a:lnTo>
                <a:lnTo>
                  <a:pt x="0" y="21"/>
                </a:lnTo>
                <a:lnTo>
                  <a:pt x="28" y="0"/>
                </a:lnTo>
                <a:lnTo>
                  <a:pt x="106" y="35"/>
                </a:lnTo>
                <a:close/>
              </a:path>
            </a:pathLst>
          </a:custGeom>
          <a:solidFill>
            <a:srgbClr val="CCFFFF"/>
          </a:solidFill>
          <a:ln w="9525">
            <a:noFill/>
            <a:round/>
            <a:headEnd/>
            <a:tailEnd/>
          </a:ln>
        </p:spPr>
        <p:txBody>
          <a:bodyPr/>
          <a:lstStyle/>
          <a:p>
            <a:endParaRPr lang="en-CA"/>
          </a:p>
        </p:txBody>
      </p:sp>
      <p:sp>
        <p:nvSpPr>
          <p:cNvPr id="48493" name="Freeform 375"/>
          <p:cNvSpPr>
            <a:spLocks/>
          </p:cNvSpPr>
          <p:nvPr/>
        </p:nvSpPr>
        <p:spPr bwMode="auto">
          <a:xfrm>
            <a:off x="5557838" y="4079875"/>
            <a:ext cx="41275" cy="31750"/>
          </a:xfrm>
          <a:custGeom>
            <a:avLst/>
            <a:gdLst>
              <a:gd name="T0" fmla="*/ 0 w 28"/>
              <a:gd name="T1" fmla="*/ 2147483647 h 21"/>
              <a:gd name="T2" fmla="*/ 2147483647 w 28"/>
              <a:gd name="T3" fmla="*/ 0 h 21"/>
              <a:gd name="T4" fmla="*/ 0 w 28"/>
              <a:gd name="T5" fmla="*/ 2147483647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0" y="21"/>
                </a:moveTo>
                <a:lnTo>
                  <a:pt x="28" y="0"/>
                </a:lnTo>
                <a:lnTo>
                  <a:pt x="0" y="21"/>
                </a:lnTo>
                <a:close/>
              </a:path>
            </a:pathLst>
          </a:custGeom>
          <a:solidFill>
            <a:srgbClr val="CCFFFF"/>
          </a:solidFill>
          <a:ln w="9525">
            <a:noFill/>
            <a:round/>
            <a:headEnd/>
            <a:tailEnd/>
          </a:ln>
        </p:spPr>
        <p:txBody>
          <a:bodyPr/>
          <a:lstStyle/>
          <a:p>
            <a:endParaRPr lang="en-CA"/>
          </a:p>
        </p:txBody>
      </p:sp>
      <p:sp>
        <p:nvSpPr>
          <p:cNvPr id="48494" name="Freeform 376"/>
          <p:cNvSpPr>
            <a:spLocks/>
          </p:cNvSpPr>
          <p:nvPr/>
        </p:nvSpPr>
        <p:spPr bwMode="auto">
          <a:xfrm>
            <a:off x="5599113" y="4079875"/>
            <a:ext cx="114300" cy="52388"/>
          </a:xfrm>
          <a:custGeom>
            <a:avLst/>
            <a:gdLst>
              <a:gd name="T0" fmla="*/ 0 w 78"/>
              <a:gd name="T1" fmla="*/ 0 h 35"/>
              <a:gd name="T2" fmla="*/ 2147483647 w 78"/>
              <a:gd name="T3" fmla="*/ 2147483647 h 35"/>
              <a:gd name="T4" fmla="*/ 0 w 78"/>
              <a:gd name="T5" fmla="*/ 0 h 35"/>
              <a:gd name="T6" fmla="*/ 0 60000 65536"/>
              <a:gd name="T7" fmla="*/ 0 60000 65536"/>
              <a:gd name="T8" fmla="*/ 0 60000 65536"/>
              <a:gd name="T9" fmla="*/ 0 w 78"/>
              <a:gd name="T10" fmla="*/ 0 h 35"/>
              <a:gd name="T11" fmla="*/ 78 w 78"/>
              <a:gd name="T12" fmla="*/ 35 h 35"/>
            </a:gdLst>
            <a:ahLst/>
            <a:cxnLst>
              <a:cxn ang="T6">
                <a:pos x="T0" y="T1"/>
              </a:cxn>
              <a:cxn ang="T7">
                <a:pos x="T2" y="T3"/>
              </a:cxn>
              <a:cxn ang="T8">
                <a:pos x="T4" y="T5"/>
              </a:cxn>
            </a:cxnLst>
            <a:rect l="T9" t="T10" r="T11" b="T12"/>
            <a:pathLst>
              <a:path w="78" h="35">
                <a:moveTo>
                  <a:pt x="0" y="0"/>
                </a:moveTo>
                <a:lnTo>
                  <a:pt x="78" y="35"/>
                </a:lnTo>
                <a:lnTo>
                  <a:pt x="0" y="0"/>
                </a:lnTo>
                <a:close/>
              </a:path>
            </a:pathLst>
          </a:custGeom>
          <a:solidFill>
            <a:srgbClr val="CCFFFF"/>
          </a:solidFill>
          <a:ln w="9525">
            <a:noFill/>
            <a:round/>
            <a:headEnd/>
            <a:tailEnd/>
          </a:ln>
        </p:spPr>
        <p:txBody>
          <a:bodyPr/>
          <a:lstStyle/>
          <a:p>
            <a:endParaRPr lang="en-CA"/>
          </a:p>
        </p:txBody>
      </p:sp>
      <p:sp>
        <p:nvSpPr>
          <p:cNvPr id="48495" name="Line 377"/>
          <p:cNvSpPr>
            <a:spLocks noChangeShapeType="1"/>
          </p:cNvSpPr>
          <p:nvPr/>
        </p:nvSpPr>
        <p:spPr bwMode="auto">
          <a:xfrm flipH="1">
            <a:off x="5546725" y="4057650"/>
            <a:ext cx="52388" cy="31750"/>
          </a:xfrm>
          <a:prstGeom prst="line">
            <a:avLst/>
          </a:prstGeom>
          <a:noFill/>
          <a:ln w="22225">
            <a:solidFill>
              <a:srgbClr val="000000"/>
            </a:solidFill>
            <a:round/>
            <a:headEnd/>
            <a:tailEnd/>
          </a:ln>
        </p:spPr>
        <p:txBody>
          <a:bodyPr/>
          <a:lstStyle/>
          <a:p>
            <a:endParaRPr lang="en-CA"/>
          </a:p>
        </p:txBody>
      </p:sp>
      <p:sp>
        <p:nvSpPr>
          <p:cNvPr id="48496" name="Line 378"/>
          <p:cNvSpPr>
            <a:spLocks noChangeShapeType="1"/>
          </p:cNvSpPr>
          <p:nvPr/>
        </p:nvSpPr>
        <p:spPr bwMode="auto">
          <a:xfrm flipH="1" flipV="1">
            <a:off x="5599113" y="4057650"/>
            <a:ext cx="93662" cy="53975"/>
          </a:xfrm>
          <a:prstGeom prst="line">
            <a:avLst/>
          </a:prstGeom>
          <a:noFill/>
          <a:ln w="22225">
            <a:solidFill>
              <a:srgbClr val="000000"/>
            </a:solidFill>
            <a:round/>
            <a:headEnd/>
            <a:tailEnd/>
          </a:ln>
        </p:spPr>
        <p:txBody>
          <a:bodyPr/>
          <a:lstStyle/>
          <a:p>
            <a:endParaRPr lang="en-CA"/>
          </a:p>
        </p:txBody>
      </p:sp>
      <p:sp>
        <p:nvSpPr>
          <p:cNvPr id="48497" name="Freeform 379"/>
          <p:cNvSpPr>
            <a:spLocks/>
          </p:cNvSpPr>
          <p:nvPr/>
        </p:nvSpPr>
        <p:spPr bwMode="auto">
          <a:xfrm>
            <a:off x="4900613" y="3800475"/>
            <a:ext cx="698500" cy="311150"/>
          </a:xfrm>
          <a:custGeom>
            <a:avLst/>
            <a:gdLst>
              <a:gd name="T0" fmla="*/ 2147483647 w 473"/>
              <a:gd name="T1" fmla="*/ 2147483647 h 205"/>
              <a:gd name="T2" fmla="*/ 2147483647 w 473"/>
              <a:gd name="T3" fmla="*/ 2147483647 h 205"/>
              <a:gd name="T4" fmla="*/ 0 w 473"/>
              <a:gd name="T5" fmla="*/ 2147483647 h 205"/>
              <a:gd name="T6" fmla="*/ 2147483647 w 473"/>
              <a:gd name="T7" fmla="*/ 0 h 205"/>
              <a:gd name="T8" fmla="*/ 2147483647 w 473"/>
              <a:gd name="T9" fmla="*/ 0 h 205"/>
              <a:gd name="T10" fmla="*/ 2147483647 w 473"/>
              <a:gd name="T11" fmla="*/ 2147483647 h 205"/>
              <a:gd name="T12" fmla="*/ 2147483647 w 473"/>
              <a:gd name="T13" fmla="*/ 2147483647 h 205"/>
              <a:gd name="T14" fmla="*/ 0 60000 65536"/>
              <a:gd name="T15" fmla="*/ 0 60000 65536"/>
              <a:gd name="T16" fmla="*/ 0 60000 65536"/>
              <a:gd name="T17" fmla="*/ 0 60000 65536"/>
              <a:gd name="T18" fmla="*/ 0 60000 65536"/>
              <a:gd name="T19" fmla="*/ 0 60000 65536"/>
              <a:gd name="T20" fmla="*/ 0 60000 65536"/>
              <a:gd name="T21" fmla="*/ 0 w 473"/>
              <a:gd name="T22" fmla="*/ 0 h 205"/>
              <a:gd name="T23" fmla="*/ 473 w 473"/>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3" h="205">
                <a:moveTo>
                  <a:pt x="473" y="184"/>
                </a:moveTo>
                <a:lnTo>
                  <a:pt x="445" y="205"/>
                </a:lnTo>
                <a:lnTo>
                  <a:pt x="0" y="134"/>
                </a:lnTo>
                <a:lnTo>
                  <a:pt x="134" y="0"/>
                </a:lnTo>
                <a:lnTo>
                  <a:pt x="473" y="184"/>
                </a:lnTo>
                <a:close/>
              </a:path>
            </a:pathLst>
          </a:custGeom>
          <a:solidFill>
            <a:srgbClr val="00FFFF"/>
          </a:solidFill>
          <a:ln w="9525">
            <a:noFill/>
            <a:round/>
            <a:headEnd/>
            <a:tailEnd/>
          </a:ln>
        </p:spPr>
        <p:txBody>
          <a:bodyPr/>
          <a:lstStyle/>
          <a:p>
            <a:endParaRPr lang="en-CA"/>
          </a:p>
        </p:txBody>
      </p:sp>
      <p:sp>
        <p:nvSpPr>
          <p:cNvPr id="48498" name="Freeform 380"/>
          <p:cNvSpPr>
            <a:spLocks/>
          </p:cNvSpPr>
          <p:nvPr/>
        </p:nvSpPr>
        <p:spPr bwMode="auto">
          <a:xfrm>
            <a:off x="5557838" y="4079875"/>
            <a:ext cx="41275" cy="31750"/>
          </a:xfrm>
          <a:custGeom>
            <a:avLst/>
            <a:gdLst>
              <a:gd name="T0" fmla="*/ 2147483647 w 28"/>
              <a:gd name="T1" fmla="*/ 0 h 21"/>
              <a:gd name="T2" fmla="*/ 0 w 28"/>
              <a:gd name="T3" fmla="*/ 2147483647 h 21"/>
              <a:gd name="T4" fmla="*/ 2147483647 w 28"/>
              <a:gd name="T5" fmla="*/ 0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28" y="0"/>
                </a:moveTo>
                <a:lnTo>
                  <a:pt x="0" y="21"/>
                </a:lnTo>
                <a:lnTo>
                  <a:pt x="28" y="0"/>
                </a:lnTo>
                <a:close/>
              </a:path>
            </a:pathLst>
          </a:custGeom>
          <a:solidFill>
            <a:srgbClr val="00FFFF"/>
          </a:solidFill>
          <a:ln w="9525">
            <a:noFill/>
            <a:round/>
            <a:headEnd/>
            <a:tailEnd/>
          </a:ln>
        </p:spPr>
        <p:txBody>
          <a:bodyPr/>
          <a:lstStyle/>
          <a:p>
            <a:endParaRPr lang="en-CA"/>
          </a:p>
        </p:txBody>
      </p:sp>
      <p:sp>
        <p:nvSpPr>
          <p:cNvPr id="48499" name="Freeform 381"/>
          <p:cNvSpPr>
            <a:spLocks/>
          </p:cNvSpPr>
          <p:nvPr/>
        </p:nvSpPr>
        <p:spPr bwMode="auto">
          <a:xfrm>
            <a:off x="4900613" y="3800475"/>
            <a:ext cx="198437" cy="203200"/>
          </a:xfrm>
          <a:custGeom>
            <a:avLst/>
            <a:gdLst>
              <a:gd name="T0" fmla="*/ 0 w 134"/>
              <a:gd name="T1" fmla="*/ 2147483647 h 134"/>
              <a:gd name="T2" fmla="*/ 2147483647 w 134"/>
              <a:gd name="T3" fmla="*/ 0 h 134"/>
              <a:gd name="T4" fmla="*/ 0 w 134"/>
              <a:gd name="T5" fmla="*/ 2147483647 h 134"/>
              <a:gd name="T6" fmla="*/ 0 60000 65536"/>
              <a:gd name="T7" fmla="*/ 0 60000 65536"/>
              <a:gd name="T8" fmla="*/ 0 60000 65536"/>
              <a:gd name="T9" fmla="*/ 0 w 134"/>
              <a:gd name="T10" fmla="*/ 0 h 134"/>
              <a:gd name="T11" fmla="*/ 134 w 134"/>
              <a:gd name="T12" fmla="*/ 134 h 134"/>
            </a:gdLst>
            <a:ahLst/>
            <a:cxnLst>
              <a:cxn ang="T6">
                <a:pos x="T0" y="T1"/>
              </a:cxn>
              <a:cxn ang="T7">
                <a:pos x="T2" y="T3"/>
              </a:cxn>
              <a:cxn ang="T8">
                <a:pos x="T4" y="T5"/>
              </a:cxn>
            </a:cxnLst>
            <a:rect l="T9" t="T10" r="T11" b="T12"/>
            <a:pathLst>
              <a:path w="134" h="134">
                <a:moveTo>
                  <a:pt x="0" y="134"/>
                </a:moveTo>
                <a:lnTo>
                  <a:pt x="134" y="0"/>
                </a:lnTo>
                <a:lnTo>
                  <a:pt x="0" y="134"/>
                </a:lnTo>
                <a:close/>
              </a:path>
            </a:pathLst>
          </a:custGeom>
          <a:solidFill>
            <a:srgbClr val="00FFFF"/>
          </a:solidFill>
          <a:ln w="9525">
            <a:noFill/>
            <a:round/>
            <a:headEnd/>
            <a:tailEnd/>
          </a:ln>
        </p:spPr>
        <p:txBody>
          <a:bodyPr/>
          <a:lstStyle/>
          <a:p>
            <a:endParaRPr lang="en-CA"/>
          </a:p>
        </p:txBody>
      </p:sp>
      <p:sp>
        <p:nvSpPr>
          <p:cNvPr id="48500" name="Line 382"/>
          <p:cNvSpPr>
            <a:spLocks noChangeShapeType="1"/>
          </p:cNvSpPr>
          <p:nvPr/>
        </p:nvSpPr>
        <p:spPr bwMode="auto">
          <a:xfrm flipV="1">
            <a:off x="5546725" y="4057650"/>
            <a:ext cx="52388" cy="31750"/>
          </a:xfrm>
          <a:prstGeom prst="line">
            <a:avLst/>
          </a:prstGeom>
          <a:noFill/>
          <a:ln w="22225">
            <a:solidFill>
              <a:srgbClr val="000000"/>
            </a:solidFill>
            <a:round/>
            <a:headEnd/>
            <a:tailEnd/>
          </a:ln>
        </p:spPr>
        <p:txBody>
          <a:bodyPr/>
          <a:lstStyle/>
          <a:p>
            <a:endParaRPr lang="en-CA"/>
          </a:p>
        </p:txBody>
      </p:sp>
      <p:sp>
        <p:nvSpPr>
          <p:cNvPr id="48501" name="Line 383"/>
          <p:cNvSpPr>
            <a:spLocks noChangeShapeType="1"/>
          </p:cNvSpPr>
          <p:nvPr/>
        </p:nvSpPr>
        <p:spPr bwMode="auto">
          <a:xfrm flipH="1">
            <a:off x="4900613" y="3779838"/>
            <a:ext cx="187325" cy="203200"/>
          </a:xfrm>
          <a:prstGeom prst="line">
            <a:avLst/>
          </a:prstGeom>
          <a:noFill/>
          <a:ln w="22225">
            <a:solidFill>
              <a:srgbClr val="000000"/>
            </a:solidFill>
            <a:round/>
            <a:headEnd/>
            <a:tailEnd/>
          </a:ln>
        </p:spPr>
        <p:txBody>
          <a:bodyPr/>
          <a:lstStyle/>
          <a:p>
            <a:endParaRPr lang="en-CA"/>
          </a:p>
        </p:txBody>
      </p:sp>
      <p:sp>
        <p:nvSpPr>
          <p:cNvPr id="48502" name="Freeform 384"/>
          <p:cNvSpPr>
            <a:spLocks/>
          </p:cNvSpPr>
          <p:nvPr/>
        </p:nvSpPr>
        <p:spPr bwMode="auto">
          <a:xfrm>
            <a:off x="5099050" y="3800475"/>
            <a:ext cx="500063" cy="279400"/>
          </a:xfrm>
          <a:custGeom>
            <a:avLst/>
            <a:gdLst>
              <a:gd name="T0" fmla="*/ 0 w 339"/>
              <a:gd name="T1" fmla="*/ 0 h 184"/>
              <a:gd name="T2" fmla="*/ 2147483647 w 339"/>
              <a:gd name="T3" fmla="*/ 2147483647 h 184"/>
              <a:gd name="T4" fmla="*/ 0 w 339"/>
              <a:gd name="T5" fmla="*/ 0 h 184"/>
              <a:gd name="T6" fmla="*/ 0 60000 65536"/>
              <a:gd name="T7" fmla="*/ 0 60000 65536"/>
              <a:gd name="T8" fmla="*/ 0 60000 65536"/>
              <a:gd name="T9" fmla="*/ 0 w 339"/>
              <a:gd name="T10" fmla="*/ 0 h 184"/>
              <a:gd name="T11" fmla="*/ 339 w 339"/>
              <a:gd name="T12" fmla="*/ 184 h 184"/>
            </a:gdLst>
            <a:ahLst/>
            <a:cxnLst>
              <a:cxn ang="T6">
                <a:pos x="T0" y="T1"/>
              </a:cxn>
              <a:cxn ang="T7">
                <a:pos x="T2" y="T3"/>
              </a:cxn>
              <a:cxn ang="T8">
                <a:pos x="T4" y="T5"/>
              </a:cxn>
            </a:cxnLst>
            <a:rect l="T9" t="T10" r="T11" b="T12"/>
            <a:pathLst>
              <a:path w="339" h="184">
                <a:moveTo>
                  <a:pt x="0" y="0"/>
                </a:moveTo>
                <a:lnTo>
                  <a:pt x="339" y="184"/>
                </a:lnTo>
                <a:lnTo>
                  <a:pt x="0" y="0"/>
                </a:lnTo>
                <a:close/>
              </a:path>
            </a:pathLst>
          </a:custGeom>
          <a:solidFill>
            <a:srgbClr val="00FFFF"/>
          </a:solidFill>
          <a:ln w="9525">
            <a:noFill/>
            <a:round/>
            <a:headEnd/>
            <a:tailEnd/>
          </a:ln>
        </p:spPr>
        <p:txBody>
          <a:bodyPr/>
          <a:lstStyle/>
          <a:p>
            <a:endParaRPr lang="en-CA"/>
          </a:p>
        </p:txBody>
      </p:sp>
      <p:sp>
        <p:nvSpPr>
          <p:cNvPr id="48503" name="Freeform 385"/>
          <p:cNvSpPr>
            <a:spLocks/>
          </p:cNvSpPr>
          <p:nvPr/>
        </p:nvSpPr>
        <p:spPr bwMode="auto">
          <a:xfrm>
            <a:off x="5337175" y="4111625"/>
            <a:ext cx="376238" cy="244475"/>
          </a:xfrm>
          <a:custGeom>
            <a:avLst/>
            <a:gdLst>
              <a:gd name="T0" fmla="*/ 2147483647 w 255"/>
              <a:gd name="T1" fmla="*/ 2147483647 h 162"/>
              <a:gd name="T2" fmla="*/ 2147483647 w 255"/>
              <a:gd name="T3" fmla="*/ 2147483647 h 162"/>
              <a:gd name="T4" fmla="*/ 2147483647 w 255"/>
              <a:gd name="T5" fmla="*/ 2147483647 h 162"/>
              <a:gd name="T6" fmla="*/ 2147483647 w 255"/>
              <a:gd name="T7" fmla="*/ 0 h 162"/>
              <a:gd name="T8" fmla="*/ 0 w 255"/>
              <a:gd name="T9" fmla="*/ 2147483647 h 162"/>
              <a:gd name="T10" fmla="*/ 2147483647 w 255"/>
              <a:gd name="T11" fmla="*/ 2147483647 h 162"/>
              <a:gd name="T12" fmla="*/ 2147483647 w 255"/>
              <a:gd name="T13" fmla="*/ 2147483647 h 162"/>
              <a:gd name="T14" fmla="*/ 0 60000 65536"/>
              <a:gd name="T15" fmla="*/ 0 60000 65536"/>
              <a:gd name="T16" fmla="*/ 0 60000 65536"/>
              <a:gd name="T17" fmla="*/ 0 60000 65536"/>
              <a:gd name="T18" fmla="*/ 0 60000 65536"/>
              <a:gd name="T19" fmla="*/ 0 60000 65536"/>
              <a:gd name="T20" fmla="*/ 0 60000 65536"/>
              <a:gd name="T21" fmla="*/ 0 w 255"/>
              <a:gd name="T22" fmla="*/ 0 h 162"/>
              <a:gd name="T23" fmla="*/ 255 w 255"/>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5" h="162">
                <a:moveTo>
                  <a:pt x="128" y="162"/>
                </a:moveTo>
                <a:lnTo>
                  <a:pt x="128" y="162"/>
                </a:lnTo>
                <a:lnTo>
                  <a:pt x="255" y="14"/>
                </a:lnTo>
                <a:lnTo>
                  <a:pt x="149" y="0"/>
                </a:lnTo>
                <a:lnTo>
                  <a:pt x="0" y="85"/>
                </a:lnTo>
                <a:lnTo>
                  <a:pt x="128" y="162"/>
                </a:lnTo>
                <a:close/>
              </a:path>
            </a:pathLst>
          </a:custGeom>
          <a:solidFill>
            <a:srgbClr val="CCFFFF"/>
          </a:solidFill>
          <a:ln w="9525">
            <a:noFill/>
            <a:round/>
            <a:headEnd/>
            <a:tailEnd/>
          </a:ln>
        </p:spPr>
        <p:txBody>
          <a:bodyPr/>
          <a:lstStyle/>
          <a:p>
            <a:endParaRPr lang="en-CA"/>
          </a:p>
        </p:txBody>
      </p:sp>
      <p:sp>
        <p:nvSpPr>
          <p:cNvPr id="48504" name="Freeform 386"/>
          <p:cNvSpPr>
            <a:spLocks/>
          </p:cNvSpPr>
          <p:nvPr/>
        </p:nvSpPr>
        <p:spPr bwMode="auto">
          <a:xfrm>
            <a:off x="5526088" y="4132263"/>
            <a:ext cx="187325" cy="223837"/>
          </a:xfrm>
          <a:custGeom>
            <a:avLst/>
            <a:gdLst>
              <a:gd name="T0" fmla="*/ 0 w 127"/>
              <a:gd name="T1" fmla="*/ 2147483647 h 148"/>
              <a:gd name="T2" fmla="*/ 2147483647 w 127"/>
              <a:gd name="T3" fmla="*/ 0 h 148"/>
              <a:gd name="T4" fmla="*/ 0 w 127"/>
              <a:gd name="T5" fmla="*/ 2147483647 h 148"/>
              <a:gd name="T6" fmla="*/ 0 60000 65536"/>
              <a:gd name="T7" fmla="*/ 0 60000 65536"/>
              <a:gd name="T8" fmla="*/ 0 60000 65536"/>
              <a:gd name="T9" fmla="*/ 0 w 127"/>
              <a:gd name="T10" fmla="*/ 0 h 148"/>
              <a:gd name="T11" fmla="*/ 127 w 127"/>
              <a:gd name="T12" fmla="*/ 148 h 148"/>
            </a:gdLst>
            <a:ahLst/>
            <a:cxnLst>
              <a:cxn ang="T6">
                <a:pos x="T0" y="T1"/>
              </a:cxn>
              <a:cxn ang="T7">
                <a:pos x="T2" y="T3"/>
              </a:cxn>
              <a:cxn ang="T8">
                <a:pos x="T4" y="T5"/>
              </a:cxn>
            </a:cxnLst>
            <a:rect l="T9" t="T10" r="T11" b="T12"/>
            <a:pathLst>
              <a:path w="127" h="148">
                <a:moveTo>
                  <a:pt x="0" y="148"/>
                </a:moveTo>
                <a:lnTo>
                  <a:pt x="127" y="0"/>
                </a:lnTo>
                <a:lnTo>
                  <a:pt x="0" y="148"/>
                </a:lnTo>
                <a:close/>
              </a:path>
            </a:pathLst>
          </a:custGeom>
          <a:solidFill>
            <a:srgbClr val="CCFFFF"/>
          </a:solidFill>
          <a:ln w="9525">
            <a:noFill/>
            <a:round/>
            <a:headEnd/>
            <a:tailEnd/>
          </a:ln>
        </p:spPr>
        <p:txBody>
          <a:bodyPr/>
          <a:lstStyle/>
          <a:p>
            <a:endParaRPr lang="en-CA"/>
          </a:p>
        </p:txBody>
      </p:sp>
      <p:sp>
        <p:nvSpPr>
          <p:cNvPr id="48505" name="Line 387"/>
          <p:cNvSpPr>
            <a:spLocks noChangeShapeType="1"/>
          </p:cNvSpPr>
          <p:nvPr/>
        </p:nvSpPr>
        <p:spPr bwMode="auto">
          <a:xfrm flipH="1" flipV="1">
            <a:off x="5087938" y="3779838"/>
            <a:ext cx="511175" cy="277812"/>
          </a:xfrm>
          <a:prstGeom prst="line">
            <a:avLst/>
          </a:prstGeom>
          <a:noFill/>
          <a:ln w="22225">
            <a:solidFill>
              <a:srgbClr val="000000"/>
            </a:solidFill>
            <a:round/>
            <a:headEnd/>
            <a:tailEnd/>
          </a:ln>
        </p:spPr>
        <p:txBody>
          <a:bodyPr/>
          <a:lstStyle/>
          <a:p>
            <a:endParaRPr lang="en-CA"/>
          </a:p>
        </p:txBody>
      </p:sp>
      <p:sp>
        <p:nvSpPr>
          <p:cNvPr id="48506" name="Line 388"/>
          <p:cNvSpPr>
            <a:spLocks noChangeShapeType="1"/>
          </p:cNvSpPr>
          <p:nvPr/>
        </p:nvSpPr>
        <p:spPr bwMode="auto">
          <a:xfrm flipH="1">
            <a:off x="5526088" y="4111625"/>
            <a:ext cx="166687" cy="244475"/>
          </a:xfrm>
          <a:prstGeom prst="line">
            <a:avLst/>
          </a:prstGeom>
          <a:noFill/>
          <a:ln w="22225">
            <a:solidFill>
              <a:srgbClr val="000000"/>
            </a:solidFill>
            <a:round/>
            <a:headEnd/>
            <a:tailEnd/>
          </a:ln>
        </p:spPr>
        <p:txBody>
          <a:bodyPr/>
          <a:lstStyle/>
          <a:p>
            <a:endParaRPr lang="en-CA"/>
          </a:p>
        </p:txBody>
      </p:sp>
      <p:sp>
        <p:nvSpPr>
          <p:cNvPr id="48507" name="Freeform 389"/>
          <p:cNvSpPr>
            <a:spLocks/>
          </p:cNvSpPr>
          <p:nvPr/>
        </p:nvSpPr>
        <p:spPr bwMode="auto">
          <a:xfrm>
            <a:off x="5337175" y="4111625"/>
            <a:ext cx="220663" cy="128588"/>
          </a:xfrm>
          <a:custGeom>
            <a:avLst/>
            <a:gdLst>
              <a:gd name="T0" fmla="*/ 2147483647 w 149"/>
              <a:gd name="T1" fmla="*/ 0 h 85"/>
              <a:gd name="T2" fmla="*/ 0 w 149"/>
              <a:gd name="T3" fmla="*/ 2147483647 h 85"/>
              <a:gd name="T4" fmla="*/ 2147483647 w 149"/>
              <a:gd name="T5" fmla="*/ 0 h 85"/>
              <a:gd name="T6" fmla="*/ 0 60000 65536"/>
              <a:gd name="T7" fmla="*/ 0 60000 65536"/>
              <a:gd name="T8" fmla="*/ 0 60000 65536"/>
              <a:gd name="T9" fmla="*/ 0 w 149"/>
              <a:gd name="T10" fmla="*/ 0 h 85"/>
              <a:gd name="T11" fmla="*/ 149 w 149"/>
              <a:gd name="T12" fmla="*/ 85 h 85"/>
            </a:gdLst>
            <a:ahLst/>
            <a:cxnLst>
              <a:cxn ang="T6">
                <a:pos x="T0" y="T1"/>
              </a:cxn>
              <a:cxn ang="T7">
                <a:pos x="T2" y="T3"/>
              </a:cxn>
              <a:cxn ang="T8">
                <a:pos x="T4" y="T5"/>
              </a:cxn>
            </a:cxnLst>
            <a:rect l="T9" t="T10" r="T11" b="T12"/>
            <a:pathLst>
              <a:path w="149" h="85">
                <a:moveTo>
                  <a:pt x="149" y="0"/>
                </a:moveTo>
                <a:lnTo>
                  <a:pt x="0" y="85"/>
                </a:lnTo>
                <a:lnTo>
                  <a:pt x="149" y="0"/>
                </a:lnTo>
                <a:close/>
              </a:path>
            </a:pathLst>
          </a:custGeom>
          <a:solidFill>
            <a:srgbClr val="CCFFFF"/>
          </a:solidFill>
          <a:ln w="9525">
            <a:noFill/>
            <a:round/>
            <a:headEnd/>
            <a:tailEnd/>
          </a:ln>
        </p:spPr>
        <p:txBody>
          <a:bodyPr/>
          <a:lstStyle/>
          <a:p>
            <a:endParaRPr lang="en-CA"/>
          </a:p>
        </p:txBody>
      </p:sp>
      <p:sp>
        <p:nvSpPr>
          <p:cNvPr id="48508" name="Freeform 390"/>
          <p:cNvSpPr>
            <a:spLocks/>
          </p:cNvSpPr>
          <p:nvPr/>
        </p:nvSpPr>
        <p:spPr bwMode="auto">
          <a:xfrm>
            <a:off x="5337175" y="4240213"/>
            <a:ext cx="188913" cy="115887"/>
          </a:xfrm>
          <a:custGeom>
            <a:avLst/>
            <a:gdLst>
              <a:gd name="T0" fmla="*/ 0 w 128"/>
              <a:gd name="T1" fmla="*/ 0 h 77"/>
              <a:gd name="T2" fmla="*/ 2147483647 w 128"/>
              <a:gd name="T3" fmla="*/ 2147483647 h 77"/>
              <a:gd name="T4" fmla="*/ 0 w 128"/>
              <a:gd name="T5" fmla="*/ 0 h 77"/>
              <a:gd name="T6" fmla="*/ 0 60000 65536"/>
              <a:gd name="T7" fmla="*/ 0 60000 65536"/>
              <a:gd name="T8" fmla="*/ 0 60000 65536"/>
              <a:gd name="T9" fmla="*/ 0 w 128"/>
              <a:gd name="T10" fmla="*/ 0 h 77"/>
              <a:gd name="T11" fmla="*/ 128 w 128"/>
              <a:gd name="T12" fmla="*/ 77 h 77"/>
            </a:gdLst>
            <a:ahLst/>
            <a:cxnLst>
              <a:cxn ang="T6">
                <a:pos x="T0" y="T1"/>
              </a:cxn>
              <a:cxn ang="T7">
                <a:pos x="T2" y="T3"/>
              </a:cxn>
              <a:cxn ang="T8">
                <a:pos x="T4" y="T5"/>
              </a:cxn>
            </a:cxnLst>
            <a:rect l="T9" t="T10" r="T11" b="T12"/>
            <a:pathLst>
              <a:path w="128" h="77">
                <a:moveTo>
                  <a:pt x="0" y="0"/>
                </a:moveTo>
                <a:lnTo>
                  <a:pt x="128" y="77"/>
                </a:lnTo>
                <a:lnTo>
                  <a:pt x="0" y="0"/>
                </a:lnTo>
                <a:close/>
              </a:path>
            </a:pathLst>
          </a:custGeom>
          <a:solidFill>
            <a:srgbClr val="CCFFFF"/>
          </a:solidFill>
          <a:ln w="9525">
            <a:noFill/>
            <a:round/>
            <a:headEnd/>
            <a:tailEnd/>
          </a:ln>
        </p:spPr>
        <p:txBody>
          <a:bodyPr/>
          <a:lstStyle/>
          <a:p>
            <a:endParaRPr lang="en-CA"/>
          </a:p>
        </p:txBody>
      </p:sp>
      <p:sp>
        <p:nvSpPr>
          <p:cNvPr id="48509" name="Line 391"/>
          <p:cNvSpPr>
            <a:spLocks noChangeShapeType="1"/>
          </p:cNvSpPr>
          <p:nvPr/>
        </p:nvSpPr>
        <p:spPr bwMode="auto">
          <a:xfrm flipV="1">
            <a:off x="5327650" y="4089400"/>
            <a:ext cx="219075" cy="150813"/>
          </a:xfrm>
          <a:prstGeom prst="line">
            <a:avLst/>
          </a:prstGeom>
          <a:noFill/>
          <a:ln w="22225">
            <a:solidFill>
              <a:srgbClr val="000000"/>
            </a:solidFill>
            <a:round/>
            <a:headEnd/>
            <a:tailEnd/>
          </a:ln>
        </p:spPr>
        <p:txBody>
          <a:bodyPr/>
          <a:lstStyle/>
          <a:p>
            <a:endParaRPr lang="en-CA"/>
          </a:p>
        </p:txBody>
      </p:sp>
      <p:sp>
        <p:nvSpPr>
          <p:cNvPr id="48510" name="Line 392"/>
          <p:cNvSpPr>
            <a:spLocks noChangeShapeType="1"/>
          </p:cNvSpPr>
          <p:nvPr/>
        </p:nvSpPr>
        <p:spPr bwMode="auto">
          <a:xfrm flipH="1" flipV="1">
            <a:off x="5327650" y="4240213"/>
            <a:ext cx="198438" cy="115887"/>
          </a:xfrm>
          <a:prstGeom prst="line">
            <a:avLst/>
          </a:prstGeom>
          <a:noFill/>
          <a:ln w="22225">
            <a:solidFill>
              <a:srgbClr val="000000"/>
            </a:solidFill>
            <a:round/>
            <a:headEnd/>
            <a:tailEnd/>
          </a:ln>
        </p:spPr>
        <p:txBody>
          <a:bodyPr/>
          <a:lstStyle/>
          <a:p>
            <a:endParaRPr lang="en-CA"/>
          </a:p>
        </p:txBody>
      </p:sp>
      <p:sp>
        <p:nvSpPr>
          <p:cNvPr id="48511" name="Freeform 393"/>
          <p:cNvSpPr>
            <a:spLocks/>
          </p:cNvSpPr>
          <p:nvPr/>
        </p:nvSpPr>
        <p:spPr bwMode="auto">
          <a:xfrm>
            <a:off x="4900613" y="4003675"/>
            <a:ext cx="657225" cy="236538"/>
          </a:xfrm>
          <a:custGeom>
            <a:avLst/>
            <a:gdLst>
              <a:gd name="T0" fmla="*/ 2147483647 w 445"/>
              <a:gd name="T1" fmla="*/ 2147483647 h 156"/>
              <a:gd name="T2" fmla="*/ 2147483647 w 445"/>
              <a:gd name="T3" fmla="*/ 2147483647 h 156"/>
              <a:gd name="T4" fmla="*/ 0 w 445"/>
              <a:gd name="T5" fmla="*/ 0 h 156"/>
              <a:gd name="T6" fmla="*/ 0 w 445"/>
              <a:gd name="T7" fmla="*/ 0 h 156"/>
              <a:gd name="T8" fmla="*/ 2147483647 w 445"/>
              <a:gd name="T9" fmla="*/ 2147483647 h 156"/>
              <a:gd name="T10" fmla="*/ 2147483647 w 445"/>
              <a:gd name="T11" fmla="*/ 2147483647 h 156"/>
              <a:gd name="T12" fmla="*/ 0 60000 65536"/>
              <a:gd name="T13" fmla="*/ 0 60000 65536"/>
              <a:gd name="T14" fmla="*/ 0 60000 65536"/>
              <a:gd name="T15" fmla="*/ 0 60000 65536"/>
              <a:gd name="T16" fmla="*/ 0 60000 65536"/>
              <a:gd name="T17" fmla="*/ 0 60000 65536"/>
              <a:gd name="T18" fmla="*/ 0 w 445"/>
              <a:gd name="T19" fmla="*/ 0 h 156"/>
              <a:gd name="T20" fmla="*/ 445 w 445"/>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445" h="156">
                <a:moveTo>
                  <a:pt x="296" y="156"/>
                </a:moveTo>
                <a:lnTo>
                  <a:pt x="445" y="71"/>
                </a:lnTo>
                <a:lnTo>
                  <a:pt x="0" y="0"/>
                </a:lnTo>
                <a:lnTo>
                  <a:pt x="296" y="156"/>
                </a:lnTo>
                <a:close/>
              </a:path>
            </a:pathLst>
          </a:custGeom>
          <a:solidFill>
            <a:srgbClr val="00FFFF"/>
          </a:solidFill>
          <a:ln w="9525">
            <a:noFill/>
            <a:round/>
            <a:headEnd/>
            <a:tailEnd/>
          </a:ln>
        </p:spPr>
        <p:txBody>
          <a:bodyPr/>
          <a:lstStyle/>
          <a:p>
            <a:endParaRPr lang="en-CA"/>
          </a:p>
        </p:txBody>
      </p:sp>
      <p:sp>
        <p:nvSpPr>
          <p:cNvPr id="48512" name="Freeform 394"/>
          <p:cNvSpPr>
            <a:spLocks/>
          </p:cNvSpPr>
          <p:nvPr/>
        </p:nvSpPr>
        <p:spPr bwMode="auto">
          <a:xfrm>
            <a:off x="5337175" y="4111625"/>
            <a:ext cx="220663" cy="128588"/>
          </a:xfrm>
          <a:custGeom>
            <a:avLst/>
            <a:gdLst>
              <a:gd name="T0" fmla="*/ 0 w 149"/>
              <a:gd name="T1" fmla="*/ 2147483647 h 85"/>
              <a:gd name="T2" fmla="*/ 2147483647 w 149"/>
              <a:gd name="T3" fmla="*/ 0 h 85"/>
              <a:gd name="T4" fmla="*/ 0 w 149"/>
              <a:gd name="T5" fmla="*/ 2147483647 h 85"/>
              <a:gd name="T6" fmla="*/ 0 60000 65536"/>
              <a:gd name="T7" fmla="*/ 0 60000 65536"/>
              <a:gd name="T8" fmla="*/ 0 60000 65536"/>
              <a:gd name="T9" fmla="*/ 0 w 149"/>
              <a:gd name="T10" fmla="*/ 0 h 85"/>
              <a:gd name="T11" fmla="*/ 149 w 149"/>
              <a:gd name="T12" fmla="*/ 85 h 85"/>
            </a:gdLst>
            <a:ahLst/>
            <a:cxnLst>
              <a:cxn ang="T6">
                <a:pos x="T0" y="T1"/>
              </a:cxn>
              <a:cxn ang="T7">
                <a:pos x="T2" y="T3"/>
              </a:cxn>
              <a:cxn ang="T8">
                <a:pos x="T4" y="T5"/>
              </a:cxn>
            </a:cxnLst>
            <a:rect l="T9" t="T10" r="T11" b="T12"/>
            <a:pathLst>
              <a:path w="149" h="85">
                <a:moveTo>
                  <a:pt x="0" y="85"/>
                </a:moveTo>
                <a:lnTo>
                  <a:pt x="149" y="0"/>
                </a:lnTo>
                <a:lnTo>
                  <a:pt x="0" y="85"/>
                </a:lnTo>
                <a:close/>
              </a:path>
            </a:pathLst>
          </a:custGeom>
          <a:solidFill>
            <a:srgbClr val="00FFFF"/>
          </a:solidFill>
          <a:ln w="9525">
            <a:noFill/>
            <a:round/>
            <a:headEnd/>
            <a:tailEnd/>
          </a:ln>
        </p:spPr>
        <p:txBody>
          <a:bodyPr/>
          <a:lstStyle/>
          <a:p>
            <a:endParaRPr lang="en-CA"/>
          </a:p>
        </p:txBody>
      </p:sp>
      <p:sp>
        <p:nvSpPr>
          <p:cNvPr id="48513" name="Freeform 395"/>
          <p:cNvSpPr>
            <a:spLocks/>
          </p:cNvSpPr>
          <p:nvPr/>
        </p:nvSpPr>
        <p:spPr bwMode="auto">
          <a:xfrm>
            <a:off x="4900613" y="4003675"/>
            <a:ext cx="436562" cy="236538"/>
          </a:xfrm>
          <a:custGeom>
            <a:avLst/>
            <a:gdLst>
              <a:gd name="T0" fmla="*/ 0 w 296"/>
              <a:gd name="T1" fmla="*/ 0 h 156"/>
              <a:gd name="T2" fmla="*/ 2147483647 w 296"/>
              <a:gd name="T3" fmla="*/ 2147483647 h 156"/>
              <a:gd name="T4" fmla="*/ 0 w 296"/>
              <a:gd name="T5" fmla="*/ 0 h 156"/>
              <a:gd name="T6" fmla="*/ 0 60000 65536"/>
              <a:gd name="T7" fmla="*/ 0 60000 65536"/>
              <a:gd name="T8" fmla="*/ 0 60000 65536"/>
              <a:gd name="T9" fmla="*/ 0 w 296"/>
              <a:gd name="T10" fmla="*/ 0 h 156"/>
              <a:gd name="T11" fmla="*/ 296 w 296"/>
              <a:gd name="T12" fmla="*/ 156 h 156"/>
            </a:gdLst>
            <a:ahLst/>
            <a:cxnLst>
              <a:cxn ang="T6">
                <a:pos x="T0" y="T1"/>
              </a:cxn>
              <a:cxn ang="T7">
                <a:pos x="T2" y="T3"/>
              </a:cxn>
              <a:cxn ang="T8">
                <a:pos x="T4" y="T5"/>
              </a:cxn>
            </a:cxnLst>
            <a:rect l="T9" t="T10" r="T11" b="T12"/>
            <a:pathLst>
              <a:path w="296" h="156">
                <a:moveTo>
                  <a:pt x="0" y="0"/>
                </a:moveTo>
                <a:lnTo>
                  <a:pt x="296" y="156"/>
                </a:lnTo>
                <a:lnTo>
                  <a:pt x="0" y="0"/>
                </a:lnTo>
                <a:close/>
              </a:path>
            </a:pathLst>
          </a:custGeom>
          <a:solidFill>
            <a:srgbClr val="00FFFF"/>
          </a:solidFill>
          <a:ln w="9525">
            <a:noFill/>
            <a:round/>
            <a:headEnd/>
            <a:tailEnd/>
          </a:ln>
        </p:spPr>
        <p:txBody>
          <a:bodyPr/>
          <a:lstStyle/>
          <a:p>
            <a:endParaRPr lang="en-CA"/>
          </a:p>
        </p:txBody>
      </p:sp>
      <p:sp>
        <p:nvSpPr>
          <p:cNvPr id="48514" name="Freeform 396"/>
          <p:cNvSpPr>
            <a:spLocks/>
          </p:cNvSpPr>
          <p:nvPr/>
        </p:nvSpPr>
        <p:spPr bwMode="auto">
          <a:xfrm>
            <a:off x="2565400" y="2933700"/>
            <a:ext cx="531813" cy="244475"/>
          </a:xfrm>
          <a:custGeom>
            <a:avLst/>
            <a:gdLst>
              <a:gd name="T0" fmla="*/ 2147483647 w 360"/>
              <a:gd name="T1" fmla="*/ 2147483647 h 162"/>
              <a:gd name="T2" fmla="*/ 2147483647 w 360"/>
              <a:gd name="T3" fmla="*/ 2147483647 h 162"/>
              <a:gd name="T4" fmla="*/ 0 w 360"/>
              <a:gd name="T5" fmla="*/ 2147483647 h 162"/>
              <a:gd name="T6" fmla="*/ 2147483647 w 360"/>
              <a:gd name="T7" fmla="*/ 0 h 162"/>
              <a:gd name="T8" fmla="*/ 2147483647 w 360"/>
              <a:gd name="T9" fmla="*/ 2147483647 h 162"/>
              <a:gd name="T10" fmla="*/ 2147483647 w 360"/>
              <a:gd name="T11" fmla="*/ 2147483647 h 162"/>
              <a:gd name="T12" fmla="*/ 0 60000 65536"/>
              <a:gd name="T13" fmla="*/ 0 60000 65536"/>
              <a:gd name="T14" fmla="*/ 0 60000 65536"/>
              <a:gd name="T15" fmla="*/ 0 60000 65536"/>
              <a:gd name="T16" fmla="*/ 0 60000 65536"/>
              <a:gd name="T17" fmla="*/ 0 60000 65536"/>
              <a:gd name="T18" fmla="*/ 0 w 360"/>
              <a:gd name="T19" fmla="*/ 0 h 162"/>
              <a:gd name="T20" fmla="*/ 360 w 360"/>
              <a:gd name="T21" fmla="*/ 162 h 162"/>
            </a:gdLst>
            <a:ahLst/>
            <a:cxnLst>
              <a:cxn ang="T12">
                <a:pos x="T0" y="T1"/>
              </a:cxn>
              <a:cxn ang="T13">
                <a:pos x="T2" y="T3"/>
              </a:cxn>
              <a:cxn ang="T14">
                <a:pos x="T4" y="T5"/>
              </a:cxn>
              <a:cxn ang="T15">
                <a:pos x="T6" y="T7"/>
              </a:cxn>
              <a:cxn ang="T16">
                <a:pos x="T8" y="T9"/>
              </a:cxn>
              <a:cxn ang="T17">
                <a:pos x="T10" y="T11"/>
              </a:cxn>
            </a:cxnLst>
            <a:rect l="T18" t="T19" r="T20" b="T21"/>
            <a:pathLst>
              <a:path w="360" h="162">
                <a:moveTo>
                  <a:pt x="360" y="162"/>
                </a:moveTo>
                <a:lnTo>
                  <a:pt x="360" y="162"/>
                </a:lnTo>
                <a:lnTo>
                  <a:pt x="0" y="63"/>
                </a:lnTo>
                <a:lnTo>
                  <a:pt x="162" y="0"/>
                </a:lnTo>
                <a:lnTo>
                  <a:pt x="360" y="162"/>
                </a:lnTo>
                <a:close/>
              </a:path>
            </a:pathLst>
          </a:custGeom>
          <a:solidFill>
            <a:srgbClr val="33CCCC"/>
          </a:solidFill>
          <a:ln w="9525">
            <a:noFill/>
            <a:round/>
            <a:headEnd/>
            <a:tailEnd/>
          </a:ln>
        </p:spPr>
        <p:txBody>
          <a:bodyPr/>
          <a:lstStyle/>
          <a:p>
            <a:endParaRPr lang="en-CA"/>
          </a:p>
        </p:txBody>
      </p:sp>
      <p:sp>
        <p:nvSpPr>
          <p:cNvPr id="48515" name="Freeform 397"/>
          <p:cNvSpPr>
            <a:spLocks/>
          </p:cNvSpPr>
          <p:nvPr/>
        </p:nvSpPr>
        <p:spPr bwMode="auto">
          <a:xfrm>
            <a:off x="2565400" y="2933700"/>
            <a:ext cx="239713" cy="95250"/>
          </a:xfrm>
          <a:custGeom>
            <a:avLst/>
            <a:gdLst>
              <a:gd name="T0" fmla="*/ 0 w 162"/>
              <a:gd name="T1" fmla="*/ 2147483647 h 63"/>
              <a:gd name="T2" fmla="*/ 2147483647 w 162"/>
              <a:gd name="T3" fmla="*/ 0 h 63"/>
              <a:gd name="T4" fmla="*/ 0 w 162"/>
              <a:gd name="T5" fmla="*/ 2147483647 h 63"/>
              <a:gd name="T6" fmla="*/ 0 60000 65536"/>
              <a:gd name="T7" fmla="*/ 0 60000 65536"/>
              <a:gd name="T8" fmla="*/ 0 60000 65536"/>
              <a:gd name="T9" fmla="*/ 0 w 162"/>
              <a:gd name="T10" fmla="*/ 0 h 63"/>
              <a:gd name="T11" fmla="*/ 162 w 162"/>
              <a:gd name="T12" fmla="*/ 63 h 63"/>
            </a:gdLst>
            <a:ahLst/>
            <a:cxnLst>
              <a:cxn ang="T6">
                <a:pos x="T0" y="T1"/>
              </a:cxn>
              <a:cxn ang="T7">
                <a:pos x="T2" y="T3"/>
              </a:cxn>
              <a:cxn ang="T8">
                <a:pos x="T4" y="T5"/>
              </a:cxn>
            </a:cxnLst>
            <a:rect l="T9" t="T10" r="T11" b="T12"/>
            <a:pathLst>
              <a:path w="162" h="63">
                <a:moveTo>
                  <a:pt x="0" y="63"/>
                </a:moveTo>
                <a:lnTo>
                  <a:pt x="162" y="0"/>
                </a:lnTo>
                <a:lnTo>
                  <a:pt x="0" y="63"/>
                </a:lnTo>
                <a:close/>
              </a:path>
            </a:pathLst>
          </a:custGeom>
          <a:solidFill>
            <a:srgbClr val="33CCCC"/>
          </a:solidFill>
          <a:ln w="9525">
            <a:noFill/>
            <a:round/>
            <a:headEnd/>
            <a:tailEnd/>
          </a:ln>
        </p:spPr>
        <p:txBody>
          <a:bodyPr/>
          <a:lstStyle/>
          <a:p>
            <a:endParaRPr lang="en-CA"/>
          </a:p>
        </p:txBody>
      </p:sp>
      <p:sp>
        <p:nvSpPr>
          <p:cNvPr id="48516" name="Freeform 398"/>
          <p:cNvSpPr>
            <a:spLocks/>
          </p:cNvSpPr>
          <p:nvPr/>
        </p:nvSpPr>
        <p:spPr bwMode="auto">
          <a:xfrm>
            <a:off x="4900613" y="3983038"/>
            <a:ext cx="646112" cy="257175"/>
          </a:xfrm>
          <a:custGeom>
            <a:avLst/>
            <a:gdLst>
              <a:gd name="T0" fmla="*/ 2147483647 w 438"/>
              <a:gd name="T1" fmla="*/ 2147483647 h 170"/>
              <a:gd name="T2" fmla="*/ 2147483647 w 438"/>
              <a:gd name="T3" fmla="*/ 2147483647 h 170"/>
              <a:gd name="T4" fmla="*/ 0 w 438"/>
              <a:gd name="T5" fmla="*/ 0 h 170"/>
              <a:gd name="T6" fmla="*/ 0 60000 65536"/>
              <a:gd name="T7" fmla="*/ 0 60000 65536"/>
              <a:gd name="T8" fmla="*/ 0 60000 65536"/>
              <a:gd name="T9" fmla="*/ 0 w 438"/>
              <a:gd name="T10" fmla="*/ 0 h 170"/>
              <a:gd name="T11" fmla="*/ 438 w 438"/>
              <a:gd name="T12" fmla="*/ 170 h 170"/>
            </a:gdLst>
            <a:ahLst/>
            <a:cxnLst>
              <a:cxn ang="T6">
                <a:pos x="T0" y="T1"/>
              </a:cxn>
              <a:cxn ang="T7">
                <a:pos x="T2" y="T3"/>
              </a:cxn>
              <a:cxn ang="T8">
                <a:pos x="T4" y="T5"/>
              </a:cxn>
            </a:cxnLst>
            <a:rect l="T9" t="T10" r="T11" b="T12"/>
            <a:pathLst>
              <a:path w="438" h="170">
                <a:moveTo>
                  <a:pt x="438" y="71"/>
                </a:moveTo>
                <a:lnTo>
                  <a:pt x="289" y="170"/>
                </a:lnTo>
                <a:lnTo>
                  <a:pt x="0" y="0"/>
                </a:lnTo>
              </a:path>
            </a:pathLst>
          </a:custGeom>
          <a:noFill/>
          <a:ln w="22225">
            <a:solidFill>
              <a:srgbClr val="000000"/>
            </a:solidFill>
            <a:round/>
            <a:headEnd/>
            <a:tailEnd/>
          </a:ln>
        </p:spPr>
        <p:txBody>
          <a:bodyPr/>
          <a:lstStyle/>
          <a:p>
            <a:endParaRPr lang="en-CA"/>
          </a:p>
        </p:txBody>
      </p:sp>
      <p:sp>
        <p:nvSpPr>
          <p:cNvPr id="48517" name="Line 399"/>
          <p:cNvSpPr>
            <a:spLocks noChangeShapeType="1"/>
          </p:cNvSpPr>
          <p:nvPr/>
        </p:nvSpPr>
        <p:spPr bwMode="auto">
          <a:xfrm flipH="1">
            <a:off x="2565400" y="2933700"/>
            <a:ext cx="219075" cy="74613"/>
          </a:xfrm>
          <a:prstGeom prst="line">
            <a:avLst/>
          </a:prstGeom>
          <a:noFill/>
          <a:ln w="22225">
            <a:solidFill>
              <a:srgbClr val="000000"/>
            </a:solidFill>
            <a:round/>
            <a:headEnd/>
            <a:tailEnd/>
          </a:ln>
        </p:spPr>
        <p:txBody>
          <a:bodyPr/>
          <a:lstStyle/>
          <a:p>
            <a:endParaRPr lang="en-CA"/>
          </a:p>
        </p:txBody>
      </p:sp>
      <p:sp>
        <p:nvSpPr>
          <p:cNvPr id="48518" name="Freeform 400"/>
          <p:cNvSpPr>
            <a:spLocks/>
          </p:cNvSpPr>
          <p:nvPr/>
        </p:nvSpPr>
        <p:spPr bwMode="auto">
          <a:xfrm>
            <a:off x="2805113" y="2933700"/>
            <a:ext cx="292100" cy="244475"/>
          </a:xfrm>
          <a:custGeom>
            <a:avLst/>
            <a:gdLst>
              <a:gd name="T0" fmla="*/ 0 w 198"/>
              <a:gd name="T1" fmla="*/ 0 h 162"/>
              <a:gd name="T2" fmla="*/ 2147483647 w 198"/>
              <a:gd name="T3" fmla="*/ 2147483647 h 162"/>
              <a:gd name="T4" fmla="*/ 0 w 198"/>
              <a:gd name="T5" fmla="*/ 0 h 162"/>
              <a:gd name="T6" fmla="*/ 0 60000 65536"/>
              <a:gd name="T7" fmla="*/ 0 60000 65536"/>
              <a:gd name="T8" fmla="*/ 0 60000 65536"/>
              <a:gd name="T9" fmla="*/ 0 w 198"/>
              <a:gd name="T10" fmla="*/ 0 h 162"/>
              <a:gd name="T11" fmla="*/ 198 w 198"/>
              <a:gd name="T12" fmla="*/ 162 h 162"/>
            </a:gdLst>
            <a:ahLst/>
            <a:cxnLst>
              <a:cxn ang="T6">
                <a:pos x="T0" y="T1"/>
              </a:cxn>
              <a:cxn ang="T7">
                <a:pos x="T2" y="T3"/>
              </a:cxn>
              <a:cxn ang="T8">
                <a:pos x="T4" y="T5"/>
              </a:cxn>
            </a:cxnLst>
            <a:rect l="T9" t="T10" r="T11" b="T12"/>
            <a:pathLst>
              <a:path w="198" h="162">
                <a:moveTo>
                  <a:pt x="0" y="0"/>
                </a:moveTo>
                <a:lnTo>
                  <a:pt x="198" y="162"/>
                </a:lnTo>
                <a:lnTo>
                  <a:pt x="0" y="0"/>
                </a:lnTo>
                <a:close/>
              </a:path>
            </a:pathLst>
          </a:custGeom>
          <a:solidFill>
            <a:srgbClr val="33CCCC"/>
          </a:solidFill>
          <a:ln w="9525">
            <a:noFill/>
            <a:round/>
            <a:headEnd/>
            <a:tailEnd/>
          </a:ln>
        </p:spPr>
        <p:txBody>
          <a:bodyPr/>
          <a:lstStyle/>
          <a:p>
            <a:endParaRPr lang="en-CA"/>
          </a:p>
        </p:txBody>
      </p:sp>
      <p:sp>
        <p:nvSpPr>
          <p:cNvPr id="48519" name="Freeform 401"/>
          <p:cNvSpPr>
            <a:spLocks/>
          </p:cNvSpPr>
          <p:nvPr/>
        </p:nvSpPr>
        <p:spPr bwMode="auto">
          <a:xfrm>
            <a:off x="2209800" y="2706688"/>
            <a:ext cx="595313" cy="322262"/>
          </a:xfrm>
          <a:custGeom>
            <a:avLst/>
            <a:gdLst>
              <a:gd name="T0" fmla="*/ 2147483647 w 403"/>
              <a:gd name="T1" fmla="*/ 2147483647 h 212"/>
              <a:gd name="T2" fmla="*/ 2147483647 w 403"/>
              <a:gd name="T3" fmla="*/ 2147483647 h 212"/>
              <a:gd name="T4" fmla="*/ 0 w 403"/>
              <a:gd name="T5" fmla="*/ 2147483647 h 212"/>
              <a:gd name="T6" fmla="*/ 2147483647 w 403"/>
              <a:gd name="T7" fmla="*/ 0 h 212"/>
              <a:gd name="T8" fmla="*/ 2147483647 w 403"/>
              <a:gd name="T9" fmla="*/ 0 h 212"/>
              <a:gd name="T10" fmla="*/ 2147483647 w 403"/>
              <a:gd name="T11" fmla="*/ 2147483647 h 212"/>
              <a:gd name="T12" fmla="*/ 2147483647 w 403"/>
              <a:gd name="T13" fmla="*/ 2147483647 h 212"/>
              <a:gd name="T14" fmla="*/ 0 60000 65536"/>
              <a:gd name="T15" fmla="*/ 0 60000 65536"/>
              <a:gd name="T16" fmla="*/ 0 60000 65536"/>
              <a:gd name="T17" fmla="*/ 0 60000 65536"/>
              <a:gd name="T18" fmla="*/ 0 60000 65536"/>
              <a:gd name="T19" fmla="*/ 0 60000 65536"/>
              <a:gd name="T20" fmla="*/ 0 60000 65536"/>
              <a:gd name="T21" fmla="*/ 0 w 403"/>
              <a:gd name="T22" fmla="*/ 0 h 212"/>
              <a:gd name="T23" fmla="*/ 403 w 403"/>
              <a:gd name="T24" fmla="*/ 212 h 2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3" h="212">
                <a:moveTo>
                  <a:pt x="403" y="149"/>
                </a:moveTo>
                <a:lnTo>
                  <a:pt x="241" y="212"/>
                </a:lnTo>
                <a:lnTo>
                  <a:pt x="0" y="142"/>
                </a:lnTo>
                <a:lnTo>
                  <a:pt x="198" y="0"/>
                </a:lnTo>
                <a:lnTo>
                  <a:pt x="403" y="149"/>
                </a:lnTo>
                <a:close/>
              </a:path>
            </a:pathLst>
          </a:custGeom>
          <a:solidFill>
            <a:srgbClr val="003366"/>
          </a:solidFill>
          <a:ln w="9525">
            <a:noFill/>
            <a:round/>
            <a:headEnd/>
            <a:tailEnd/>
          </a:ln>
        </p:spPr>
        <p:txBody>
          <a:bodyPr/>
          <a:lstStyle/>
          <a:p>
            <a:endParaRPr lang="en-CA"/>
          </a:p>
        </p:txBody>
      </p:sp>
      <p:sp>
        <p:nvSpPr>
          <p:cNvPr id="48520" name="Freeform 402"/>
          <p:cNvSpPr>
            <a:spLocks/>
          </p:cNvSpPr>
          <p:nvPr/>
        </p:nvSpPr>
        <p:spPr bwMode="auto">
          <a:xfrm>
            <a:off x="2565400" y="2933700"/>
            <a:ext cx="239713" cy="95250"/>
          </a:xfrm>
          <a:custGeom>
            <a:avLst/>
            <a:gdLst>
              <a:gd name="T0" fmla="*/ 2147483647 w 162"/>
              <a:gd name="T1" fmla="*/ 0 h 63"/>
              <a:gd name="T2" fmla="*/ 0 w 162"/>
              <a:gd name="T3" fmla="*/ 2147483647 h 63"/>
              <a:gd name="T4" fmla="*/ 2147483647 w 162"/>
              <a:gd name="T5" fmla="*/ 0 h 63"/>
              <a:gd name="T6" fmla="*/ 0 60000 65536"/>
              <a:gd name="T7" fmla="*/ 0 60000 65536"/>
              <a:gd name="T8" fmla="*/ 0 60000 65536"/>
              <a:gd name="T9" fmla="*/ 0 w 162"/>
              <a:gd name="T10" fmla="*/ 0 h 63"/>
              <a:gd name="T11" fmla="*/ 162 w 162"/>
              <a:gd name="T12" fmla="*/ 63 h 63"/>
            </a:gdLst>
            <a:ahLst/>
            <a:cxnLst>
              <a:cxn ang="T6">
                <a:pos x="T0" y="T1"/>
              </a:cxn>
              <a:cxn ang="T7">
                <a:pos x="T2" y="T3"/>
              </a:cxn>
              <a:cxn ang="T8">
                <a:pos x="T4" y="T5"/>
              </a:cxn>
            </a:cxnLst>
            <a:rect l="T9" t="T10" r="T11" b="T12"/>
            <a:pathLst>
              <a:path w="162" h="63">
                <a:moveTo>
                  <a:pt x="162" y="0"/>
                </a:moveTo>
                <a:lnTo>
                  <a:pt x="0" y="63"/>
                </a:lnTo>
                <a:lnTo>
                  <a:pt x="162" y="0"/>
                </a:lnTo>
                <a:close/>
              </a:path>
            </a:pathLst>
          </a:custGeom>
          <a:solidFill>
            <a:srgbClr val="003366"/>
          </a:solidFill>
          <a:ln w="9525">
            <a:noFill/>
            <a:round/>
            <a:headEnd/>
            <a:tailEnd/>
          </a:ln>
        </p:spPr>
        <p:txBody>
          <a:bodyPr/>
          <a:lstStyle/>
          <a:p>
            <a:endParaRPr lang="en-CA"/>
          </a:p>
        </p:txBody>
      </p:sp>
      <p:sp>
        <p:nvSpPr>
          <p:cNvPr id="48521" name="Line 403"/>
          <p:cNvSpPr>
            <a:spLocks noChangeShapeType="1"/>
          </p:cNvSpPr>
          <p:nvPr/>
        </p:nvSpPr>
        <p:spPr bwMode="auto">
          <a:xfrm flipH="1" flipV="1">
            <a:off x="2784475" y="2933700"/>
            <a:ext cx="292100" cy="223838"/>
          </a:xfrm>
          <a:prstGeom prst="line">
            <a:avLst/>
          </a:prstGeom>
          <a:noFill/>
          <a:ln w="22225">
            <a:solidFill>
              <a:srgbClr val="000000"/>
            </a:solidFill>
            <a:round/>
            <a:headEnd/>
            <a:tailEnd/>
          </a:ln>
        </p:spPr>
        <p:txBody>
          <a:bodyPr/>
          <a:lstStyle/>
          <a:p>
            <a:endParaRPr lang="en-CA"/>
          </a:p>
        </p:txBody>
      </p:sp>
      <p:sp>
        <p:nvSpPr>
          <p:cNvPr id="48522" name="Line 404"/>
          <p:cNvSpPr>
            <a:spLocks noChangeShapeType="1"/>
          </p:cNvSpPr>
          <p:nvPr/>
        </p:nvSpPr>
        <p:spPr bwMode="auto">
          <a:xfrm flipV="1">
            <a:off x="2565400" y="2933700"/>
            <a:ext cx="219075" cy="74613"/>
          </a:xfrm>
          <a:prstGeom prst="line">
            <a:avLst/>
          </a:prstGeom>
          <a:noFill/>
          <a:ln w="22225">
            <a:solidFill>
              <a:srgbClr val="000000"/>
            </a:solidFill>
            <a:round/>
            <a:headEnd/>
            <a:tailEnd/>
          </a:ln>
        </p:spPr>
        <p:txBody>
          <a:bodyPr/>
          <a:lstStyle/>
          <a:p>
            <a:endParaRPr lang="en-CA"/>
          </a:p>
        </p:txBody>
      </p:sp>
      <p:sp>
        <p:nvSpPr>
          <p:cNvPr id="48523" name="Freeform 405"/>
          <p:cNvSpPr>
            <a:spLocks/>
          </p:cNvSpPr>
          <p:nvPr/>
        </p:nvSpPr>
        <p:spPr bwMode="auto">
          <a:xfrm>
            <a:off x="2209800" y="2706688"/>
            <a:ext cx="292100" cy="215900"/>
          </a:xfrm>
          <a:custGeom>
            <a:avLst/>
            <a:gdLst>
              <a:gd name="T0" fmla="*/ 0 w 198"/>
              <a:gd name="T1" fmla="*/ 2147483647 h 142"/>
              <a:gd name="T2" fmla="*/ 2147483647 w 198"/>
              <a:gd name="T3" fmla="*/ 0 h 142"/>
              <a:gd name="T4" fmla="*/ 0 w 198"/>
              <a:gd name="T5" fmla="*/ 2147483647 h 142"/>
              <a:gd name="T6" fmla="*/ 0 60000 65536"/>
              <a:gd name="T7" fmla="*/ 0 60000 65536"/>
              <a:gd name="T8" fmla="*/ 0 60000 65536"/>
              <a:gd name="T9" fmla="*/ 0 w 198"/>
              <a:gd name="T10" fmla="*/ 0 h 142"/>
              <a:gd name="T11" fmla="*/ 198 w 198"/>
              <a:gd name="T12" fmla="*/ 142 h 142"/>
            </a:gdLst>
            <a:ahLst/>
            <a:cxnLst>
              <a:cxn ang="T6">
                <a:pos x="T0" y="T1"/>
              </a:cxn>
              <a:cxn ang="T7">
                <a:pos x="T2" y="T3"/>
              </a:cxn>
              <a:cxn ang="T8">
                <a:pos x="T4" y="T5"/>
              </a:cxn>
            </a:cxnLst>
            <a:rect l="T9" t="T10" r="T11" b="T12"/>
            <a:pathLst>
              <a:path w="198" h="142">
                <a:moveTo>
                  <a:pt x="0" y="142"/>
                </a:moveTo>
                <a:lnTo>
                  <a:pt x="198" y="0"/>
                </a:lnTo>
                <a:lnTo>
                  <a:pt x="0" y="142"/>
                </a:lnTo>
                <a:close/>
              </a:path>
            </a:pathLst>
          </a:custGeom>
          <a:solidFill>
            <a:srgbClr val="003366"/>
          </a:solidFill>
          <a:ln w="9525">
            <a:noFill/>
            <a:round/>
            <a:headEnd/>
            <a:tailEnd/>
          </a:ln>
        </p:spPr>
        <p:txBody>
          <a:bodyPr/>
          <a:lstStyle/>
          <a:p>
            <a:endParaRPr lang="en-CA"/>
          </a:p>
        </p:txBody>
      </p:sp>
      <p:sp>
        <p:nvSpPr>
          <p:cNvPr id="48524" name="Freeform 406"/>
          <p:cNvSpPr>
            <a:spLocks/>
          </p:cNvSpPr>
          <p:nvPr/>
        </p:nvSpPr>
        <p:spPr bwMode="auto">
          <a:xfrm>
            <a:off x="2501900" y="2706688"/>
            <a:ext cx="303213" cy="227012"/>
          </a:xfrm>
          <a:custGeom>
            <a:avLst/>
            <a:gdLst>
              <a:gd name="T0" fmla="*/ 0 w 205"/>
              <a:gd name="T1" fmla="*/ 0 h 149"/>
              <a:gd name="T2" fmla="*/ 2147483647 w 205"/>
              <a:gd name="T3" fmla="*/ 2147483647 h 149"/>
              <a:gd name="T4" fmla="*/ 0 w 205"/>
              <a:gd name="T5" fmla="*/ 0 h 149"/>
              <a:gd name="T6" fmla="*/ 0 60000 65536"/>
              <a:gd name="T7" fmla="*/ 0 60000 65536"/>
              <a:gd name="T8" fmla="*/ 0 60000 65536"/>
              <a:gd name="T9" fmla="*/ 0 w 205"/>
              <a:gd name="T10" fmla="*/ 0 h 149"/>
              <a:gd name="T11" fmla="*/ 205 w 205"/>
              <a:gd name="T12" fmla="*/ 149 h 149"/>
            </a:gdLst>
            <a:ahLst/>
            <a:cxnLst>
              <a:cxn ang="T6">
                <a:pos x="T0" y="T1"/>
              </a:cxn>
              <a:cxn ang="T7">
                <a:pos x="T2" y="T3"/>
              </a:cxn>
              <a:cxn ang="T8">
                <a:pos x="T4" y="T5"/>
              </a:cxn>
            </a:cxnLst>
            <a:rect l="T9" t="T10" r="T11" b="T12"/>
            <a:pathLst>
              <a:path w="205" h="149">
                <a:moveTo>
                  <a:pt x="0" y="0"/>
                </a:moveTo>
                <a:lnTo>
                  <a:pt x="205" y="149"/>
                </a:lnTo>
                <a:lnTo>
                  <a:pt x="0" y="0"/>
                </a:lnTo>
                <a:close/>
              </a:path>
            </a:pathLst>
          </a:custGeom>
          <a:solidFill>
            <a:srgbClr val="003366"/>
          </a:solidFill>
          <a:ln w="9525">
            <a:noFill/>
            <a:round/>
            <a:headEnd/>
            <a:tailEnd/>
          </a:ln>
        </p:spPr>
        <p:txBody>
          <a:bodyPr/>
          <a:lstStyle/>
          <a:p>
            <a:endParaRPr lang="en-CA"/>
          </a:p>
        </p:txBody>
      </p:sp>
      <p:sp>
        <p:nvSpPr>
          <p:cNvPr id="48525" name="Line 407"/>
          <p:cNvSpPr>
            <a:spLocks noChangeShapeType="1"/>
          </p:cNvSpPr>
          <p:nvPr/>
        </p:nvSpPr>
        <p:spPr bwMode="auto">
          <a:xfrm flipH="1">
            <a:off x="2209800" y="2697163"/>
            <a:ext cx="282575" cy="203200"/>
          </a:xfrm>
          <a:prstGeom prst="line">
            <a:avLst/>
          </a:prstGeom>
          <a:noFill/>
          <a:ln w="22225">
            <a:solidFill>
              <a:srgbClr val="000000"/>
            </a:solidFill>
            <a:round/>
            <a:headEnd/>
            <a:tailEnd/>
          </a:ln>
        </p:spPr>
        <p:txBody>
          <a:bodyPr/>
          <a:lstStyle/>
          <a:p>
            <a:endParaRPr lang="en-CA"/>
          </a:p>
        </p:txBody>
      </p:sp>
      <p:sp>
        <p:nvSpPr>
          <p:cNvPr id="48526" name="Line 408"/>
          <p:cNvSpPr>
            <a:spLocks noChangeShapeType="1"/>
          </p:cNvSpPr>
          <p:nvPr/>
        </p:nvSpPr>
        <p:spPr bwMode="auto">
          <a:xfrm flipH="1" flipV="1">
            <a:off x="2492375" y="2697163"/>
            <a:ext cx="292100" cy="236537"/>
          </a:xfrm>
          <a:prstGeom prst="line">
            <a:avLst/>
          </a:prstGeom>
          <a:noFill/>
          <a:ln w="22225">
            <a:solidFill>
              <a:srgbClr val="000000"/>
            </a:solidFill>
            <a:round/>
            <a:headEnd/>
            <a:tailEnd/>
          </a:ln>
        </p:spPr>
        <p:txBody>
          <a:bodyPr/>
          <a:lstStyle/>
          <a:p>
            <a:endParaRPr lang="en-CA"/>
          </a:p>
        </p:txBody>
      </p:sp>
      <p:sp>
        <p:nvSpPr>
          <p:cNvPr id="48527" name="Freeform 409"/>
          <p:cNvSpPr>
            <a:spLocks/>
          </p:cNvSpPr>
          <p:nvPr/>
        </p:nvSpPr>
        <p:spPr bwMode="auto">
          <a:xfrm>
            <a:off x="2419350" y="3028950"/>
            <a:ext cx="677863" cy="376238"/>
          </a:xfrm>
          <a:custGeom>
            <a:avLst/>
            <a:gdLst>
              <a:gd name="T0" fmla="*/ 2147483647 w 459"/>
              <a:gd name="T1" fmla="*/ 2147483647 h 248"/>
              <a:gd name="T2" fmla="*/ 2147483647 w 459"/>
              <a:gd name="T3" fmla="*/ 2147483647 h 248"/>
              <a:gd name="T4" fmla="*/ 2147483647 w 459"/>
              <a:gd name="T5" fmla="*/ 2147483647 h 248"/>
              <a:gd name="T6" fmla="*/ 2147483647 w 459"/>
              <a:gd name="T7" fmla="*/ 0 h 248"/>
              <a:gd name="T8" fmla="*/ 0 w 459"/>
              <a:gd name="T9" fmla="*/ 2147483647 h 248"/>
              <a:gd name="T10" fmla="*/ 2147483647 w 459"/>
              <a:gd name="T11" fmla="*/ 2147483647 h 248"/>
              <a:gd name="T12" fmla="*/ 2147483647 w 459"/>
              <a:gd name="T13" fmla="*/ 2147483647 h 248"/>
              <a:gd name="T14" fmla="*/ 0 60000 65536"/>
              <a:gd name="T15" fmla="*/ 0 60000 65536"/>
              <a:gd name="T16" fmla="*/ 0 60000 65536"/>
              <a:gd name="T17" fmla="*/ 0 60000 65536"/>
              <a:gd name="T18" fmla="*/ 0 60000 65536"/>
              <a:gd name="T19" fmla="*/ 0 60000 65536"/>
              <a:gd name="T20" fmla="*/ 0 60000 65536"/>
              <a:gd name="T21" fmla="*/ 0 w 459"/>
              <a:gd name="T22" fmla="*/ 0 h 248"/>
              <a:gd name="T23" fmla="*/ 459 w 459"/>
              <a:gd name="T24" fmla="*/ 248 h 2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 h="248">
                <a:moveTo>
                  <a:pt x="268" y="248"/>
                </a:moveTo>
                <a:lnTo>
                  <a:pt x="268" y="248"/>
                </a:lnTo>
                <a:lnTo>
                  <a:pt x="459" y="99"/>
                </a:lnTo>
                <a:lnTo>
                  <a:pt x="99" y="0"/>
                </a:lnTo>
                <a:lnTo>
                  <a:pt x="0" y="21"/>
                </a:lnTo>
                <a:lnTo>
                  <a:pt x="268" y="248"/>
                </a:lnTo>
                <a:close/>
              </a:path>
            </a:pathLst>
          </a:custGeom>
          <a:solidFill>
            <a:srgbClr val="33CCCC"/>
          </a:solidFill>
          <a:ln w="9525">
            <a:noFill/>
            <a:round/>
            <a:headEnd/>
            <a:tailEnd/>
          </a:ln>
        </p:spPr>
        <p:txBody>
          <a:bodyPr/>
          <a:lstStyle/>
          <a:p>
            <a:endParaRPr lang="en-CA"/>
          </a:p>
        </p:txBody>
      </p:sp>
      <p:sp>
        <p:nvSpPr>
          <p:cNvPr id="48528" name="Freeform 410"/>
          <p:cNvSpPr>
            <a:spLocks/>
          </p:cNvSpPr>
          <p:nvPr/>
        </p:nvSpPr>
        <p:spPr bwMode="auto">
          <a:xfrm>
            <a:off x="2814638" y="3178175"/>
            <a:ext cx="282575" cy="227013"/>
          </a:xfrm>
          <a:custGeom>
            <a:avLst/>
            <a:gdLst>
              <a:gd name="T0" fmla="*/ 0 w 191"/>
              <a:gd name="T1" fmla="*/ 2147483647 h 149"/>
              <a:gd name="T2" fmla="*/ 2147483647 w 191"/>
              <a:gd name="T3" fmla="*/ 0 h 149"/>
              <a:gd name="T4" fmla="*/ 0 w 191"/>
              <a:gd name="T5" fmla="*/ 2147483647 h 149"/>
              <a:gd name="T6" fmla="*/ 0 60000 65536"/>
              <a:gd name="T7" fmla="*/ 0 60000 65536"/>
              <a:gd name="T8" fmla="*/ 0 60000 65536"/>
              <a:gd name="T9" fmla="*/ 0 w 191"/>
              <a:gd name="T10" fmla="*/ 0 h 149"/>
              <a:gd name="T11" fmla="*/ 191 w 191"/>
              <a:gd name="T12" fmla="*/ 149 h 149"/>
            </a:gdLst>
            <a:ahLst/>
            <a:cxnLst>
              <a:cxn ang="T6">
                <a:pos x="T0" y="T1"/>
              </a:cxn>
              <a:cxn ang="T7">
                <a:pos x="T2" y="T3"/>
              </a:cxn>
              <a:cxn ang="T8">
                <a:pos x="T4" y="T5"/>
              </a:cxn>
            </a:cxnLst>
            <a:rect l="T9" t="T10" r="T11" b="T12"/>
            <a:pathLst>
              <a:path w="191" h="149">
                <a:moveTo>
                  <a:pt x="0" y="149"/>
                </a:moveTo>
                <a:lnTo>
                  <a:pt x="191" y="0"/>
                </a:lnTo>
                <a:lnTo>
                  <a:pt x="0" y="149"/>
                </a:lnTo>
                <a:close/>
              </a:path>
            </a:pathLst>
          </a:custGeom>
          <a:solidFill>
            <a:srgbClr val="33CCCC"/>
          </a:solidFill>
          <a:ln w="9525">
            <a:noFill/>
            <a:round/>
            <a:headEnd/>
            <a:tailEnd/>
          </a:ln>
        </p:spPr>
        <p:txBody>
          <a:bodyPr/>
          <a:lstStyle/>
          <a:p>
            <a:endParaRPr lang="en-CA"/>
          </a:p>
        </p:txBody>
      </p:sp>
      <p:sp>
        <p:nvSpPr>
          <p:cNvPr id="48529" name="Freeform 411"/>
          <p:cNvSpPr>
            <a:spLocks/>
          </p:cNvSpPr>
          <p:nvPr/>
        </p:nvSpPr>
        <p:spPr bwMode="auto">
          <a:xfrm>
            <a:off x="2419350" y="3028950"/>
            <a:ext cx="146050" cy="31750"/>
          </a:xfrm>
          <a:custGeom>
            <a:avLst/>
            <a:gdLst>
              <a:gd name="T0" fmla="*/ 2147483647 w 99"/>
              <a:gd name="T1" fmla="*/ 0 h 21"/>
              <a:gd name="T2" fmla="*/ 0 w 99"/>
              <a:gd name="T3" fmla="*/ 2147483647 h 21"/>
              <a:gd name="T4" fmla="*/ 2147483647 w 99"/>
              <a:gd name="T5" fmla="*/ 0 h 21"/>
              <a:gd name="T6" fmla="*/ 0 60000 65536"/>
              <a:gd name="T7" fmla="*/ 0 60000 65536"/>
              <a:gd name="T8" fmla="*/ 0 60000 65536"/>
              <a:gd name="T9" fmla="*/ 0 w 99"/>
              <a:gd name="T10" fmla="*/ 0 h 21"/>
              <a:gd name="T11" fmla="*/ 99 w 99"/>
              <a:gd name="T12" fmla="*/ 21 h 21"/>
            </a:gdLst>
            <a:ahLst/>
            <a:cxnLst>
              <a:cxn ang="T6">
                <a:pos x="T0" y="T1"/>
              </a:cxn>
              <a:cxn ang="T7">
                <a:pos x="T2" y="T3"/>
              </a:cxn>
              <a:cxn ang="T8">
                <a:pos x="T4" y="T5"/>
              </a:cxn>
            </a:cxnLst>
            <a:rect l="T9" t="T10" r="T11" b="T12"/>
            <a:pathLst>
              <a:path w="99" h="21">
                <a:moveTo>
                  <a:pt x="99" y="0"/>
                </a:moveTo>
                <a:lnTo>
                  <a:pt x="0" y="21"/>
                </a:lnTo>
                <a:lnTo>
                  <a:pt x="99" y="0"/>
                </a:lnTo>
                <a:close/>
              </a:path>
            </a:pathLst>
          </a:custGeom>
          <a:solidFill>
            <a:srgbClr val="33CCCC"/>
          </a:solidFill>
          <a:ln w="9525">
            <a:noFill/>
            <a:round/>
            <a:headEnd/>
            <a:tailEnd/>
          </a:ln>
        </p:spPr>
        <p:txBody>
          <a:bodyPr/>
          <a:lstStyle/>
          <a:p>
            <a:endParaRPr lang="en-CA"/>
          </a:p>
        </p:txBody>
      </p:sp>
      <p:sp>
        <p:nvSpPr>
          <p:cNvPr id="48530" name="Line 412"/>
          <p:cNvSpPr>
            <a:spLocks noChangeShapeType="1"/>
          </p:cNvSpPr>
          <p:nvPr/>
        </p:nvSpPr>
        <p:spPr bwMode="auto">
          <a:xfrm flipH="1">
            <a:off x="2814638" y="3157538"/>
            <a:ext cx="261937" cy="247650"/>
          </a:xfrm>
          <a:prstGeom prst="line">
            <a:avLst/>
          </a:prstGeom>
          <a:noFill/>
          <a:ln w="22225">
            <a:solidFill>
              <a:srgbClr val="000000"/>
            </a:solidFill>
            <a:round/>
            <a:headEnd/>
            <a:tailEnd/>
          </a:ln>
        </p:spPr>
        <p:txBody>
          <a:bodyPr/>
          <a:lstStyle/>
          <a:p>
            <a:endParaRPr lang="en-CA"/>
          </a:p>
        </p:txBody>
      </p:sp>
      <p:sp>
        <p:nvSpPr>
          <p:cNvPr id="48531" name="Line 413"/>
          <p:cNvSpPr>
            <a:spLocks noChangeShapeType="1"/>
          </p:cNvSpPr>
          <p:nvPr/>
        </p:nvSpPr>
        <p:spPr bwMode="auto">
          <a:xfrm flipV="1">
            <a:off x="2398713" y="3008313"/>
            <a:ext cx="166687" cy="52387"/>
          </a:xfrm>
          <a:prstGeom prst="line">
            <a:avLst/>
          </a:prstGeom>
          <a:noFill/>
          <a:ln w="22225">
            <a:solidFill>
              <a:srgbClr val="000000"/>
            </a:solidFill>
            <a:round/>
            <a:headEnd/>
            <a:tailEnd/>
          </a:ln>
        </p:spPr>
        <p:txBody>
          <a:bodyPr/>
          <a:lstStyle/>
          <a:p>
            <a:endParaRPr lang="en-CA"/>
          </a:p>
        </p:txBody>
      </p:sp>
      <p:sp>
        <p:nvSpPr>
          <p:cNvPr id="48532" name="Freeform 414"/>
          <p:cNvSpPr>
            <a:spLocks/>
          </p:cNvSpPr>
          <p:nvPr/>
        </p:nvSpPr>
        <p:spPr bwMode="auto">
          <a:xfrm>
            <a:off x="2419350" y="3060700"/>
            <a:ext cx="395288" cy="344488"/>
          </a:xfrm>
          <a:custGeom>
            <a:avLst/>
            <a:gdLst>
              <a:gd name="T0" fmla="*/ 0 w 268"/>
              <a:gd name="T1" fmla="*/ 0 h 227"/>
              <a:gd name="T2" fmla="*/ 2147483647 w 268"/>
              <a:gd name="T3" fmla="*/ 2147483647 h 227"/>
              <a:gd name="T4" fmla="*/ 0 w 268"/>
              <a:gd name="T5" fmla="*/ 0 h 227"/>
              <a:gd name="T6" fmla="*/ 0 60000 65536"/>
              <a:gd name="T7" fmla="*/ 0 60000 65536"/>
              <a:gd name="T8" fmla="*/ 0 60000 65536"/>
              <a:gd name="T9" fmla="*/ 0 w 268"/>
              <a:gd name="T10" fmla="*/ 0 h 227"/>
              <a:gd name="T11" fmla="*/ 268 w 268"/>
              <a:gd name="T12" fmla="*/ 227 h 227"/>
            </a:gdLst>
            <a:ahLst/>
            <a:cxnLst>
              <a:cxn ang="T6">
                <a:pos x="T0" y="T1"/>
              </a:cxn>
              <a:cxn ang="T7">
                <a:pos x="T2" y="T3"/>
              </a:cxn>
              <a:cxn ang="T8">
                <a:pos x="T4" y="T5"/>
              </a:cxn>
            </a:cxnLst>
            <a:rect l="T9" t="T10" r="T11" b="T12"/>
            <a:pathLst>
              <a:path w="268" h="227">
                <a:moveTo>
                  <a:pt x="0" y="0"/>
                </a:moveTo>
                <a:lnTo>
                  <a:pt x="268" y="227"/>
                </a:lnTo>
                <a:lnTo>
                  <a:pt x="0" y="0"/>
                </a:lnTo>
                <a:close/>
              </a:path>
            </a:pathLst>
          </a:custGeom>
          <a:solidFill>
            <a:srgbClr val="33CCCC"/>
          </a:solidFill>
          <a:ln w="9525">
            <a:noFill/>
            <a:round/>
            <a:headEnd/>
            <a:tailEnd/>
          </a:ln>
        </p:spPr>
        <p:txBody>
          <a:bodyPr/>
          <a:lstStyle/>
          <a:p>
            <a:endParaRPr lang="en-CA"/>
          </a:p>
        </p:txBody>
      </p:sp>
      <p:sp>
        <p:nvSpPr>
          <p:cNvPr id="48533" name="Freeform 415"/>
          <p:cNvSpPr>
            <a:spLocks/>
          </p:cNvSpPr>
          <p:nvPr/>
        </p:nvSpPr>
        <p:spPr bwMode="auto">
          <a:xfrm>
            <a:off x="2209800" y="2922588"/>
            <a:ext cx="355600" cy="138112"/>
          </a:xfrm>
          <a:custGeom>
            <a:avLst/>
            <a:gdLst>
              <a:gd name="T0" fmla="*/ 2147483647 w 241"/>
              <a:gd name="T1" fmla="*/ 2147483647 h 91"/>
              <a:gd name="T2" fmla="*/ 2147483647 w 241"/>
              <a:gd name="T3" fmla="*/ 2147483647 h 91"/>
              <a:gd name="T4" fmla="*/ 0 w 241"/>
              <a:gd name="T5" fmla="*/ 0 h 91"/>
              <a:gd name="T6" fmla="*/ 0 w 241"/>
              <a:gd name="T7" fmla="*/ 0 h 91"/>
              <a:gd name="T8" fmla="*/ 2147483647 w 241"/>
              <a:gd name="T9" fmla="*/ 2147483647 h 91"/>
              <a:gd name="T10" fmla="*/ 2147483647 w 241"/>
              <a:gd name="T11" fmla="*/ 2147483647 h 91"/>
              <a:gd name="T12" fmla="*/ 0 60000 65536"/>
              <a:gd name="T13" fmla="*/ 0 60000 65536"/>
              <a:gd name="T14" fmla="*/ 0 60000 65536"/>
              <a:gd name="T15" fmla="*/ 0 60000 65536"/>
              <a:gd name="T16" fmla="*/ 0 60000 65536"/>
              <a:gd name="T17" fmla="*/ 0 60000 65536"/>
              <a:gd name="T18" fmla="*/ 0 w 241"/>
              <a:gd name="T19" fmla="*/ 0 h 91"/>
              <a:gd name="T20" fmla="*/ 241 w 241"/>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241" h="91">
                <a:moveTo>
                  <a:pt x="142" y="91"/>
                </a:moveTo>
                <a:lnTo>
                  <a:pt x="241" y="70"/>
                </a:lnTo>
                <a:lnTo>
                  <a:pt x="0" y="0"/>
                </a:lnTo>
                <a:lnTo>
                  <a:pt x="142" y="91"/>
                </a:lnTo>
                <a:close/>
              </a:path>
            </a:pathLst>
          </a:custGeom>
          <a:solidFill>
            <a:srgbClr val="003366"/>
          </a:solidFill>
          <a:ln w="9525">
            <a:noFill/>
            <a:round/>
            <a:headEnd/>
            <a:tailEnd/>
          </a:ln>
        </p:spPr>
        <p:txBody>
          <a:bodyPr/>
          <a:lstStyle/>
          <a:p>
            <a:endParaRPr lang="en-CA"/>
          </a:p>
        </p:txBody>
      </p:sp>
      <p:sp>
        <p:nvSpPr>
          <p:cNvPr id="48534" name="Freeform 416"/>
          <p:cNvSpPr>
            <a:spLocks/>
          </p:cNvSpPr>
          <p:nvPr/>
        </p:nvSpPr>
        <p:spPr bwMode="auto">
          <a:xfrm>
            <a:off x="2419350" y="3028950"/>
            <a:ext cx="146050" cy="31750"/>
          </a:xfrm>
          <a:custGeom>
            <a:avLst/>
            <a:gdLst>
              <a:gd name="T0" fmla="*/ 0 w 99"/>
              <a:gd name="T1" fmla="*/ 2147483647 h 21"/>
              <a:gd name="T2" fmla="*/ 2147483647 w 99"/>
              <a:gd name="T3" fmla="*/ 0 h 21"/>
              <a:gd name="T4" fmla="*/ 0 w 99"/>
              <a:gd name="T5" fmla="*/ 2147483647 h 21"/>
              <a:gd name="T6" fmla="*/ 0 60000 65536"/>
              <a:gd name="T7" fmla="*/ 0 60000 65536"/>
              <a:gd name="T8" fmla="*/ 0 60000 65536"/>
              <a:gd name="T9" fmla="*/ 0 w 99"/>
              <a:gd name="T10" fmla="*/ 0 h 21"/>
              <a:gd name="T11" fmla="*/ 99 w 99"/>
              <a:gd name="T12" fmla="*/ 21 h 21"/>
            </a:gdLst>
            <a:ahLst/>
            <a:cxnLst>
              <a:cxn ang="T6">
                <a:pos x="T0" y="T1"/>
              </a:cxn>
              <a:cxn ang="T7">
                <a:pos x="T2" y="T3"/>
              </a:cxn>
              <a:cxn ang="T8">
                <a:pos x="T4" y="T5"/>
              </a:cxn>
            </a:cxnLst>
            <a:rect l="T9" t="T10" r="T11" b="T12"/>
            <a:pathLst>
              <a:path w="99" h="21">
                <a:moveTo>
                  <a:pt x="0" y="21"/>
                </a:moveTo>
                <a:lnTo>
                  <a:pt x="99" y="0"/>
                </a:lnTo>
                <a:lnTo>
                  <a:pt x="0" y="21"/>
                </a:lnTo>
                <a:close/>
              </a:path>
            </a:pathLst>
          </a:custGeom>
          <a:solidFill>
            <a:srgbClr val="003366"/>
          </a:solidFill>
          <a:ln w="9525">
            <a:noFill/>
            <a:round/>
            <a:headEnd/>
            <a:tailEnd/>
          </a:ln>
        </p:spPr>
        <p:txBody>
          <a:bodyPr/>
          <a:lstStyle/>
          <a:p>
            <a:endParaRPr lang="en-CA"/>
          </a:p>
        </p:txBody>
      </p:sp>
      <p:sp>
        <p:nvSpPr>
          <p:cNvPr id="48535" name="Line 417"/>
          <p:cNvSpPr>
            <a:spLocks noChangeShapeType="1"/>
          </p:cNvSpPr>
          <p:nvPr/>
        </p:nvSpPr>
        <p:spPr bwMode="auto">
          <a:xfrm flipH="1" flipV="1">
            <a:off x="2398713" y="3060700"/>
            <a:ext cx="415925" cy="344488"/>
          </a:xfrm>
          <a:prstGeom prst="line">
            <a:avLst/>
          </a:prstGeom>
          <a:noFill/>
          <a:ln w="22225">
            <a:solidFill>
              <a:srgbClr val="000000"/>
            </a:solidFill>
            <a:round/>
            <a:headEnd/>
            <a:tailEnd/>
          </a:ln>
        </p:spPr>
        <p:txBody>
          <a:bodyPr/>
          <a:lstStyle/>
          <a:p>
            <a:endParaRPr lang="en-CA"/>
          </a:p>
        </p:txBody>
      </p:sp>
      <p:sp>
        <p:nvSpPr>
          <p:cNvPr id="48536" name="Line 418"/>
          <p:cNvSpPr>
            <a:spLocks noChangeShapeType="1"/>
          </p:cNvSpPr>
          <p:nvPr/>
        </p:nvSpPr>
        <p:spPr bwMode="auto">
          <a:xfrm flipH="1">
            <a:off x="2398713" y="3008313"/>
            <a:ext cx="166687" cy="52387"/>
          </a:xfrm>
          <a:prstGeom prst="line">
            <a:avLst/>
          </a:prstGeom>
          <a:noFill/>
          <a:ln w="22225">
            <a:solidFill>
              <a:srgbClr val="000000"/>
            </a:solidFill>
            <a:round/>
            <a:headEnd/>
            <a:tailEnd/>
          </a:ln>
        </p:spPr>
        <p:txBody>
          <a:bodyPr/>
          <a:lstStyle/>
          <a:p>
            <a:endParaRPr lang="en-CA"/>
          </a:p>
        </p:txBody>
      </p:sp>
      <p:sp>
        <p:nvSpPr>
          <p:cNvPr id="48537" name="Freeform 419"/>
          <p:cNvSpPr>
            <a:spLocks/>
          </p:cNvSpPr>
          <p:nvPr/>
        </p:nvSpPr>
        <p:spPr bwMode="auto">
          <a:xfrm>
            <a:off x="2209800" y="2922588"/>
            <a:ext cx="209550" cy="138112"/>
          </a:xfrm>
          <a:custGeom>
            <a:avLst/>
            <a:gdLst>
              <a:gd name="T0" fmla="*/ 0 w 142"/>
              <a:gd name="T1" fmla="*/ 0 h 91"/>
              <a:gd name="T2" fmla="*/ 2147483647 w 142"/>
              <a:gd name="T3" fmla="*/ 2147483647 h 91"/>
              <a:gd name="T4" fmla="*/ 0 w 142"/>
              <a:gd name="T5" fmla="*/ 0 h 91"/>
              <a:gd name="T6" fmla="*/ 0 60000 65536"/>
              <a:gd name="T7" fmla="*/ 0 60000 65536"/>
              <a:gd name="T8" fmla="*/ 0 60000 65536"/>
              <a:gd name="T9" fmla="*/ 0 w 142"/>
              <a:gd name="T10" fmla="*/ 0 h 91"/>
              <a:gd name="T11" fmla="*/ 142 w 142"/>
              <a:gd name="T12" fmla="*/ 91 h 91"/>
            </a:gdLst>
            <a:ahLst/>
            <a:cxnLst>
              <a:cxn ang="T6">
                <a:pos x="T0" y="T1"/>
              </a:cxn>
              <a:cxn ang="T7">
                <a:pos x="T2" y="T3"/>
              </a:cxn>
              <a:cxn ang="T8">
                <a:pos x="T4" y="T5"/>
              </a:cxn>
            </a:cxnLst>
            <a:rect l="T9" t="T10" r="T11" b="T12"/>
            <a:pathLst>
              <a:path w="142" h="91">
                <a:moveTo>
                  <a:pt x="0" y="0"/>
                </a:moveTo>
                <a:lnTo>
                  <a:pt x="142" y="91"/>
                </a:lnTo>
                <a:lnTo>
                  <a:pt x="0" y="0"/>
                </a:lnTo>
                <a:close/>
              </a:path>
            </a:pathLst>
          </a:custGeom>
          <a:solidFill>
            <a:srgbClr val="003366"/>
          </a:solidFill>
          <a:ln w="9525">
            <a:noFill/>
            <a:round/>
            <a:headEnd/>
            <a:tailEnd/>
          </a:ln>
        </p:spPr>
        <p:txBody>
          <a:bodyPr/>
          <a:lstStyle/>
          <a:p>
            <a:endParaRPr lang="en-CA"/>
          </a:p>
        </p:txBody>
      </p:sp>
      <p:sp>
        <p:nvSpPr>
          <p:cNvPr id="48538" name="Freeform 420"/>
          <p:cNvSpPr>
            <a:spLocks/>
          </p:cNvSpPr>
          <p:nvPr/>
        </p:nvSpPr>
        <p:spPr bwMode="auto">
          <a:xfrm>
            <a:off x="3368675" y="3552825"/>
            <a:ext cx="312738" cy="247650"/>
          </a:xfrm>
          <a:custGeom>
            <a:avLst/>
            <a:gdLst>
              <a:gd name="T0" fmla="*/ 2147483647 w 212"/>
              <a:gd name="T1" fmla="*/ 2147483647 h 163"/>
              <a:gd name="T2" fmla="*/ 2147483647 w 212"/>
              <a:gd name="T3" fmla="*/ 2147483647 h 163"/>
              <a:gd name="T4" fmla="*/ 2147483647 w 212"/>
              <a:gd name="T5" fmla="*/ 0 h 163"/>
              <a:gd name="T6" fmla="*/ 0 w 212"/>
              <a:gd name="T7" fmla="*/ 2147483647 h 163"/>
              <a:gd name="T8" fmla="*/ 2147483647 w 212"/>
              <a:gd name="T9" fmla="*/ 2147483647 h 163"/>
              <a:gd name="T10" fmla="*/ 2147483647 w 212"/>
              <a:gd name="T11" fmla="*/ 2147483647 h 163"/>
              <a:gd name="T12" fmla="*/ 0 60000 65536"/>
              <a:gd name="T13" fmla="*/ 0 60000 65536"/>
              <a:gd name="T14" fmla="*/ 0 60000 65536"/>
              <a:gd name="T15" fmla="*/ 0 60000 65536"/>
              <a:gd name="T16" fmla="*/ 0 60000 65536"/>
              <a:gd name="T17" fmla="*/ 0 60000 65536"/>
              <a:gd name="T18" fmla="*/ 0 w 212"/>
              <a:gd name="T19" fmla="*/ 0 h 163"/>
              <a:gd name="T20" fmla="*/ 212 w 212"/>
              <a:gd name="T21" fmla="*/ 163 h 163"/>
            </a:gdLst>
            <a:ahLst/>
            <a:cxnLst>
              <a:cxn ang="T12">
                <a:pos x="T0" y="T1"/>
              </a:cxn>
              <a:cxn ang="T13">
                <a:pos x="T2" y="T3"/>
              </a:cxn>
              <a:cxn ang="T14">
                <a:pos x="T4" y="T5"/>
              </a:cxn>
              <a:cxn ang="T15">
                <a:pos x="T6" y="T7"/>
              </a:cxn>
              <a:cxn ang="T16">
                <a:pos x="T8" y="T9"/>
              </a:cxn>
              <a:cxn ang="T17">
                <a:pos x="T10" y="T11"/>
              </a:cxn>
            </a:cxnLst>
            <a:rect l="T18" t="T19" r="T20" b="T21"/>
            <a:pathLst>
              <a:path w="212" h="163">
                <a:moveTo>
                  <a:pt x="42" y="163"/>
                </a:moveTo>
                <a:lnTo>
                  <a:pt x="42" y="163"/>
                </a:lnTo>
                <a:lnTo>
                  <a:pt x="212" y="0"/>
                </a:lnTo>
                <a:lnTo>
                  <a:pt x="0" y="71"/>
                </a:lnTo>
                <a:lnTo>
                  <a:pt x="42" y="163"/>
                </a:lnTo>
                <a:close/>
              </a:path>
            </a:pathLst>
          </a:custGeom>
          <a:solidFill>
            <a:srgbClr val="00FFFF"/>
          </a:solidFill>
          <a:ln w="9525">
            <a:noFill/>
            <a:round/>
            <a:headEnd/>
            <a:tailEnd/>
          </a:ln>
        </p:spPr>
        <p:txBody>
          <a:bodyPr/>
          <a:lstStyle/>
          <a:p>
            <a:endParaRPr lang="en-CA"/>
          </a:p>
        </p:txBody>
      </p:sp>
      <p:sp>
        <p:nvSpPr>
          <p:cNvPr id="48539" name="Freeform 421"/>
          <p:cNvSpPr>
            <a:spLocks/>
          </p:cNvSpPr>
          <p:nvPr/>
        </p:nvSpPr>
        <p:spPr bwMode="auto">
          <a:xfrm>
            <a:off x="3430588" y="3552825"/>
            <a:ext cx="250825" cy="247650"/>
          </a:xfrm>
          <a:custGeom>
            <a:avLst/>
            <a:gdLst>
              <a:gd name="T0" fmla="*/ 0 w 170"/>
              <a:gd name="T1" fmla="*/ 2147483647 h 163"/>
              <a:gd name="T2" fmla="*/ 2147483647 w 170"/>
              <a:gd name="T3" fmla="*/ 0 h 163"/>
              <a:gd name="T4" fmla="*/ 0 w 170"/>
              <a:gd name="T5" fmla="*/ 2147483647 h 163"/>
              <a:gd name="T6" fmla="*/ 0 60000 65536"/>
              <a:gd name="T7" fmla="*/ 0 60000 65536"/>
              <a:gd name="T8" fmla="*/ 0 60000 65536"/>
              <a:gd name="T9" fmla="*/ 0 w 170"/>
              <a:gd name="T10" fmla="*/ 0 h 163"/>
              <a:gd name="T11" fmla="*/ 170 w 170"/>
              <a:gd name="T12" fmla="*/ 163 h 163"/>
            </a:gdLst>
            <a:ahLst/>
            <a:cxnLst>
              <a:cxn ang="T6">
                <a:pos x="T0" y="T1"/>
              </a:cxn>
              <a:cxn ang="T7">
                <a:pos x="T2" y="T3"/>
              </a:cxn>
              <a:cxn ang="T8">
                <a:pos x="T4" y="T5"/>
              </a:cxn>
            </a:cxnLst>
            <a:rect l="T9" t="T10" r="T11" b="T12"/>
            <a:pathLst>
              <a:path w="170" h="163">
                <a:moveTo>
                  <a:pt x="0" y="163"/>
                </a:moveTo>
                <a:lnTo>
                  <a:pt x="170" y="0"/>
                </a:lnTo>
                <a:lnTo>
                  <a:pt x="0" y="163"/>
                </a:lnTo>
                <a:close/>
              </a:path>
            </a:pathLst>
          </a:custGeom>
          <a:solidFill>
            <a:srgbClr val="00FFFF"/>
          </a:solidFill>
          <a:ln w="9525">
            <a:noFill/>
            <a:round/>
            <a:headEnd/>
            <a:tailEnd/>
          </a:ln>
        </p:spPr>
        <p:txBody>
          <a:bodyPr/>
          <a:lstStyle/>
          <a:p>
            <a:endParaRPr lang="en-CA"/>
          </a:p>
        </p:txBody>
      </p:sp>
      <p:sp>
        <p:nvSpPr>
          <p:cNvPr id="48540" name="Line 422"/>
          <p:cNvSpPr>
            <a:spLocks noChangeShapeType="1"/>
          </p:cNvSpPr>
          <p:nvPr/>
        </p:nvSpPr>
        <p:spPr bwMode="auto">
          <a:xfrm flipH="1" flipV="1">
            <a:off x="2209800" y="2900363"/>
            <a:ext cx="188913" cy="160337"/>
          </a:xfrm>
          <a:prstGeom prst="line">
            <a:avLst/>
          </a:prstGeom>
          <a:noFill/>
          <a:ln w="22225">
            <a:solidFill>
              <a:srgbClr val="000000"/>
            </a:solidFill>
            <a:round/>
            <a:headEnd/>
            <a:tailEnd/>
          </a:ln>
        </p:spPr>
        <p:txBody>
          <a:bodyPr/>
          <a:lstStyle/>
          <a:p>
            <a:endParaRPr lang="en-CA"/>
          </a:p>
        </p:txBody>
      </p:sp>
      <p:sp>
        <p:nvSpPr>
          <p:cNvPr id="48541" name="Line 423"/>
          <p:cNvSpPr>
            <a:spLocks noChangeShapeType="1"/>
          </p:cNvSpPr>
          <p:nvPr/>
        </p:nvSpPr>
        <p:spPr bwMode="auto">
          <a:xfrm flipH="1">
            <a:off x="3430588" y="3532188"/>
            <a:ext cx="239712" cy="268287"/>
          </a:xfrm>
          <a:prstGeom prst="line">
            <a:avLst/>
          </a:prstGeom>
          <a:noFill/>
          <a:ln w="22225">
            <a:solidFill>
              <a:srgbClr val="000000"/>
            </a:solidFill>
            <a:round/>
            <a:headEnd/>
            <a:tailEnd/>
          </a:ln>
        </p:spPr>
        <p:txBody>
          <a:bodyPr/>
          <a:lstStyle/>
          <a:p>
            <a:endParaRPr lang="en-CA"/>
          </a:p>
        </p:txBody>
      </p:sp>
      <p:sp>
        <p:nvSpPr>
          <p:cNvPr id="48542" name="Freeform 424"/>
          <p:cNvSpPr>
            <a:spLocks/>
          </p:cNvSpPr>
          <p:nvPr/>
        </p:nvSpPr>
        <p:spPr bwMode="auto">
          <a:xfrm>
            <a:off x="3368675" y="3552825"/>
            <a:ext cx="312738" cy="107950"/>
          </a:xfrm>
          <a:custGeom>
            <a:avLst/>
            <a:gdLst>
              <a:gd name="T0" fmla="*/ 2147483647 w 212"/>
              <a:gd name="T1" fmla="*/ 0 h 71"/>
              <a:gd name="T2" fmla="*/ 0 w 212"/>
              <a:gd name="T3" fmla="*/ 2147483647 h 71"/>
              <a:gd name="T4" fmla="*/ 2147483647 w 212"/>
              <a:gd name="T5" fmla="*/ 0 h 71"/>
              <a:gd name="T6" fmla="*/ 0 60000 65536"/>
              <a:gd name="T7" fmla="*/ 0 60000 65536"/>
              <a:gd name="T8" fmla="*/ 0 60000 65536"/>
              <a:gd name="T9" fmla="*/ 0 w 212"/>
              <a:gd name="T10" fmla="*/ 0 h 71"/>
              <a:gd name="T11" fmla="*/ 212 w 212"/>
              <a:gd name="T12" fmla="*/ 71 h 71"/>
            </a:gdLst>
            <a:ahLst/>
            <a:cxnLst>
              <a:cxn ang="T6">
                <a:pos x="T0" y="T1"/>
              </a:cxn>
              <a:cxn ang="T7">
                <a:pos x="T2" y="T3"/>
              </a:cxn>
              <a:cxn ang="T8">
                <a:pos x="T4" y="T5"/>
              </a:cxn>
            </a:cxnLst>
            <a:rect l="T9" t="T10" r="T11" b="T12"/>
            <a:pathLst>
              <a:path w="212" h="71">
                <a:moveTo>
                  <a:pt x="212" y="0"/>
                </a:moveTo>
                <a:lnTo>
                  <a:pt x="0" y="71"/>
                </a:lnTo>
                <a:lnTo>
                  <a:pt x="212" y="0"/>
                </a:lnTo>
                <a:close/>
              </a:path>
            </a:pathLst>
          </a:custGeom>
          <a:solidFill>
            <a:srgbClr val="00FFFF"/>
          </a:solidFill>
          <a:ln w="9525">
            <a:noFill/>
            <a:round/>
            <a:headEnd/>
            <a:tailEnd/>
          </a:ln>
        </p:spPr>
        <p:txBody>
          <a:bodyPr/>
          <a:lstStyle/>
          <a:p>
            <a:endParaRPr lang="en-CA"/>
          </a:p>
        </p:txBody>
      </p:sp>
      <p:sp>
        <p:nvSpPr>
          <p:cNvPr id="48543" name="Freeform 425"/>
          <p:cNvSpPr>
            <a:spLocks/>
          </p:cNvSpPr>
          <p:nvPr/>
        </p:nvSpPr>
        <p:spPr bwMode="auto">
          <a:xfrm>
            <a:off x="3097213" y="3178175"/>
            <a:ext cx="584200" cy="482600"/>
          </a:xfrm>
          <a:custGeom>
            <a:avLst/>
            <a:gdLst>
              <a:gd name="T0" fmla="*/ 2147483647 w 396"/>
              <a:gd name="T1" fmla="*/ 2147483647 h 318"/>
              <a:gd name="T2" fmla="*/ 2147483647 w 396"/>
              <a:gd name="T3" fmla="*/ 2147483647 h 318"/>
              <a:gd name="T4" fmla="*/ 2147483647 w 396"/>
              <a:gd name="T5" fmla="*/ 2147483647 h 318"/>
              <a:gd name="T6" fmla="*/ 0 w 396"/>
              <a:gd name="T7" fmla="*/ 0 h 318"/>
              <a:gd name="T8" fmla="*/ 0 w 396"/>
              <a:gd name="T9" fmla="*/ 0 h 318"/>
              <a:gd name="T10" fmla="*/ 2147483647 w 396"/>
              <a:gd name="T11" fmla="*/ 2147483647 h 318"/>
              <a:gd name="T12" fmla="*/ 2147483647 w 396"/>
              <a:gd name="T13" fmla="*/ 2147483647 h 318"/>
              <a:gd name="T14" fmla="*/ 0 60000 65536"/>
              <a:gd name="T15" fmla="*/ 0 60000 65536"/>
              <a:gd name="T16" fmla="*/ 0 60000 65536"/>
              <a:gd name="T17" fmla="*/ 0 60000 65536"/>
              <a:gd name="T18" fmla="*/ 0 60000 65536"/>
              <a:gd name="T19" fmla="*/ 0 60000 65536"/>
              <a:gd name="T20" fmla="*/ 0 60000 65536"/>
              <a:gd name="T21" fmla="*/ 0 w 396"/>
              <a:gd name="T22" fmla="*/ 0 h 318"/>
              <a:gd name="T23" fmla="*/ 396 w 396"/>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6" h="318">
                <a:moveTo>
                  <a:pt x="184" y="318"/>
                </a:moveTo>
                <a:lnTo>
                  <a:pt x="396" y="247"/>
                </a:lnTo>
                <a:lnTo>
                  <a:pt x="0" y="0"/>
                </a:lnTo>
                <a:lnTo>
                  <a:pt x="184" y="318"/>
                </a:lnTo>
                <a:close/>
              </a:path>
            </a:pathLst>
          </a:custGeom>
          <a:solidFill>
            <a:srgbClr val="33CCCC"/>
          </a:solidFill>
          <a:ln w="9525">
            <a:noFill/>
            <a:round/>
            <a:headEnd/>
            <a:tailEnd/>
          </a:ln>
        </p:spPr>
        <p:txBody>
          <a:bodyPr/>
          <a:lstStyle/>
          <a:p>
            <a:endParaRPr lang="en-CA"/>
          </a:p>
        </p:txBody>
      </p:sp>
      <p:sp>
        <p:nvSpPr>
          <p:cNvPr id="48544" name="Freeform 426"/>
          <p:cNvSpPr>
            <a:spLocks/>
          </p:cNvSpPr>
          <p:nvPr/>
        </p:nvSpPr>
        <p:spPr bwMode="auto">
          <a:xfrm>
            <a:off x="3368675" y="3552825"/>
            <a:ext cx="312738" cy="107950"/>
          </a:xfrm>
          <a:custGeom>
            <a:avLst/>
            <a:gdLst>
              <a:gd name="T0" fmla="*/ 0 w 212"/>
              <a:gd name="T1" fmla="*/ 2147483647 h 71"/>
              <a:gd name="T2" fmla="*/ 2147483647 w 212"/>
              <a:gd name="T3" fmla="*/ 0 h 71"/>
              <a:gd name="T4" fmla="*/ 0 w 212"/>
              <a:gd name="T5" fmla="*/ 2147483647 h 71"/>
              <a:gd name="T6" fmla="*/ 0 60000 65536"/>
              <a:gd name="T7" fmla="*/ 0 60000 65536"/>
              <a:gd name="T8" fmla="*/ 0 60000 65536"/>
              <a:gd name="T9" fmla="*/ 0 w 212"/>
              <a:gd name="T10" fmla="*/ 0 h 71"/>
              <a:gd name="T11" fmla="*/ 212 w 212"/>
              <a:gd name="T12" fmla="*/ 71 h 71"/>
            </a:gdLst>
            <a:ahLst/>
            <a:cxnLst>
              <a:cxn ang="T6">
                <a:pos x="T0" y="T1"/>
              </a:cxn>
              <a:cxn ang="T7">
                <a:pos x="T2" y="T3"/>
              </a:cxn>
              <a:cxn ang="T8">
                <a:pos x="T4" y="T5"/>
              </a:cxn>
            </a:cxnLst>
            <a:rect l="T9" t="T10" r="T11" b="T12"/>
            <a:pathLst>
              <a:path w="212" h="71">
                <a:moveTo>
                  <a:pt x="0" y="71"/>
                </a:moveTo>
                <a:lnTo>
                  <a:pt x="212" y="0"/>
                </a:lnTo>
                <a:lnTo>
                  <a:pt x="0" y="71"/>
                </a:lnTo>
                <a:close/>
              </a:path>
            </a:pathLst>
          </a:custGeom>
          <a:solidFill>
            <a:srgbClr val="33CCCC"/>
          </a:solidFill>
          <a:ln w="9525">
            <a:noFill/>
            <a:round/>
            <a:headEnd/>
            <a:tailEnd/>
          </a:ln>
        </p:spPr>
        <p:txBody>
          <a:bodyPr/>
          <a:lstStyle/>
          <a:p>
            <a:endParaRPr lang="en-CA"/>
          </a:p>
        </p:txBody>
      </p:sp>
      <p:sp>
        <p:nvSpPr>
          <p:cNvPr id="48545" name="Freeform 427"/>
          <p:cNvSpPr>
            <a:spLocks/>
          </p:cNvSpPr>
          <p:nvPr/>
        </p:nvSpPr>
        <p:spPr bwMode="auto">
          <a:xfrm>
            <a:off x="3357563" y="3532188"/>
            <a:ext cx="312737" cy="128587"/>
          </a:xfrm>
          <a:custGeom>
            <a:avLst/>
            <a:gdLst>
              <a:gd name="T0" fmla="*/ 0 w 212"/>
              <a:gd name="T1" fmla="*/ 2147483647 h 85"/>
              <a:gd name="T2" fmla="*/ 2147483647 w 212"/>
              <a:gd name="T3" fmla="*/ 0 h 85"/>
              <a:gd name="T4" fmla="*/ 0 w 212"/>
              <a:gd name="T5" fmla="*/ 2147483647 h 85"/>
              <a:gd name="T6" fmla="*/ 0 60000 65536"/>
              <a:gd name="T7" fmla="*/ 0 60000 65536"/>
              <a:gd name="T8" fmla="*/ 0 60000 65536"/>
              <a:gd name="T9" fmla="*/ 0 w 212"/>
              <a:gd name="T10" fmla="*/ 0 h 85"/>
              <a:gd name="T11" fmla="*/ 212 w 212"/>
              <a:gd name="T12" fmla="*/ 85 h 85"/>
            </a:gdLst>
            <a:ahLst/>
            <a:cxnLst>
              <a:cxn ang="T6">
                <a:pos x="T0" y="T1"/>
              </a:cxn>
              <a:cxn ang="T7">
                <a:pos x="T2" y="T3"/>
              </a:cxn>
              <a:cxn ang="T8">
                <a:pos x="T4" y="T5"/>
              </a:cxn>
            </a:cxnLst>
            <a:rect l="T9" t="T10" r="T11" b="T12"/>
            <a:pathLst>
              <a:path w="212" h="85">
                <a:moveTo>
                  <a:pt x="0" y="85"/>
                </a:moveTo>
                <a:lnTo>
                  <a:pt x="212" y="0"/>
                </a:lnTo>
                <a:lnTo>
                  <a:pt x="0" y="85"/>
                </a:lnTo>
                <a:close/>
              </a:path>
            </a:pathLst>
          </a:custGeom>
          <a:noFill/>
          <a:ln w="22225">
            <a:solidFill>
              <a:srgbClr val="000000"/>
            </a:solidFill>
            <a:round/>
            <a:headEnd/>
            <a:tailEnd/>
          </a:ln>
        </p:spPr>
        <p:txBody>
          <a:bodyPr/>
          <a:lstStyle/>
          <a:p>
            <a:endParaRPr lang="en-CA"/>
          </a:p>
        </p:txBody>
      </p:sp>
      <p:sp>
        <p:nvSpPr>
          <p:cNvPr id="48546" name="Line 428"/>
          <p:cNvSpPr>
            <a:spLocks noChangeShapeType="1"/>
          </p:cNvSpPr>
          <p:nvPr/>
        </p:nvSpPr>
        <p:spPr bwMode="auto">
          <a:xfrm>
            <a:off x="3670300" y="3532188"/>
            <a:ext cx="1588" cy="1587"/>
          </a:xfrm>
          <a:prstGeom prst="line">
            <a:avLst/>
          </a:prstGeom>
          <a:noFill/>
          <a:ln w="22225">
            <a:solidFill>
              <a:srgbClr val="000000"/>
            </a:solidFill>
            <a:round/>
            <a:headEnd/>
            <a:tailEnd/>
          </a:ln>
        </p:spPr>
        <p:txBody>
          <a:bodyPr/>
          <a:lstStyle/>
          <a:p>
            <a:endParaRPr lang="en-CA"/>
          </a:p>
        </p:txBody>
      </p:sp>
      <p:sp>
        <p:nvSpPr>
          <p:cNvPr id="48547" name="Freeform 429"/>
          <p:cNvSpPr>
            <a:spLocks/>
          </p:cNvSpPr>
          <p:nvPr/>
        </p:nvSpPr>
        <p:spPr bwMode="auto">
          <a:xfrm>
            <a:off x="3097213" y="3178175"/>
            <a:ext cx="584200" cy="374650"/>
          </a:xfrm>
          <a:custGeom>
            <a:avLst/>
            <a:gdLst>
              <a:gd name="T0" fmla="*/ 2147483647 w 396"/>
              <a:gd name="T1" fmla="*/ 2147483647 h 247"/>
              <a:gd name="T2" fmla="*/ 0 w 396"/>
              <a:gd name="T3" fmla="*/ 0 h 247"/>
              <a:gd name="T4" fmla="*/ 2147483647 w 396"/>
              <a:gd name="T5" fmla="*/ 2147483647 h 247"/>
              <a:gd name="T6" fmla="*/ 0 60000 65536"/>
              <a:gd name="T7" fmla="*/ 0 60000 65536"/>
              <a:gd name="T8" fmla="*/ 0 60000 65536"/>
              <a:gd name="T9" fmla="*/ 0 w 396"/>
              <a:gd name="T10" fmla="*/ 0 h 247"/>
              <a:gd name="T11" fmla="*/ 396 w 396"/>
              <a:gd name="T12" fmla="*/ 247 h 247"/>
            </a:gdLst>
            <a:ahLst/>
            <a:cxnLst>
              <a:cxn ang="T6">
                <a:pos x="T0" y="T1"/>
              </a:cxn>
              <a:cxn ang="T7">
                <a:pos x="T2" y="T3"/>
              </a:cxn>
              <a:cxn ang="T8">
                <a:pos x="T4" y="T5"/>
              </a:cxn>
            </a:cxnLst>
            <a:rect l="T9" t="T10" r="T11" b="T12"/>
            <a:pathLst>
              <a:path w="396" h="247">
                <a:moveTo>
                  <a:pt x="396" y="247"/>
                </a:moveTo>
                <a:lnTo>
                  <a:pt x="0" y="0"/>
                </a:lnTo>
                <a:lnTo>
                  <a:pt x="396" y="247"/>
                </a:lnTo>
                <a:close/>
              </a:path>
            </a:pathLst>
          </a:custGeom>
          <a:solidFill>
            <a:srgbClr val="33CCCC"/>
          </a:solidFill>
          <a:ln w="9525">
            <a:noFill/>
            <a:round/>
            <a:headEnd/>
            <a:tailEnd/>
          </a:ln>
        </p:spPr>
        <p:txBody>
          <a:bodyPr/>
          <a:lstStyle/>
          <a:p>
            <a:endParaRPr lang="en-CA"/>
          </a:p>
        </p:txBody>
      </p:sp>
      <p:sp>
        <p:nvSpPr>
          <p:cNvPr id="48548" name="Freeform 430"/>
          <p:cNvSpPr>
            <a:spLocks/>
          </p:cNvSpPr>
          <p:nvPr/>
        </p:nvSpPr>
        <p:spPr bwMode="auto">
          <a:xfrm>
            <a:off x="3284538" y="3660775"/>
            <a:ext cx="146050" cy="139700"/>
          </a:xfrm>
          <a:custGeom>
            <a:avLst/>
            <a:gdLst>
              <a:gd name="T0" fmla="*/ 2147483647 w 99"/>
              <a:gd name="T1" fmla="*/ 2147483647 h 92"/>
              <a:gd name="T2" fmla="*/ 2147483647 w 99"/>
              <a:gd name="T3" fmla="*/ 2147483647 h 92"/>
              <a:gd name="T4" fmla="*/ 0 w 99"/>
              <a:gd name="T5" fmla="*/ 2147483647 h 92"/>
              <a:gd name="T6" fmla="*/ 2147483647 w 99"/>
              <a:gd name="T7" fmla="*/ 0 h 92"/>
              <a:gd name="T8" fmla="*/ 2147483647 w 99"/>
              <a:gd name="T9" fmla="*/ 2147483647 h 92"/>
              <a:gd name="T10" fmla="*/ 2147483647 w 99"/>
              <a:gd name="T11" fmla="*/ 2147483647 h 92"/>
              <a:gd name="T12" fmla="*/ 0 60000 65536"/>
              <a:gd name="T13" fmla="*/ 0 60000 65536"/>
              <a:gd name="T14" fmla="*/ 0 60000 65536"/>
              <a:gd name="T15" fmla="*/ 0 60000 65536"/>
              <a:gd name="T16" fmla="*/ 0 60000 65536"/>
              <a:gd name="T17" fmla="*/ 0 60000 65536"/>
              <a:gd name="T18" fmla="*/ 0 w 99"/>
              <a:gd name="T19" fmla="*/ 0 h 92"/>
              <a:gd name="T20" fmla="*/ 99 w 99"/>
              <a:gd name="T21" fmla="*/ 92 h 92"/>
            </a:gdLst>
            <a:ahLst/>
            <a:cxnLst>
              <a:cxn ang="T12">
                <a:pos x="T0" y="T1"/>
              </a:cxn>
              <a:cxn ang="T13">
                <a:pos x="T2" y="T3"/>
              </a:cxn>
              <a:cxn ang="T14">
                <a:pos x="T4" y="T5"/>
              </a:cxn>
              <a:cxn ang="T15">
                <a:pos x="T6" y="T7"/>
              </a:cxn>
              <a:cxn ang="T16">
                <a:pos x="T8" y="T9"/>
              </a:cxn>
              <a:cxn ang="T17">
                <a:pos x="T10" y="T11"/>
              </a:cxn>
            </a:cxnLst>
            <a:rect l="T18" t="T19" r="T20" b="T21"/>
            <a:pathLst>
              <a:path w="99" h="92">
                <a:moveTo>
                  <a:pt x="99" y="92"/>
                </a:moveTo>
                <a:lnTo>
                  <a:pt x="99" y="92"/>
                </a:lnTo>
                <a:lnTo>
                  <a:pt x="0" y="28"/>
                </a:lnTo>
                <a:lnTo>
                  <a:pt x="57" y="0"/>
                </a:lnTo>
                <a:lnTo>
                  <a:pt x="99" y="92"/>
                </a:lnTo>
                <a:close/>
              </a:path>
            </a:pathLst>
          </a:custGeom>
          <a:solidFill>
            <a:srgbClr val="00FFFF"/>
          </a:solidFill>
          <a:ln w="9525">
            <a:noFill/>
            <a:round/>
            <a:headEnd/>
            <a:tailEnd/>
          </a:ln>
        </p:spPr>
        <p:txBody>
          <a:bodyPr/>
          <a:lstStyle/>
          <a:p>
            <a:endParaRPr lang="en-CA"/>
          </a:p>
        </p:txBody>
      </p:sp>
      <p:sp>
        <p:nvSpPr>
          <p:cNvPr id="48549" name="Freeform 431"/>
          <p:cNvSpPr>
            <a:spLocks/>
          </p:cNvSpPr>
          <p:nvPr/>
        </p:nvSpPr>
        <p:spPr bwMode="auto">
          <a:xfrm>
            <a:off x="3284538" y="3703638"/>
            <a:ext cx="146050" cy="96837"/>
          </a:xfrm>
          <a:custGeom>
            <a:avLst/>
            <a:gdLst>
              <a:gd name="T0" fmla="*/ 2147483647 w 99"/>
              <a:gd name="T1" fmla="*/ 2147483647 h 64"/>
              <a:gd name="T2" fmla="*/ 0 w 99"/>
              <a:gd name="T3" fmla="*/ 0 h 64"/>
              <a:gd name="T4" fmla="*/ 2147483647 w 99"/>
              <a:gd name="T5" fmla="*/ 2147483647 h 64"/>
              <a:gd name="T6" fmla="*/ 0 60000 65536"/>
              <a:gd name="T7" fmla="*/ 0 60000 65536"/>
              <a:gd name="T8" fmla="*/ 0 60000 65536"/>
              <a:gd name="T9" fmla="*/ 0 w 99"/>
              <a:gd name="T10" fmla="*/ 0 h 64"/>
              <a:gd name="T11" fmla="*/ 99 w 99"/>
              <a:gd name="T12" fmla="*/ 64 h 64"/>
            </a:gdLst>
            <a:ahLst/>
            <a:cxnLst>
              <a:cxn ang="T6">
                <a:pos x="T0" y="T1"/>
              </a:cxn>
              <a:cxn ang="T7">
                <a:pos x="T2" y="T3"/>
              </a:cxn>
              <a:cxn ang="T8">
                <a:pos x="T4" y="T5"/>
              </a:cxn>
            </a:cxnLst>
            <a:rect l="T9" t="T10" r="T11" b="T12"/>
            <a:pathLst>
              <a:path w="99" h="64">
                <a:moveTo>
                  <a:pt x="99" y="64"/>
                </a:moveTo>
                <a:lnTo>
                  <a:pt x="0" y="0"/>
                </a:lnTo>
                <a:lnTo>
                  <a:pt x="99" y="64"/>
                </a:lnTo>
                <a:close/>
              </a:path>
            </a:pathLst>
          </a:custGeom>
          <a:solidFill>
            <a:srgbClr val="00FFFF"/>
          </a:solidFill>
          <a:ln w="9525">
            <a:noFill/>
            <a:round/>
            <a:headEnd/>
            <a:tailEnd/>
          </a:ln>
        </p:spPr>
        <p:txBody>
          <a:bodyPr/>
          <a:lstStyle/>
          <a:p>
            <a:endParaRPr lang="en-CA"/>
          </a:p>
        </p:txBody>
      </p:sp>
      <p:sp>
        <p:nvSpPr>
          <p:cNvPr id="48550" name="Line 432"/>
          <p:cNvSpPr>
            <a:spLocks noChangeShapeType="1"/>
          </p:cNvSpPr>
          <p:nvPr/>
        </p:nvSpPr>
        <p:spPr bwMode="auto">
          <a:xfrm>
            <a:off x="3076575" y="3157538"/>
            <a:ext cx="593725" cy="374650"/>
          </a:xfrm>
          <a:prstGeom prst="line">
            <a:avLst/>
          </a:prstGeom>
          <a:noFill/>
          <a:ln w="22225">
            <a:solidFill>
              <a:srgbClr val="000000"/>
            </a:solidFill>
            <a:round/>
            <a:headEnd/>
            <a:tailEnd/>
          </a:ln>
        </p:spPr>
        <p:txBody>
          <a:bodyPr/>
          <a:lstStyle/>
          <a:p>
            <a:endParaRPr lang="en-CA"/>
          </a:p>
        </p:txBody>
      </p:sp>
      <p:sp>
        <p:nvSpPr>
          <p:cNvPr id="48551" name="Line 433"/>
          <p:cNvSpPr>
            <a:spLocks noChangeShapeType="1"/>
          </p:cNvSpPr>
          <p:nvPr/>
        </p:nvSpPr>
        <p:spPr bwMode="auto">
          <a:xfrm>
            <a:off x="3263900" y="3681413"/>
            <a:ext cx="166688" cy="119062"/>
          </a:xfrm>
          <a:prstGeom prst="line">
            <a:avLst/>
          </a:prstGeom>
          <a:noFill/>
          <a:ln w="22225">
            <a:solidFill>
              <a:srgbClr val="000000"/>
            </a:solidFill>
            <a:round/>
            <a:headEnd/>
            <a:tailEnd/>
          </a:ln>
        </p:spPr>
        <p:txBody>
          <a:bodyPr/>
          <a:lstStyle/>
          <a:p>
            <a:endParaRPr lang="en-CA"/>
          </a:p>
        </p:txBody>
      </p:sp>
      <p:sp>
        <p:nvSpPr>
          <p:cNvPr id="48552" name="Freeform 434"/>
          <p:cNvSpPr>
            <a:spLocks/>
          </p:cNvSpPr>
          <p:nvPr/>
        </p:nvSpPr>
        <p:spPr bwMode="auto">
          <a:xfrm>
            <a:off x="3284538" y="3660775"/>
            <a:ext cx="84137" cy="42863"/>
          </a:xfrm>
          <a:custGeom>
            <a:avLst/>
            <a:gdLst>
              <a:gd name="T0" fmla="*/ 0 w 57"/>
              <a:gd name="T1" fmla="*/ 2147483647 h 28"/>
              <a:gd name="T2" fmla="*/ 2147483647 w 57"/>
              <a:gd name="T3" fmla="*/ 0 h 28"/>
              <a:gd name="T4" fmla="*/ 0 w 57"/>
              <a:gd name="T5" fmla="*/ 2147483647 h 28"/>
              <a:gd name="T6" fmla="*/ 0 60000 65536"/>
              <a:gd name="T7" fmla="*/ 0 60000 65536"/>
              <a:gd name="T8" fmla="*/ 0 60000 65536"/>
              <a:gd name="T9" fmla="*/ 0 w 57"/>
              <a:gd name="T10" fmla="*/ 0 h 28"/>
              <a:gd name="T11" fmla="*/ 57 w 57"/>
              <a:gd name="T12" fmla="*/ 28 h 28"/>
            </a:gdLst>
            <a:ahLst/>
            <a:cxnLst>
              <a:cxn ang="T6">
                <a:pos x="T0" y="T1"/>
              </a:cxn>
              <a:cxn ang="T7">
                <a:pos x="T2" y="T3"/>
              </a:cxn>
              <a:cxn ang="T8">
                <a:pos x="T4" y="T5"/>
              </a:cxn>
            </a:cxnLst>
            <a:rect l="T9" t="T10" r="T11" b="T12"/>
            <a:pathLst>
              <a:path w="57" h="28">
                <a:moveTo>
                  <a:pt x="0" y="28"/>
                </a:moveTo>
                <a:lnTo>
                  <a:pt x="57" y="0"/>
                </a:lnTo>
                <a:lnTo>
                  <a:pt x="0" y="28"/>
                </a:lnTo>
                <a:close/>
              </a:path>
            </a:pathLst>
          </a:custGeom>
          <a:solidFill>
            <a:srgbClr val="00FFFF"/>
          </a:solidFill>
          <a:ln w="9525">
            <a:noFill/>
            <a:round/>
            <a:headEnd/>
            <a:tailEnd/>
          </a:ln>
        </p:spPr>
        <p:txBody>
          <a:bodyPr/>
          <a:lstStyle/>
          <a:p>
            <a:endParaRPr lang="en-CA"/>
          </a:p>
        </p:txBody>
      </p:sp>
      <p:sp>
        <p:nvSpPr>
          <p:cNvPr id="48553" name="Freeform 435"/>
          <p:cNvSpPr>
            <a:spLocks/>
          </p:cNvSpPr>
          <p:nvPr/>
        </p:nvSpPr>
        <p:spPr bwMode="auto">
          <a:xfrm>
            <a:off x="2814638" y="3178175"/>
            <a:ext cx="554037" cy="525463"/>
          </a:xfrm>
          <a:custGeom>
            <a:avLst/>
            <a:gdLst>
              <a:gd name="T0" fmla="*/ 2147483647 w 375"/>
              <a:gd name="T1" fmla="*/ 2147483647 h 346"/>
              <a:gd name="T2" fmla="*/ 2147483647 w 375"/>
              <a:gd name="T3" fmla="*/ 2147483647 h 346"/>
              <a:gd name="T4" fmla="*/ 0 w 375"/>
              <a:gd name="T5" fmla="*/ 2147483647 h 346"/>
              <a:gd name="T6" fmla="*/ 2147483647 w 375"/>
              <a:gd name="T7" fmla="*/ 0 h 346"/>
              <a:gd name="T8" fmla="*/ 2147483647 w 375"/>
              <a:gd name="T9" fmla="*/ 0 h 346"/>
              <a:gd name="T10" fmla="*/ 2147483647 w 375"/>
              <a:gd name="T11" fmla="*/ 2147483647 h 346"/>
              <a:gd name="T12" fmla="*/ 2147483647 w 375"/>
              <a:gd name="T13" fmla="*/ 2147483647 h 346"/>
              <a:gd name="T14" fmla="*/ 0 60000 65536"/>
              <a:gd name="T15" fmla="*/ 0 60000 65536"/>
              <a:gd name="T16" fmla="*/ 0 60000 65536"/>
              <a:gd name="T17" fmla="*/ 0 60000 65536"/>
              <a:gd name="T18" fmla="*/ 0 60000 65536"/>
              <a:gd name="T19" fmla="*/ 0 60000 65536"/>
              <a:gd name="T20" fmla="*/ 0 60000 65536"/>
              <a:gd name="T21" fmla="*/ 0 w 375"/>
              <a:gd name="T22" fmla="*/ 0 h 346"/>
              <a:gd name="T23" fmla="*/ 375 w 375"/>
              <a:gd name="T24" fmla="*/ 346 h 3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346">
                <a:moveTo>
                  <a:pt x="375" y="318"/>
                </a:moveTo>
                <a:lnTo>
                  <a:pt x="318" y="346"/>
                </a:lnTo>
                <a:lnTo>
                  <a:pt x="0" y="149"/>
                </a:lnTo>
                <a:lnTo>
                  <a:pt x="191" y="0"/>
                </a:lnTo>
                <a:lnTo>
                  <a:pt x="375" y="318"/>
                </a:lnTo>
                <a:close/>
              </a:path>
            </a:pathLst>
          </a:custGeom>
          <a:solidFill>
            <a:srgbClr val="33CCCC"/>
          </a:solidFill>
          <a:ln w="9525">
            <a:noFill/>
            <a:round/>
            <a:headEnd/>
            <a:tailEnd/>
          </a:ln>
        </p:spPr>
        <p:txBody>
          <a:bodyPr/>
          <a:lstStyle/>
          <a:p>
            <a:endParaRPr lang="en-CA"/>
          </a:p>
        </p:txBody>
      </p:sp>
      <p:sp>
        <p:nvSpPr>
          <p:cNvPr id="48554" name="Freeform 436"/>
          <p:cNvSpPr>
            <a:spLocks/>
          </p:cNvSpPr>
          <p:nvPr/>
        </p:nvSpPr>
        <p:spPr bwMode="auto">
          <a:xfrm>
            <a:off x="3284538" y="3660775"/>
            <a:ext cx="84137" cy="42863"/>
          </a:xfrm>
          <a:custGeom>
            <a:avLst/>
            <a:gdLst>
              <a:gd name="T0" fmla="*/ 2147483647 w 57"/>
              <a:gd name="T1" fmla="*/ 0 h 28"/>
              <a:gd name="T2" fmla="*/ 0 w 57"/>
              <a:gd name="T3" fmla="*/ 2147483647 h 28"/>
              <a:gd name="T4" fmla="*/ 2147483647 w 57"/>
              <a:gd name="T5" fmla="*/ 0 h 28"/>
              <a:gd name="T6" fmla="*/ 0 60000 65536"/>
              <a:gd name="T7" fmla="*/ 0 60000 65536"/>
              <a:gd name="T8" fmla="*/ 0 60000 65536"/>
              <a:gd name="T9" fmla="*/ 0 w 57"/>
              <a:gd name="T10" fmla="*/ 0 h 28"/>
              <a:gd name="T11" fmla="*/ 57 w 57"/>
              <a:gd name="T12" fmla="*/ 28 h 28"/>
            </a:gdLst>
            <a:ahLst/>
            <a:cxnLst>
              <a:cxn ang="T6">
                <a:pos x="T0" y="T1"/>
              </a:cxn>
              <a:cxn ang="T7">
                <a:pos x="T2" y="T3"/>
              </a:cxn>
              <a:cxn ang="T8">
                <a:pos x="T4" y="T5"/>
              </a:cxn>
            </a:cxnLst>
            <a:rect l="T9" t="T10" r="T11" b="T12"/>
            <a:pathLst>
              <a:path w="57" h="28">
                <a:moveTo>
                  <a:pt x="57" y="0"/>
                </a:moveTo>
                <a:lnTo>
                  <a:pt x="0" y="28"/>
                </a:lnTo>
                <a:lnTo>
                  <a:pt x="57" y="0"/>
                </a:lnTo>
                <a:close/>
              </a:path>
            </a:pathLst>
          </a:custGeom>
          <a:solidFill>
            <a:srgbClr val="33CCCC"/>
          </a:solidFill>
          <a:ln w="9525">
            <a:noFill/>
            <a:round/>
            <a:headEnd/>
            <a:tailEnd/>
          </a:ln>
        </p:spPr>
        <p:txBody>
          <a:bodyPr/>
          <a:lstStyle/>
          <a:p>
            <a:endParaRPr lang="en-CA"/>
          </a:p>
        </p:txBody>
      </p:sp>
      <p:sp>
        <p:nvSpPr>
          <p:cNvPr id="48555" name="Freeform 437"/>
          <p:cNvSpPr>
            <a:spLocks/>
          </p:cNvSpPr>
          <p:nvPr/>
        </p:nvSpPr>
        <p:spPr bwMode="auto">
          <a:xfrm>
            <a:off x="2814638" y="3405188"/>
            <a:ext cx="469900" cy="298450"/>
          </a:xfrm>
          <a:custGeom>
            <a:avLst/>
            <a:gdLst>
              <a:gd name="T0" fmla="*/ 2147483647 w 318"/>
              <a:gd name="T1" fmla="*/ 2147483647 h 197"/>
              <a:gd name="T2" fmla="*/ 0 w 318"/>
              <a:gd name="T3" fmla="*/ 0 h 197"/>
              <a:gd name="T4" fmla="*/ 2147483647 w 318"/>
              <a:gd name="T5" fmla="*/ 2147483647 h 197"/>
              <a:gd name="T6" fmla="*/ 0 60000 65536"/>
              <a:gd name="T7" fmla="*/ 0 60000 65536"/>
              <a:gd name="T8" fmla="*/ 0 60000 65536"/>
              <a:gd name="T9" fmla="*/ 0 w 318"/>
              <a:gd name="T10" fmla="*/ 0 h 197"/>
              <a:gd name="T11" fmla="*/ 318 w 318"/>
              <a:gd name="T12" fmla="*/ 197 h 197"/>
            </a:gdLst>
            <a:ahLst/>
            <a:cxnLst>
              <a:cxn ang="T6">
                <a:pos x="T0" y="T1"/>
              </a:cxn>
              <a:cxn ang="T7">
                <a:pos x="T2" y="T3"/>
              </a:cxn>
              <a:cxn ang="T8">
                <a:pos x="T4" y="T5"/>
              </a:cxn>
            </a:cxnLst>
            <a:rect l="T9" t="T10" r="T11" b="T12"/>
            <a:pathLst>
              <a:path w="318" h="197">
                <a:moveTo>
                  <a:pt x="318" y="197"/>
                </a:moveTo>
                <a:lnTo>
                  <a:pt x="0" y="0"/>
                </a:lnTo>
                <a:lnTo>
                  <a:pt x="318" y="197"/>
                </a:lnTo>
                <a:close/>
              </a:path>
            </a:pathLst>
          </a:custGeom>
          <a:solidFill>
            <a:srgbClr val="33CCCC"/>
          </a:solidFill>
          <a:ln w="9525">
            <a:noFill/>
            <a:round/>
            <a:headEnd/>
            <a:tailEnd/>
          </a:ln>
        </p:spPr>
        <p:txBody>
          <a:bodyPr/>
          <a:lstStyle/>
          <a:p>
            <a:endParaRPr lang="en-CA"/>
          </a:p>
        </p:txBody>
      </p:sp>
      <p:sp>
        <p:nvSpPr>
          <p:cNvPr id="48556" name="Freeform 438"/>
          <p:cNvSpPr>
            <a:spLocks/>
          </p:cNvSpPr>
          <p:nvPr/>
        </p:nvSpPr>
        <p:spPr bwMode="auto">
          <a:xfrm>
            <a:off x="3263900" y="3660775"/>
            <a:ext cx="93663" cy="20638"/>
          </a:xfrm>
          <a:custGeom>
            <a:avLst/>
            <a:gdLst>
              <a:gd name="T0" fmla="*/ 2147483647 w 64"/>
              <a:gd name="T1" fmla="*/ 0 h 14"/>
              <a:gd name="T2" fmla="*/ 0 w 64"/>
              <a:gd name="T3" fmla="*/ 2147483647 h 14"/>
              <a:gd name="T4" fmla="*/ 2147483647 w 64"/>
              <a:gd name="T5" fmla="*/ 0 h 14"/>
              <a:gd name="T6" fmla="*/ 0 60000 65536"/>
              <a:gd name="T7" fmla="*/ 0 60000 65536"/>
              <a:gd name="T8" fmla="*/ 0 60000 65536"/>
              <a:gd name="T9" fmla="*/ 0 w 64"/>
              <a:gd name="T10" fmla="*/ 0 h 14"/>
              <a:gd name="T11" fmla="*/ 64 w 64"/>
              <a:gd name="T12" fmla="*/ 14 h 14"/>
            </a:gdLst>
            <a:ahLst/>
            <a:cxnLst>
              <a:cxn ang="T6">
                <a:pos x="T0" y="T1"/>
              </a:cxn>
              <a:cxn ang="T7">
                <a:pos x="T2" y="T3"/>
              </a:cxn>
              <a:cxn ang="T8">
                <a:pos x="T4" y="T5"/>
              </a:cxn>
            </a:cxnLst>
            <a:rect l="T9" t="T10" r="T11" b="T12"/>
            <a:pathLst>
              <a:path w="64" h="14">
                <a:moveTo>
                  <a:pt x="64" y="0"/>
                </a:moveTo>
                <a:lnTo>
                  <a:pt x="0" y="14"/>
                </a:lnTo>
                <a:lnTo>
                  <a:pt x="64" y="0"/>
                </a:lnTo>
                <a:close/>
              </a:path>
            </a:pathLst>
          </a:custGeom>
          <a:noFill/>
          <a:ln w="22225">
            <a:solidFill>
              <a:srgbClr val="000000"/>
            </a:solidFill>
            <a:round/>
            <a:headEnd/>
            <a:tailEnd/>
          </a:ln>
        </p:spPr>
        <p:txBody>
          <a:bodyPr/>
          <a:lstStyle/>
          <a:p>
            <a:endParaRPr lang="en-CA"/>
          </a:p>
        </p:txBody>
      </p:sp>
      <p:sp>
        <p:nvSpPr>
          <p:cNvPr id="48557" name="Line 439"/>
          <p:cNvSpPr>
            <a:spLocks noChangeShapeType="1"/>
          </p:cNvSpPr>
          <p:nvPr/>
        </p:nvSpPr>
        <p:spPr bwMode="auto">
          <a:xfrm>
            <a:off x="2814638" y="3405188"/>
            <a:ext cx="449262" cy="276225"/>
          </a:xfrm>
          <a:prstGeom prst="line">
            <a:avLst/>
          </a:prstGeom>
          <a:noFill/>
          <a:ln w="22225">
            <a:solidFill>
              <a:srgbClr val="000000"/>
            </a:solidFill>
            <a:round/>
            <a:headEnd/>
            <a:tailEnd/>
          </a:ln>
        </p:spPr>
        <p:txBody>
          <a:bodyPr/>
          <a:lstStyle/>
          <a:p>
            <a:endParaRPr lang="en-CA"/>
          </a:p>
        </p:txBody>
      </p:sp>
      <p:sp>
        <p:nvSpPr>
          <p:cNvPr id="48558" name="Freeform 440"/>
          <p:cNvSpPr>
            <a:spLocks/>
          </p:cNvSpPr>
          <p:nvPr/>
        </p:nvSpPr>
        <p:spPr bwMode="auto">
          <a:xfrm>
            <a:off x="2814638" y="3178175"/>
            <a:ext cx="282575" cy="227013"/>
          </a:xfrm>
          <a:custGeom>
            <a:avLst/>
            <a:gdLst>
              <a:gd name="T0" fmla="*/ 0 w 191"/>
              <a:gd name="T1" fmla="*/ 2147483647 h 149"/>
              <a:gd name="T2" fmla="*/ 2147483647 w 191"/>
              <a:gd name="T3" fmla="*/ 0 h 149"/>
              <a:gd name="T4" fmla="*/ 0 w 191"/>
              <a:gd name="T5" fmla="*/ 2147483647 h 149"/>
              <a:gd name="T6" fmla="*/ 0 60000 65536"/>
              <a:gd name="T7" fmla="*/ 0 60000 65536"/>
              <a:gd name="T8" fmla="*/ 0 60000 65536"/>
              <a:gd name="T9" fmla="*/ 0 w 191"/>
              <a:gd name="T10" fmla="*/ 0 h 149"/>
              <a:gd name="T11" fmla="*/ 191 w 191"/>
              <a:gd name="T12" fmla="*/ 149 h 149"/>
            </a:gdLst>
            <a:ahLst/>
            <a:cxnLst>
              <a:cxn ang="T6">
                <a:pos x="T0" y="T1"/>
              </a:cxn>
              <a:cxn ang="T7">
                <a:pos x="T2" y="T3"/>
              </a:cxn>
              <a:cxn ang="T8">
                <a:pos x="T4" y="T5"/>
              </a:cxn>
            </a:cxnLst>
            <a:rect l="T9" t="T10" r="T11" b="T12"/>
            <a:pathLst>
              <a:path w="191" h="149">
                <a:moveTo>
                  <a:pt x="0" y="149"/>
                </a:moveTo>
                <a:lnTo>
                  <a:pt x="191" y="0"/>
                </a:lnTo>
                <a:lnTo>
                  <a:pt x="0" y="149"/>
                </a:lnTo>
                <a:close/>
              </a:path>
            </a:pathLst>
          </a:custGeom>
          <a:solidFill>
            <a:srgbClr val="33CCCC"/>
          </a:solidFill>
          <a:ln w="9525">
            <a:noFill/>
            <a:round/>
            <a:headEnd/>
            <a:tailEnd/>
          </a:ln>
        </p:spPr>
        <p:txBody>
          <a:bodyPr/>
          <a:lstStyle/>
          <a:p>
            <a:endParaRPr lang="en-CA"/>
          </a:p>
        </p:txBody>
      </p:sp>
      <p:sp>
        <p:nvSpPr>
          <p:cNvPr id="48559" name="Freeform 441"/>
          <p:cNvSpPr>
            <a:spLocks/>
          </p:cNvSpPr>
          <p:nvPr/>
        </p:nvSpPr>
        <p:spPr bwMode="auto">
          <a:xfrm>
            <a:off x="3681413" y="3552825"/>
            <a:ext cx="614362" cy="461963"/>
          </a:xfrm>
          <a:custGeom>
            <a:avLst/>
            <a:gdLst>
              <a:gd name="T0" fmla="*/ 2147483647 w 417"/>
              <a:gd name="T1" fmla="*/ 2147483647 h 304"/>
              <a:gd name="T2" fmla="*/ 2147483647 w 417"/>
              <a:gd name="T3" fmla="*/ 2147483647 h 304"/>
              <a:gd name="T4" fmla="*/ 2147483647 w 417"/>
              <a:gd name="T5" fmla="*/ 2147483647 h 304"/>
              <a:gd name="T6" fmla="*/ 0 w 417"/>
              <a:gd name="T7" fmla="*/ 0 h 304"/>
              <a:gd name="T8" fmla="*/ 0 w 417"/>
              <a:gd name="T9" fmla="*/ 0 h 304"/>
              <a:gd name="T10" fmla="*/ 2147483647 w 417"/>
              <a:gd name="T11" fmla="*/ 2147483647 h 304"/>
              <a:gd name="T12" fmla="*/ 2147483647 w 417"/>
              <a:gd name="T13" fmla="*/ 2147483647 h 304"/>
              <a:gd name="T14" fmla="*/ 0 60000 65536"/>
              <a:gd name="T15" fmla="*/ 0 60000 65536"/>
              <a:gd name="T16" fmla="*/ 0 60000 65536"/>
              <a:gd name="T17" fmla="*/ 0 60000 65536"/>
              <a:gd name="T18" fmla="*/ 0 60000 65536"/>
              <a:gd name="T19" fmla="*/ 0 60000 65536"/>
              <a:gd name="T20" fmla="*/ 0 60000 65536"/>
              <a:gd name="T21" fmla="*/ 0 w 417"/>
              <a:gd name="T22" fmla="*/ 0 h 304"/>
              <a:gd name="T23" fmla="*/ 417 w 417"/>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7" h="304">
                <a:moveTo>
                  <a:pt x="254" y="304"/>
                </a:moveTo>
                <a:lnTo>
                  <a:pt x="254" y="304"/>
                </a:lnTo>
                <a:lnTo>
                  <a:pt x="417" y="135"/>
                </a:lnTo>
                <a:lnTo>
                  <a:pt x="0" y="0"/>
                </a:lnTo>
                <a:lnTo>
                  <a:pt x="254" y="304"/>
                </a:lnTo>
                <a:close/>
              </a:path>
            </a:pathLst>
          </a:custGeom>
          <a:solidFill>
            <a:srgbClr val="00FFFF"/>
          </a:solidFill>
          <a:ln w="9525">
            <a:noFill/>
            <a:round/>
            <a:headEnd/>
            <a:tailEnd/>
          </a:ln>
        </p:spPr>
        <p:txBody>
          <a:bodyPr/>
          <a:lstStyle/>
          <a:p>
            <a:endParaRPr lang="en-CA"/>
          </a:p>
        </p:txBody>
      </p:sp>
      <p:sp>
        <p:nvSpPr>
          <p:cNvPr id="48560" name="Freeform 442"/>
          <p:cNvSpPr>
            <a:spLocks/>
          </p:cNvSpPr>
          <p:nvPr/>
        </p:nvSpPr>
        <p:spPr bwMode="auto">
          <a:xfrm>
            <a:off x="4056063" y="3757613"/>
            <a:ext cx="239712" cy="257175"/>
          </a:xfrm>
          <a:custGeom>
            <a:avLst/>
            <a:gdLst>
              <a:gd name="T0" fmla="*/ 0 w 163"/>
              <a:gd name="T1" fmla="*/ 2147483647 h 169"/>
              <a:gd name="T2" fmla="*/ 2147483647 w 163"/>
              <a:gd name="T3" fmla="*/ 0 h 169"/>
              <a:gd name="T4" fmla="*/ 0 w 163"/>
              <a:gd name="T5" fmla="*/ 2147483647 h 169"/>
              <a:gd name="T6" fmla="*/ 0 60000 65536"/>
              <a:gd name="T7" fmla="*/ 0 60000 65536"/>
              <a:gd name="T8" fmla="*/ 0 60000 65536"/>
              <a:gd name="T9" fmla="*/ 0 w 163"/>
              <a:gd name="T10" fmla="*/ 0 h 169"/>
              <a:gd name="T11" fmla="*/ 163 w 163"/>
              <a:gd name="T12" fmla="*/ 169 h 169"/>
            </a:gdLst>
            <a:ahLst/>
            <a:cxnLst>
              <a:cxn ang="T6">
                <a:pos x="T0" y="T1"/>
              </a:cxn>
              <a:cxn ang="T7">
                <a:pos x="T2" y="T3"/>
              </a:cxn>
              <a:cxn ang="T8">
                <a:pos x="T4" y="T5"/>
              </a:cxn>
            </a:cxnLst>
            <a:rect l="T9" t="T10" r="T11" b="T12"/>
            <a:pathLst>
              <a:path w="163" h="169">
                <a:moveTo>
                  <a:pt x="0" y="169"/>
                </a:moveTo>
                <a:lnTo>
                  <a:pt x="163" y="0"/>
                </a:lnTo>
                <a:lnTo>
                  <a:pt x="0" y="169"/>
                </a:lnTo>
                <a:close/>
              </a:path>
            </a:pathLst>
          </a:custGeom>
          <a:solidFill>
            <a:srgbClr val="00FFFF"/>
          </a:solidFill>
          <a:ln w="9525">
            <a:noFill/>
            <a:round/>
            <a:headEnd/>
            <a:tailEnd/>
          </a:ln>
        </p:spPr>
        <p:txBody>
          <a:bodyPr/>
          <a:lstStyle/>
          <a:p>
            <a:endParaRPr lang="en-CA"/>
          </a:p>
        </p:txBody>
      </p:sp>
      <p:sp>
        <p:nvSpPr>
          <p:cNvPr id="48561" name="Line 443"/>
          <p:cNvSpPr>
            <a:spLocks noChangeShapeType="1"/>
          </p:cNvSpPr>
          <p:nvPr/>
        </p:nvSpPr>
        <p:spPr bwMode="auto">
          <a:xfrm flipH="1">
            <a:off x="2814638" y="3157538"/>
            <a:ext cx="261937" cy="247650"/>
          </a:xfrm>
          <a:prstGeom prst="line">
            <a:avLst/>
          </a:prstGeom>
          <a:noFill/>
          <a:ln w="22225">
            <a:solidFill>
              <a:srgbClr val="000000"/>
            </a:solidFill>
            <a:round/>
            <a:headEnd/>
            <a:tailEnd/>
          </a:ln>
        </p:spPr>
        <p:txBody>
          <a:bodyPr/>
          <a:lstStyle/>
          <a:p>
            <a:endParaRPr lang="en-CA"/>
          </a:p>
        </p:txBody>
      </p:sp>
      <p:sp>
        <p:nvSpPr>
          <p:cNvPr id="48562" name="Line 444"/>
          <p:cNvSpPr>
            <a:spLocks noChangeShapeType="1"/>
          </p:cNvSpPr>
          <p:nvPr/>
        </p:nvSpPr>
        <p:spPr bwMode="auto">
          <a:xfrm flipH="1">
            <a:off x="4056063" y="3757613"/>
            <a:ext cx="219075" cy="257175"/>
          </a:xfrm>
          <a:prstGeom prst="line">
            <a:avLst/>
          </a:prstGeom>
          <a:noFill/>
          <a:ln w="22225">
            <a:solidFill>
              <a:srgbClr val="000000"/>
            </a:solidFill>
            <a:round/>
            <a:headEnd/>
            <a:tailEnd/>
          </a:ln>
        </p:spPr>
        <p:txBody>
          <a:bodyPr/>
          <a:lstStyle/>
          <a:p>
            <a:endParaRPr lang="en-CA"/>
          </a:p>
        </p:txBody>
      </p:sp>
      <p:sp>
        <p:nvSpPr>
          <p:cNvPr id="48563" name="Freeform 445"/>
          <p:cNvSpPr>
            <a:spLocks/>
          </p:cNvSpPr>
          <p:nvPr/>
        </p:nvSpPr>
        <p:spPr bwMode="auto">
          <a:xfrm>
            <a:off x="3681413" y="3552825"/>
            <a:ext cx="614362" cy="204788"/>
          </a:xfrm>
          <a:custGeom>
            <a:avLst/>
            <a:gdLst>
              <a:gd name="T0" fmla="*/ 2147483647 w 417"/>
              <a:gd name="T1" fmla="*/ 2147483647 h 135"/>
              <a:gd name="T2" fmla="*/ 0 w 417"/>
              <a:gd name="T3" fmla="*/ 0 h 135"/>
              <a:gd name="T4" fmla="*/ 2147483647 w 417"/>
              <a:gd name="T5" fmla="*/ 2147483647 h 135"/>
              <a:gd name="T6" fmla="*/ 0 60000 65536"/>
              <a:gd name="T7" fmla="*/ 0 60000 65536"/>
              <a:gd name="T8" fmla="*/ 0 60000 65536"/>
              <a:gd name="T9" fmla="*/ 0 w 417"/>
              <a:gd name="T10" fmla="*/ 0 h 135"/>
              <a:gd name="T11" fmla="*/ 417 w 417"/>
              <a:gd name="T12" fmla="*/ 135 h 135"/>
            </a:gdLst>
            <a:ahLst/>
            <a:cxnLst>
              <a:cxn ang="T6">
                <a:pos x="T0" y="T1"/>
              </a:cxn>
              <a:cxn ang="T7">
                <a:pos x="T2" y="T3"/>
              </a:cxn>
              <a:cxn ang="T8">
                <a:pos x="T4" y="T5"/>
              </a:cxn>
            </a:cxnLst>
            <a:rect l="T9" t="T10" r="T11" b="T12"/>
            <a:pathLst>
              <a:path w="417" h="135">
                <a:moveTo>
                  <a:pt x="417" y="135"/>
                </a:moveTo>
                <a:lnTo>
                  <a:pt x="0" y="0"/>
                </a:lnTo>
                <a:lnTo>
                  <a:pt x="417" y="135"/>
                </a:lnTo>
                <a:close/>
              </a:path>
            </a:pathLst>
          </a:custGeom>
          <a:solidFill>
            <a:srgbClr val="00FFFF"/>
          </a:solidFill>
          <a:ln w="9525">
            <a:noFill/>
            <a:round/>
            <a:headEnd/>
            <a:tailEnd/>
          </a:ln>
        </p:spPr>
        <p:txBody>
          <a:bodyPr/>
          <a:lstStyle/>
          <a:p>
            <a:endParaRPr lang="en-CA"/>
          </a:p>
        </p:txBody>
      </p:sp>
      <p:sp>
        <p:nvSpPr>
          <p:cNvPr id="48564" name="Line 446"/>
          <p:cNvSpPr>
            <a:spLocks noChangeShapeType="1"/>
          </p:cNvSpPr>
          <p:nvPr/>
        </p:nvSpPr>
        <p:spPr bwMode="auto">
          <a:xfrm>
            <a:off x="3681413" y="3532188"/>
            <a:ext cx="593725" cy="225425"/>
          </a:xfrm>
          <a:prstGeom prst="line">
            <a:avLst/>
          </a:prstGeom>
          <a:noFill/>
          <a:ln w="22225">
            <a:solidFill>
              <a:srgbClr val="000000"/>
            </a:solidFill>
            <a:round/>
            <a:headEnd/>
            <a:tailEnd/>
          </a:ln>
        </p:spPr>
        <p:txBody>
          <a:bodyPr/>
          <a:lstStyle/>
          <a:p>
            <a:endParaRPr lang="en-CA"/>
          </a:p>
        </p:txBody>
      </p:sp>
      <p:sp>
        <p:nvSpPr>
          <p:cNvPr id="48565" name="Line 447"/>
          <p:cNvSpPr>
            <a:spLocks noChangeShapeType="1"/>
          </p:cNvSpPr>
          <p:nvPr/>
        </p:nvSpPr>
        <p:spPr bwMode="auto">
          <a:xfrm>
            <a:off x="3670300" y="3532188"/>
            <a:ext cx="11113" cy="1587"/>
          </a:xfrm>
          <a:prstGeom prst="line">
            <a:avLst/>
          </a:prstGeom>
          <a:noFill/>
          <a:ln w="22225">
            <a:solidFill>
              <a:srgbClr val="000000"/>
            </a:solidFill>
            <a:round/>
            <a:headEnd/>
            <a:tailEnd/>
          </a:ln>
        </p:spPr>
        <p:txBody>
          <a:bodyPr/>
          <a:lstStyle/>
          <a:p>
            <a:endParaRPr lang="en-CA"/>
          </a:p>
        </p:txBody>
      </p:sp>
      <p:sp>
        <p:nvSpPr>
          <p:cNvPr id="48566" name="Freeform 448"/>
          <p:cNvSpPr>
            <a:spLocks/>
          </p:cNvSpPr>
          <p:nvPr/>
        </p:nvSpPr>
        <p:spPr bwMode="auto">
          <a:xfrm>
            <a:off x="3681413" y="3552825"/>
            <a:ext cx="1587" cy="1588"/>
          </a:xfrm>
          <a:custGeom>
            <a:avLst/>
            <a:gdLst>
              <a:gd name="T0" fmla="*/ 0 w 1587"/>
              <a:gd name="T1" fmla="*/ 0 h 1588"/>
              <a:gd name="T2" fmla="*/ 0 w 1587"/>
              <a:gd name="T3" fmla="*/ 0 h 1588"/>
              <a:gd name="T4" fmla="*/ 0 w 1587"/>
              <a:gd name="T5" fmla="*/ 0 h 1588"/>
              <a:gd name="T6" fmla="*/ 0 w 1587"/>
              <a:gd name="T7" fmla="*/ 0 h 1588"/>
              <a:gd name="T8" fmla="*/ 0 w 1587"/>
              <a:gd name="T9" fmla="*/ 0 h 1588"/>
              <a:gd name="T10" fmla="*/ 0 w 1587"/>
              <a:gd name="T11" fmla="*/ 0 h 1588"/>
              <a:gd name="T12" fmla="*/ 0 60000 65536"/>
              <a:gd name="T13" fmla="*/ 0 60000 65536"/>
              <a:gd name="T14" fmla="*/ 0 60000 65536"/>
              <a:gd name="T15" fmla="*/ 0 60000 65536"/>
              <a:gd name="T16" fmla="*/ 0 60000 65536"/>
              <a:gd name="T17" fmla="*/ 0 60000 65536"/>
              <a:gd name="T18" fmla="*/ 0 w 1587"/>
              <a:gd name="T19" fmla="*/ 0 h 1588"/>
              <a:gd name="T20" fmla="*/ 1587 w 1587"/>
              <a:gd name="T21" fmla="*/ 1588 h 1588"/>
            </a:gdLst>
            <a:ahLst/>
            <a:cxnLst>
              <a:cxn ang="T12">
                <a:pos x="T0" y="T1"/>
              </a:cxn>
              <a:cxn ang="T13">
                <a:pos x="T2" y="T3"/>
              </a:cxn>
              <a:cxn ang="T14">
                <a:pos x="T4" y="T5"/>
              </a:cxn>
              <a:cxn ang="T15">
                <a:pos x="T6" y="T7"/>
              </a:cxn>
              <a:cxn ang="T16">
                <a:pos x="T8" y="T9"/>
              </a:cxn>
              <a:cxn ang="T17">
                <a:pos x="T10" y="T11"/>
              </a:cxn>
            </a:cxnLst>
            <a:rect l="T18" t="T19" r="T20" b="T21"/>
            <a:pathLst>
              <a:path w="1587" h="1588">
                <a:moveTo>
                  <a:pt x="0" y="0"/>
                </a:moveTo>
                <a:lnTo>
                  <a:pt x="0" y="0"/>
                </a:lnTo>
                <a:close/>
              </a:path>
            </a:pathLst>
          </a:custGeom>
          <a:solidFill>
            <a:srgbClr val="33CCCC"/>
          </a:solidFill>
          <a:ln w="9525">
            <a:noFill/>
            <a:round/>
            <a:headEnd/>
            <a:tailEnd/>
          </a:ln>
        </p:spPr>
        <p:txBody>
          <a:bodyPr/>
          <a:lstStyle/>
          <a:p>
            <a:endParaRPr lang="en-CA"/>
          </a:p>
        </p:txBody>
      </p:sp>
      <p:sp>
        <p:nvSpPr>
          <p:cNvPr id="48567" name="Freeform 449"/>
          <p:cNvSpPr>
            <a:spLocks/>
          </p:cNvSpPr>
          <p:nvPr/>
        </p:nvSpPr>
        <p:spPr bwMode="auto">
          <a:xfrm>
            <a:off x="3430588" y="3552825"/>
            <a:ext cx="625475" cy="461963"/>
          </a:xfrm>
          <a:custGeom>
            <a:avLst/>
            <a:gdLst>
              <a:gd name="T0" fmla="*/ 2147483647 w 424"/>
              <a:gd name="T1" fmla="*/ 2147483647 h 304"/>
              <a:gd name="T2" fmla="*/ 2147483647 w 424"/>
              <a:gd name="T3" fmla="*/ 2147483647 h 304"/>
              <a:gd name="T4" fmla="*/ 0 w 424"/>
              <a:gd name="T5" fmla="*/ 2147483647 h 304"/>
              <a:gd name="T6" fmla="*/ 2147483647 w 424"/>
              <a:gd name="T7" fmla="*/ 0 h 304"/>
              <a:gd name="T8" fmla="*/ 2147483647 w 424"/>
              <a:gd name="T9" fmla="*/ 0 h 304"/>
              <a:gd name="T10" fmla="*/ 2147483647 w 424"/>
              <a:gd name="T11" fmla="*/ 2147483647 h 304"/>
              <a:gd name="T12" fmla="*/ 2147483647 w 424"/>
              <a:gd name="T13" fmla="*/ 2147483647 h 304"/>
              <a:gd name="T14" fmla="*/ 0 60000 65536"/>
              <a:gd name="T15" fmla="*/ 0 60000 65536"/>
              <a:gd name="T16" fmla="*/ 0 60000 65536"/>
              <a:gd name="T17" fmla="*/ 0 60000 65536"/>
              <a:gd name="T18" fmla="*/ 0 60000 65536"/>
              <a:gd name="T19" fmla="*/ 0 60000 65536"/>
              <a:gd name="T20" fmla="*/ 0 60000 65536"/>
              <a:gd name="T21" fmla="*/ 0 w 424"/>
              <a:gd name="T22" fmla="*/ 0 h 304"/>
              <a:gd name="T23" fmla="*/ 424 w 424"/>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4" h="304">
                <a:moveTo>
                  <a:pt x="424" y="304"/>
                </a:moveTo>
                <a:lnTo>
                  <a:pt x="424" y="304"/>
                </a:lnTo>
                <a:lnTo>
                  <a:pt x="0" y="163"/>
                </a:lnTo>
                <a:lnTo>
                  <a:pt x="170" y="0"/>
                </a:lnTo>
                <a:lnTo>
                  <a:pt x="424" y="304"/>
                </a:lnTo>
                <a:close/>
              </a:path>
            </a:pathLst>
          </a:custGeom>
          <a:solidFill>
            <a:srgbClr val="00FFFF"/>
          </a:solidFill>
          <a:ln w="9525">
            <a:noFill/>
            <a:round/>
            <a:headEnd/>
            <a:tailEnd/>
          </a:ln>
        </p:spPr>
        <p:txBody>
          <a:bodyPr/>
          <a:lstStyle/>
          <a:p>
            <a:endParaRPr lang="en-CA"/>
          </a:p>
        </p:txBody>
      </p:sp>
      <p:sp>
        <p:nvSpPr>
          <p:cNvPr id="48568" name="Freeform 450"/>
          <p:cNvSpPr>
            <a:spLocks/>
          </p:cNvSpPr>
          <p:nvPr/>
        </p:nvSpPr>
        <p:spPr bwMode="auto">
          <a:xfrm>
            <a:off x="3430588" y="3800475"/>
            <a:ext cx="625475" cy="214313"/>
          </a:xfrm>
          <a:custGeom>
            <a:avLst/>
            <a:gdLst>
              <a:gd name="T0" fmla="*/ 2147483647 w 424"/>
              <a:gd name="T1" fmla="*/ 2147483647 h 141"/>
              <a:gd name="T2" fmla="*/ 0 w 424"/>
              <a:gd name="T3" fmla="*/ 0 h 141"/>
              <a:gd name="T4" fmla="*/ 2147483647 w 424"/>
              <a:gd name="T5" fmla="*/ 2147483647 h 141"/>
              <a:gd name="T6" fmla="*/ 0 60000 65536"/>
              <a:gd name="T7" fmla="*/ 0 60000 65536"/>
              <a:gd name="T8" fmla="*/ 0 60000 65536"/>
              <a:gd name="T9" fmla="*/ 0 w 424"/>
              <a:gd name="T10" fmla="*/ 0 h 141"/>
              <a:gd name="T11" fmla="*/ 424 w 424"/>
              <a:gd name="T12" fmla="*/ 141 h 141"/>
            </a:gdLst>
            <a:ahLst/>
            <a:cxnLst>
              <a:cxn ang="T6">
                <a:pos x="T0" y="T1"/>
              </a:cxn>
              <a:cxn ang="T7">
                <a:pos x="T2" y="T3"/>
              </a:cxn>
              <a:cxn ang="T8">
                <a:pos x="T4" y="T5"/>
              </a:cxn>
            </a:cxnLst>
            <a:rect l="T9" t="T10" r="T11" b="T12"/>
            <a:pathLst>
              <a:path w="424" h="141">
                <a:moveTo>
                  <a:pt x="424" y="141"/>
                </a:moveTo>
                <a:lnTo>
                  <a:pt x="0" y="0"/>
                </a:lnTo>
                <a:lnTo>
                  <a:pt x="424" y="141"/>
                </a:lnTo>
                <a:close/>
              </a:path>
            </a:pathLst>
          </a:custGeom>
          <a:solidFill>
            <a:srgbClr val="00FFFF"/>
          </a:solidFill>
          <a:ln w="9525">
            <a:noFill/>
            <a:round/>
            <a:headEnd/>
            <a:tailEnd/>
          </a:ln>
        </p:spPr>
        <p:txBody>
          <a:bodyPr/>
          <a:lstStyle/>
          <a:p>
            <a:endParaRPr lang="en-CA"/>
          </a:p>
        </p:txBody>
      </p:sp>
      <p:sp>
        <p:nvSpPr>
          <p:cNvPr id="48569" name="Freeform 451"/>
          <p:cNvSpPr>
            <a:spLocks/>
          </p:cNvSpPr>
          <p:nvPr/>
        </p:nvSpPr>
        <p:spPr bwMode="auto">
          <a:xfrm>
            <a:off x="3670300" y="3532188"/>
            <a:ext cx="11113" cy="1587"/>
          </a:xfrm>
          <a:custGeom>
            <a:avLst/>
            <a:gdLst>
              <a:gd name="T0" fmla="*/ 2147483647 w 7"/>
              <a:gd name="T1" fmla="*/ 0 h 1587"/>
              <a:gd name="T2" fmla="*/ 0 w 7"/>
              <a:gd name="T3" fmla="*/ 0 h 1587"/>
              <a:gd name="T4" fmla="*/ 2147483647 w 7"/>
              <a:gd name="T5" fmla="*/ 0 h 1587"/>
              <a:gd name="T6" fmla="*/ 0 60000 65536"/>
              <a:gd name="T7" fmla="*/ 0 60000 65536"/>
              <a:gd name="T8" fmla="*/ 0 60000 65536"/>
              <a:gd name="T9" fmla="*/ 0 w 7"/>
              <a:gd name="T10" fmla="*/ 0 h 1587"/>
              <a:gd name="T11" fmla="*/ 7 w 7"/>
              <a:gd name="T12" fmla="*/ 1587 h 1587"/>
            </a:gdLst>
            <a:ahLst/>
            <a:cxnLst>
              <a:cxn ang="T6">
                <a:pos x="T0" y="T1"/>
              </a:cxn>
              <a:cxn ang="T7">
                <a:pos x="T2" y="T3"/>
              </a:cxn>
              <a:cxn ang="T8">
                <a:pos x="T4" y="T5"/>
              </a:cxn>
            </a:cxnLst>
            <a:rect l="T9" t="T10" r="T11" b="T12"/>
            <a:pathLst>
              <a:path w="7" h="1587">
                <a:moveTo>
                  <a:pt x="7" y="0"/>
                </a:moveTo>
                <a:lnTo>
                  <a:pt x="0" y="0"/>
                </a:lnTo>
                <a:lnTo>
                  <a:pt x="7" y="0"/>
                </a:lnTo>
                <a:close/>
              </a:path>
            </a:pathLst>
          </a:custGeom>
          <a:noFill/>
          <a:ln w="22225">
            <a:solidFill>
              <a:srgbClr val="000000"/>
            </a:solidFill>
            <a:round/>
            <a:headEnd/>
            <a:tailEnd/>
          </a:ln>
        </p:spPr>
        <p:txBody>
          <a:bodyPr/>
          <a:lstStyle/>
          <a:p>
            <a:endParaRPr lang="en-CA"/>
          </a:p>
        </p:txBody>
      </p:sp>
      <p:sp>
        <p:nvSpPr>
          <p:cNvPr id="48570" name="Line 452"/>
          <p:cNvSpPr>
            <a:spLocks noChangeShapeType="1"/>
          </p:cNvSpPr>
          <p:nvPr/>
        </p:nvSpPr>
        <p:spPr bwMode="auto">
          <a:xfrm>
            <a:off x="3430588" y="3800475"/>
            <a:ext cx="625475" cy="214313"/>
          </a:xfrm>
          <a:prstGeom prst="line">
            <a:avLst/>
          </a:prstGeom>
          <a:noFill/>
          <a:ln w="22225">
            <a:solidFill>
              <a:srgbClr val="000000"/>
            </a:solidFill>
            <a:round/>
            <a:headEnd/>
            <a:tailEnd/>
          </a:ln>
        </p:spPr>
        <p:txBody>
          <a:bodyPr/>
          <a:lstStyle/>
          <a:p>
            <a:endParaRPr lang="en-CA"/>
          </a:p>
        </p:txBody>
      </p:sp>
      <p:sp>
        <p:nvSpPr>
          <p:cNvPr id="48571" name="Freeform 453"/>
          <p:cNvSpPr>
            <a:spLocks/>
          </p:cNvSpPr>
          <p:nvPr/>
        </p:nvSpPr>
        <p:spPr bwMode="auto">
          <a:xfrm>
            <a:off x="3430588" y="3552825"/>
            <a:ext cx="250825" cy="247650"/>
          </a:xfrm>
          <a:custGeom>
            <a:avLst/>
            <a:gdLst>
              <a:gd name="T0" fmla="*/ 0 w 170"/>
              <a:gd name="T1" fmla="*/ 2147483647 h 163"/>
              <a:gd name="T2" fmla="*/ 2147483647 w 170"/>
              <a:gd name="T3" fmla="*/ 0 h 163"/>
              <a:gd name="T4" fmla="*/ 0 w 170"/>
              <a:gd name="T5" fmla="*/ 2147483647 h 163"/>
              <a:gd name="T6" fmla="*/ 0 60000 65536"/>
              <a:gd name="T7" fmla="*/ 0 60000 65536"/>
              <a:gd name="T8" fmla="*/ 0 60000 65536"/>
              <a:gd name="T9" fmla="*/ 0 w 170"/>
              <a:gd name="T10" fmla="*/ 0 h 163"/>
              <a:gd name="T11" fmla="*/ 170 w 170"/>
              <a:gd name="T12" fmla="*/ 163 h 163"/>
            </a:gdLst>
            <a:ahLst/>
            <a:cxnLst>
              <a:cxn ang="T6">
                <a:pos x="T0" y="T1"/>
              </a:cxn>
              <a:cxn ang="T7">
                <a:pos x="T2" y="T3"/>
              </a:cxn>
              <a:cxn ang="T8">
                <a:pos x="T4" y="T5"/>
              </a:cxn>
            </a:cxnLst>
            <a:rect l="T9" t="T10" r="T11" b="T12"/>
            <a:pathLst>
              <a:path w="170" h="163">
                <a:moveTo>
                  <a:pt x="0" y="163"/>
                </a:moveTo>
                <a:lnTo>
                  <a:pt x="170" y="0"/>
                </a:lnTo>
                <a:lnTo>
                  <a:pt x="0" y="163"/>
                </a:lnTo>
                <a:close/>
              </a:path>
            </a:pathLst>
          </a:custGeom>
          <a:solidFill>
            <a:srgbClr val="00FFFF"/>
          </a:solidFill>
          <a:ln w="9525">
            <a:noFill/>
            <a:round/>
            <a:headEnd/>
            <a:tailEnd/>
          </a:ln>
        </p:spPr>
        <p:txBody>
          <a:bodyPr/>
          <a:lstStyle/>
          <a:p>
            <a:endParaRPr lang="en-CA"/>
          </a:p>
        </p:txBody>
      </p:sp>
      <p:sp>
        <p:nvSpPr>
          <p:cNvPr id="48572" name="Line 454"/>
          <p:cNvSpPr>
            <a:spLocks noChangeShapeType="1"/>
          </p:cNvSpPr>
          <p:nvPr/>
        </p:nvSpPr>
        <p:spPr bwMode="auto">
          <a:xfrm flipH="1">
            <a:off x="3430588" y="3532188"/>
            <a:ext cx="239712" cy="268287"/>
          </a:xfrm>
          <a:prstGeom prst="line">
            <a:avLst/>
          </a:prstGeom>
          <a:noFill/>
          <a:ln w="22225">
            <a:solidFill>
              <a:srgbClr val="000000"/>
            </a:solidFill>
            <a:round/>
            <a:headEnd/>
            <a:tailEnd/>
          </a:ln>
        </p:spPr>
        <p:txBody>
          <a:bodyPr/>
          <a:lstStyle/>
          <a:p>
            <a:endParaRPr lang="en-CA"/>
          </a:p>
        </p:txBody>
      </p:sp>
      <p:sp>
        <p:nvSpPr>
          <p:cNvPr id="48573" name="Line 455"/>
          <p:cNvSpPr>
            <a:spLocks noChangeShapeType="1"/>
          </p:cNvSpPr>
          <p:nvPr/>
        </p:nvSpPr>
        <p:spPr bwMode="auto">
          <a:xfrm>
            <a:off x="3670300" y="3532188"/>
            <a:ext cx="1588" cy="1587"/>
          </a:xfrm>
          <a:prstGeom prst="line">
            <a:avLst/>
          </a:prstGeom>
          <a:noFill/>
          <a:ln w="22225">
            <a:solidFill>
              <a:srgbClr val="000000"/>
            </a:solidFill>
            <a:round/>
            <a:headEnd/>
            <a:tailEnd/>
          </a:ln>
        </p:spPr>
        <p:txBody>
          <a:bodyPr/>
          <a:lstStyle/>
          <a:p>
            <a:endParaRPr lang="en-CA"/>
          </a:p>
        </p:txBody>
      </p:sp>
      <p:sp>
        <p:nvSpPr>
          <p:cNvPr id="48574" name="Freeform 456"/>
          <p:cNvSpPr>
            <a:spLocks/>
          </p:cNvSpPr>
          <p:nvPr/>
        </p:nvSpPr>
        <p:spPr bwMode="auto">
          <a:xfrm>
            <a:off x="3681413" y="3552825"/>
            <a:ext cx="1587" cy="1588"/>
          </a:xfrm>
          <a:custGeom>
            <a:avLst/>
            <a:gdLst>
              <a:gd name="T0" fmla="*/ 0 w 1587"/>
              <a:gd name="T1" fmla="*/ 0 h 1588"/>
              <a:gd name="T2" fmla="*/ 0 w 1587"/>
              <a:gd name="T3" fmla="*/ 0 h 1588"/>
              <a:gd name="T4" fmla="*/ 0 w 1587"/>
              <a:gd name="T5" fmla="*/ 0 h 1588"/>
              <a:gd name="T6" fmla="*/ 0 w 1587"/>
              <a:gd name="T7" fmla="*/ 0 h 1588"/>
              <a:gd name="T8" fmla="*/ 0 w 1587"/>
              <a:gd name="T9" fmla="*/ 0 h 1588"/>
              <a:gd name="T10" fmla="*/ 0 w 1587"/>
              <a:gd name="T11" fmla="*/ 0 h 1588"/>
              <a:gd name="T12" fmla="*/ 0 60000 65536"/>
              <a:gd name="T13" fmla="*/ 0 60000 65536"/>
              <a:gd name="T14" fmla="*/ 0 60000 65536"/>
              <a:gd name="T15" fmla="*/ 0 60000 65536"/>
              <a:gd name="T16" fmla="*/ 0 60000 65536"/>
              <a:gd name="T17" fmla="*/ 0 60000 65536"/>
              <a:gd name="T18" fmla="*/ 0 w 1587"/>
              <a:gd name="T19" fmla="*/ 0 h 1588"/>
              <a:gd name="T20" fmla="*/ 1587 w 1587"/>
              <a:gd name="T21" fmla="*/ 1588 h 1588"/>
            </a:gdLst>
            <a:ahLst/>
            <a:cxnLst>
              <a:cxn ang="T12">
                <a:pos x="T0" y="T1"/>
              </a:cxn>
              <a:cxn ang="T13">
                <a:pos x="T2" y="T3"/>
              </a:cxn>
              <a:cxn ang="T14">
                <a:pos x="T4" y="T5"/>
              </a:cxn>
              <a:cxn ang="T15">
                <a:pos x="T6" y="T7"/>
              </a:cxn>
              <a:cxn ang="T16">
                <a:pos x="T8" y="T9"/>
              </a:cxn>
              <a:cxn ang="T17">
                <a:pos x="T10" y="T11"/>
              </a:cxn>
            </a:cxnLst>
            <a:rect l="T18" t="T19" r="T20" b="T21"/>
            <a:pathLst>
              <a:path w="1587" h="1588">
                <a:moveTo>
                  <a:pt x="0" y="0"/>
                </a:moveTo>
                <a:lnTo>
                  <a:pt x="0" y="0"/>
                </a:lnTo>
                <a:close/>
              </a:path>
            </a:pathLst>
          </a:custGeom>
          <a:solidFill>
            <a:srgbClr val="33CCCC"/>
          </a:solidFill>
          <a:ln w="9525">
            <a:noFill/>
            <a:round/>
            <a:headEnd/>
            <a:tailEnd/>
          </a:ln>
        </p:spPr>
        <p:txBody>
          <a:bodyPr/>
          <a:lstStyle/>
          <a:p>
            <a:endParaRPr lang="en-CA"/>
          </a:p>
        </p:txBody>
      </p:sp>
      <p:sp>
        <p:nvSpPr>
          <p:cNvPr id="48575" name="Freeform 457"/>
          <p:cNvSpPr>
            <a:spLocks/>
          </p:cNvSpPr>
          <p:nvPr/>
        </p:nvSpPr>
        <p:spPr bwMode="auto">
          <a:xfrm>
            <a:off x="4056063" y="3757613"/>
            <a:ext cx="844550" cy="503237"/>
          </a:xfrm>
          <a:custGeom>
            <a:avLst/>
            <a:gdLst>
              <a:gd name="T0" fmla="*/ 0 w 573"/>
              <a:gd name="T1" fmla="*/ 2147483647 h 332"/>
              <a:gd name="T2" fmla="*/ 2147483647 w 573"/>
              <a:gd name="T3" fmla="*/ 2147483647 h 332"/>
              <a:gd name="T4" fmla="*/ 2147483647 w 573"/>
              <a:gd name="T5" fmla="*/ 2147483647 h 332"/>
              <a:gd name="T6" fmla="*/ 2147483647 w 573"/>
              <a:gd name="T7" fmla="*/ 0 h 332"/>
              <a:gd name="T8" fmla="*/ 0 w 573"/>
              <a:gd name="T9" fmla="*/ 2147483647 h 332"/>
              <a:gd name="T10" fmla="*/ 0 w 573"/>
              <a:gd name="T11" fmla="*/ 2147483647 h 332"/>
              <a:gd name="T12" fmla="*/ 0 60000 65536"/>
              <a:gd name="T13" fmla="*/ 0 60000 65536"/>
              <a:gd name="T14" fmla="*/ 0 60000 65536"/>
              <a:gd name="T15" fmla="*/ 0 60000 65536"/>
              <a:gd name="T16" fmla="*/ 0 60000 65536"/>
              <a:gd name="T17" fmla="*/ 0 60000 65536"/>
              <a:gd name="T18" fmla="*/ 0 w 573"/>
              <a:gd name="T19" fmla="*/ 0 h 332"/>
              <a:gd name="T20" fmla="*/ 573 w 573"/>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573" h="332">
                <a:moveTo>
                  <a:pt x="0" y="169"/>
                </a:moveTo>
                <a:lnTo>
                  <a:pt x="431" y="332"/>
                </a:lnTo>
                <a:lnTo>
                  <a:pt x="573" y="162"/>
                </a:lnTo>
                <a:lnTo>
                  <a:pt x="163" y="0"/>
                </a:lnTo>
                <a:lnTo>
                  <a:pt x="0" y="169"/>
                </a:lnTo>
                <a:close/>
              </a:path>
            </a:pathLst>
          </a:custGeom>
          <a:solidFill>
            <a:srgbClr val="00FFFF"/>
          </a:solidFill>
          <a:ln w="9525">
            <a:noFill/>
            <a:round/>
            <a:headEnd/>
            <a:tailEnd/>
          </a:ln>
        </p:spPr>
        <p:txBody>
          <a:bodyPr/>
          <a:lstStyle/>
          <a:p>
            <a:endParaRPr lang="en-CA"/>
          </a:p>
        </p:txBody>
      </p:sp>
      <p:sp>
        <p:nvSpPr>
          <p:cNvPr id="48576" name="Freeform 458"/>
          <p:cNvSpPr>
            <a:spLocks/>
          </p:cNvSpPr>
          <p:nvPr/>
        </p:nvSpPr>
        <p:spPr bwMode="auto">
          <a:xfrm>
            <a:off x="3670300" y="3532188"/>
            <a:ext cx="1588" cy="1587"/>
          </a:xfrm>
          <a:custGeom>
            <a:avLst/>
            <a:gdLst>
              <a:gd name="T0" fmla="*/ 0 w 1588"/>
              <a:gd name="T1" fmla="*/ 0 h 1587"/>
              <a:gd name="T2" fmla="*/ 0 w 1588"/>
              <a:gd name="T3" fmla="*/ 0 h 1587"/>
              <a:gd name="T4" fmla="*/ 0 w 1588"/>
              <a:gd name="T5" fmla="*/ 0 h 1587"/>
              <a:gd name="T6" fmla="*/ 0 60000 65536"/>
              <a:gd name="T7" fmla="*/ 0 60000 65536"/>
              <a:gd name="T8" fmla="*/ 0 60000 65536"/>
              <a:gd name="T9" fmla="*/ 0 w 1588"/>
              <a:gd name="T10" fmla="*/ 0 h 1587"/>
              <a:gd name="T11" fmla="*/ 1588 w 1588"/>
              <a:gd name="T12" fmla="*/ 1587 h 1587"/>
            </a:gdLst>
            <a:ahLst/>
            <a:cxnLst>
              <a:cxn ang="T6">
                <a:pos x="T0" y="T1"/>
              </a:cxn>
              <a:cxn ang="T7">
                <a:pos x="T2" y="T3"/>
              </a:cxn>
              <a:cxn ang="T8">
                <a:pos x="T4" y="T5"/>
              </a:cxn>
            </a:cxnLst>
            <a:rect l="T9" t="T10" r="T11" b="T12"/>
            <a:pathLst>
              <a:path w="1588" h="1587">
                <a:moveTo>
                  <a:pt x="0" y="0"/>
                </a:moveTo>
                <a:lnTo>
                  <a:pt x="0" y="0"/>
                </a:lnTo>
                <a:close/>
              </a:path>
            </a:pathLst>
          </a:custGeom>
          <a:noFill/>
          <a:ln w="22225">
            <a:solidFill>
              <a:srgbClr val="000000"/>
            </a:solidFill>
            <a:round/>
            <a:headEnd/>
            <a:tailEnd/>
          </a:ln>
        </p:spPr>
        <p:txBody>
          <a:bodyPr/>
          <a:lstStyle/>
          <a:p>
            <a:endParaRPr lang="en-CA"/>
          </a:p>
        </p:txBody>
      </p:sp>
      <p:sp>
        <p:nvSpPr>
          <p:cNvPr id="48577" name="Freeform 459"/>
          <p:cNvSpPr>
            <a:spLocks/>
          </p:cNvSpPr>
          <p:nvPr/>
        </p:nvSpPr>
        <p:spPr bwMode="auto">
          <a:xfrm>
            <a:off x="4056063" y="3757613"/>
            <a:ext cx="844550" cy="503237"/>
          </a:xfrm>
          <a:custGeom>
            <a:avLst/>
            <a:gdLst>
              <a:gd name="T0" fmla="*/ 0 w 573"/>
              <a:gd name="T1" fmla="*/ 2147483647 h 332"/>
              <a:gd name="T2" fmla="*/ 2147483647 w 573"/>
              <a:gd name="T3" fmla="*/ 2147483647 h 332"/>
              <a:gd name="T4" fmla="*/ 2147483647 w 573"/>
              <a:gd name="T5" fmla="*/ 2147483647 h 332"/>
              <a:gd name="T6" fmla="*/ 2147483647 w 573"/>
              <a:gd name="T7" fmla="*/ 0 h 332"/>
              <a:gd name="T8" fmla="*/ 0 w 573"/>
              <a:gd name="T9" fmla="*/ 2147483647 h 332"/>
              <a:gd name="T10" fmla="*/ 0 w 573"/>
              <a:gd name="T11" fmla="*/ 2147483647 h 332"/>
              <a:gd name="T12" fmla="*/ 0 60000 65536"/>
              <a:gd name="T13" fmla="*/ 0 60000 65536"/>
              <a:gd name="T14" fmla="*/ 0 60000 65536"/>
              <a:gd name="T15" fmla="*/ 0 60000 65536"/>
              <a:gd name="T16" fmla="*/ 0 60000 65536"/>
              <a:gd name="T17" fmla="*/ 0 60000 65536"/>
              <a:gd name="T18" fmla="*/ 0 w 573"/>
              <a:gd name="T19" fmla="*/ 0 h 332"/>
              <a:gd name="T20" fmla="*/ 573 w 573"/>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573" h="332">
                <a:moveTo>
                  <a:pt x="0" y="169"/>
                </a:moveTo>
                <a:lnTo>
                  <a:pt x="431" y="332"/>
                </a:lnTo>
                <a:lnTo>
                  <a:pt x="573" y="162"/>
                </a:lnTo>
                <a:lnTo>
                  <a:pt x="163" y="0"/>
                </a:lnTo>
                <a:lnTo>
                  <a:pt x="0" y="169"/>
                </a:lnTo>
                <a:close/>
              </a:path>
            </a:pathLst>
          </a:custGeom>
          <a:noFill/>
          <a:ln w="22225">
            <a:solidFill>
              <a:srgbClr val="000000"/>
            </a:solidFill>
            <a:round/>
            <a:headEnd/>
            <a:tailEnd/>
          </a:ln>
        </p:spPr>
        <p:txBody>
          <a:bodyPr/>
          <a:lstStyle/>
          <a:p>
            <a:endParaRPr lang="en-CA"/>
          </a:p>
        </p:txBody>
      </p:sp>
      <p:sp>
        <p:nvSpPr>
          <p:cNvPr id="48578" name="Freeform 460"/>
          <p:cNvSpPr>
            <a:spLocks/>
          </p:cNvSpPr>
          <p:nvPr/>
        </p:nvSpPr>
        <p:spPr bwMode="auto">
          <a:xfrm>
            <a:off x="5160963" y="4240213"/>
            <a:ext cx="365125" cy="395287"/>
          </a:xfrm>
          <a:custGeom>
            <a:avLst/>
            <a:gdLst>
              <a:gd name="T0" fmla="*/ 2147483647 w 248"/>
              <a:gd name="T1" fmla="*/ 2147483647 h 261"/>
              <a:gd name="T2" fmla="*/ 2147483647 w 248"/>
              <a:gd name="T3" fmla="*/ 2147483647 h 261"/>
              <a:gd name="T4" fmla="*/ 2147483647 w 248"/>
              <a:gd name="T5" fmla="*/ 2147483647 h 261"/>
              <a:gd name="T6" fmla="*/ 2147483647 w 248"/>
              <a:gd name="T7" fmla="*/ 0 h 261"/>
              <a:gd name="T8" fmla="*/ 0 w 248"/>
              <a:gd name="T9" fmla="*/ 2147483647 h 261"/>
              <a:gd name="T10" fmla="*/ 2147483647 w 248"/>
              <a:gd name="T11" fmla="*/ 2147483647 h 261"/>
              <a:gd name="T12" fmla="*/ 2147483647 w 248"/>
              <a:gd name="T13" fmla="*/ 2147483647 h 261"/>
              <a:gd name="T14" fmla="*/ 0 60000 65536"/>
              <a:gd name="T15" fmla="*/ 0 60000 65536"/>
              <a:gd name="T16" fmla="*/ 0 60000 65536"/>
              <a:gd name="T17" fmla="*/ 0 60000 65536"/>
              <a:gd name="T18" fmla="*/ 0 60000 65536"/>
              <a:gd name="T19" fmla="*/ 0 60000 65536"/>
              <a:gd name="T20" fmla="*/ 0 60000 65536"/>
              <a:gd name="T21" fmla="*/ 0 w 248"/>
              <a:gd name="T22" fmla="*/ 0 h 261"/>
              <a:gd name="T23" fmla="*/ 248 w 248"/>
              <a:gd name="T24" fmla="*/ 261 h 2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8" h="261">
                <a:moveTo>
                  <a:pt x="135" y="261"/>
                </a:moveTo>
                <a:lnTo>
                  <a:pt x="135" y="261"/>
                </a:lnTo>
                <a:lnTo>
                  <a:pt x="248" y="77"/>
                </a:lnTo>
                <a:lnTo>
                  <a:pt x="120" y="0"/>
                </a:lnTo>
                <a:lnTo>
                  <a:pt x="0" y="77"/>
                </a:lnTo>
                <a:lnTo>
                  <a:pt x="135" y="261"/>
                </a:lnTo>
                <a:close/>
              </a:path>
            </a:pathLst>
          </a:custGeom>
          <a:solidFill>
            <a:srgbClr val="CCFFFF"/>
          </a:solidFill>
          <a:ln w="9525">
            <a:noFill/>
            <a:round/>
            <a:headEnd/>
            <a:tailEnd/>
          </a:ln>
        </p:spPr>
        <p:txBody>
          <a:bodyPr/>
          <a:lstStyle/>
          <a:p>
            <a:endParaRPr lang="en-CA"/>
          </a:p>
        </p:txBody>
      </p:sp>
      <p:sp>
        <p:nvSpPr>
          <p:cNvPr id="48579" name="Freeform 461"/>
          <p:cNvSpPr>
            <a:spLocks/>
          </p:cNvSpPr>
          <p:nvPr/>
        </p:nvSpPr>
        <p:spPr bwMode="auto">
          <a:xfrm>
            <a:off x="5359400" y="4356100"/>
            <a:ext cx="166688" cy="279400"/>
          </a:xfrm>
          <a:custGeom>
            <a:avLst/>
            <a:gdLst>
              <a:gd name="T0" fmla="*/ 0 w 113"/>
              <a:gd name="T1" fmla="*/ 2147483647 h 184"/>
              <a:gd name="T2" fmla="*/ 2147483647 w 113"/>
              <a:gd name="T3" fmla="*/ 0 h 184"/>
              <a:gd name="T4" fmla="*/ 0 w 113"/>
              <a:gd name="T5" fmla="*/ 2147483647 h 184"/>
              <a:gd name="T6" fmla="*/ 0 60000 65536"/>
              <a:gd name="T7" fmla="*/ 0 60000 65536"/>
              <a:gd name="T8" fmla="*/ 0 60000 65536"/>
              <a:gd name="T9" fmla="*/ 0 w 113"/>
              <a:gd name="T10" fmla="*/ 0 h 184"/>
              <a:gd name="T11" fmla="*/ 113 w 113"/>
              <a:gd name="T12" fmla="*/ 184 h 184"/>
            </a:gdLst>
            <a:ahLst/>
            <a:cxnLst>
              <a:cxn ang="T6">
                <a:pos x="T0" y="T1"/>
              </a:cxn>
              <a:cxn ang="T7">
                <a:pos x="T2" y="T3"/>
              </a:cxn>
              <a:cxn ang="T8">
                <a:pos x="T4" y="T5"/>
              </a:cxn>
            </a:cxnLst>
            <a:rect l="T9" t="T10" r="T11" b="T12"/>
            <a:pathLst>
              <a:path w="113" h="184">
                <a:moveTo>
                  <a:pt x="0" y="184"/>
                </a:moveTo>
                <a:lnTo>
                  <a:pt x="113" y="0"/>
                </a:lnTo>
                <a:lnTo>
                  <a:pt x="0" y="184"/>
                </a:lnTo>
                <a:close/>
              </a:path>
            </a:pathLst>
          </a:custGeom>
          <a:solidFill>
            <a:srgbClr val="CCFFFF"/>
          </a:solidFill>
          <a:ln w="9525">
            <a:noFill/>
            <a:round/>
            <a:headEnd/>
            <a:tailEnd/>
          </a:ln>
        </p:spPr>
        <p:txBody>
          <a:bodyPr/>
          <a:lstStyle/>
          <a:p>
            <a:endParaRPr lang="en-CA"/>
          </a:p>
        </p:txBody>
      </p:sp>
      <p:sp>
        <p:nvSpPr>
          <p:cNvPr id="48580" name="Freeform 462"/>
          <p:cNvSpPr>
            <a:spLocks/>
          </p:cNvSpPr>
          <p:nvPr/>
        </p:nvSpPr>
        <p:spPr bwMode="auto">
          <a:xfrm>
            <a:off x="5337175" y="4240213"/>
            <a:ext cx="188913" cy="115887"/>
          </a:xfrm>
          <a:custGeom>
            <a:avLst/>
            <a:gdLst>
              <a:gd name="T0" fmla="*/ 2147483647 w 128"/>
              <a:gd name="T1" fmla="*/ 2147483647 h 77"/>
              <a:gd name="T2" fmla="*/ 0 w 128"/>
              <a:gd name="T3" fmla="*/ 0 h 77"/>
              <a:gd name="T4" fmla="*/ 2147483647 w 128"/>
              <a:gd name="T5" fmla="*/ 2147483647 h 77"/>
              <a:gd name="T6" fmla="*/ 0 60000 65536"/>
              <a:gd name="T7" fmla="*/ 0 60000 65536"/>
              <a:gd name="T8" fmla="*/ 0 60000 65536"/>
              <a:gd name="T9" fmla="*/ 0 w 128"/>
              <a:gd name="T10" fmla="*/ 0 h 77"/>
              <a:gd name="T11" fmla="*/ 128 w 128"/>
              <a:gd name="T12" fmla="*/ 77 h 77"/>
            </a:gdLst>
            <a:ahLst/>
            <a:cxnLst>
              <a:cxn ang="T6">
                <a:pos x="T0" y="T1"/>
              </a:cxn>
              <a:cxn ang="T7">
                <a:pos x="T2" y="T3"/>
              </a:cxn>
              <a:cxn ang="T8">
                <a:pos x="T4" y="T5"/>
              </a:cxn>
            </a:cxnLst>
            <a:rect l="T9" t="T10" r="T11" b="T12"/>
            <a:pathLst>
              <a:path w="128" h="77">
                <a:moveTo>
                  <a:pt x="128" y="77"/>
                </a:moveTo>
                <a:lnTo>
                  <a:pt x="0" y="0"/>
                </a:lnTo>
                <a:lnTo>
                  <a:pt x="128" y="77"/>
                </a:lnTo>
                <a:close/>
              </a:path>
            </a:pathLst>
          </a:custGeom>
          <a:solidFill>
            <a:srgbClr val="CCFFFF"/>
          </a:solidFill>
          <a:ln w="9525">
            <a:noFill/>
            <a:round/>
            <a:headEnd/>
            <a:tailEnd/>
          </a:ln>
        </p:spPr>
        <p:txBody>
          <a:bodyPr/>
          <a:lstStyle/>
          <a:p>
            <a:endParaRPr lang="en-CA"/>
          </a:p>
        </p:txBody>
      </p:sp>
      <p:sp>
        <p:nvSpPr>
          <p:cNvPr id="48581" name="Line 463"/>
          <p:cNvSpPr>
            <a:spLocks noChangeShapeType="1"/>
          </p:cNvSpPr>
          <p:nvPr/>
        </p:nvSpPr>
        <p:spPr bwMode="auto">
          <a:xfrm flipH="1">
            <a:off x="5337175" y="4356100"/>
            <a:ext cx="188913" cy="279400"/>
          </a:xfrm>
          <a:prstGeom prst="line">
            <a:avLst/>
          </a:prstGeom>
          <a:noFill/>
          <a:ln w="22225">
            <a:solidFill>
              <a:srgbClr val="000000"/>
            </a:solidFill>
            <a:round/>
            <a:headEnd/>
            <a:tailEnd/>
          </a:ln>
        </p:spPr>
        <p:txBody>
          <a:bodyPr/>
          <a:lstStyle/>
          <a:p>
            <a:endParaRPr lang="en-CA"/>
          </a:p>
        </p:txBody>
      </p:sp>
      <p:sp>
        <p:nvSpPr>
          <p:cNvPr id="48582" name="Line 464"/>
          <p:cNvSpPr>
            <a:spLocks noChangeShapeType="1"/>
          </p:cNvSpPr>
          <p:nvPr/>
        </p:nvSpPr>
        <p:spPr bwMode="auto">
          <a:xfrm>
            <a:off x="5327650" y="4240213"/>
            <a:ext cx="198438" cy="115887"/>
          </a:xfrm>
          <a:prstGeom prst="line">
            <a:avLst/>
          </a:prstGeom>
          <a:noFill/>
          <a:ln w="22225">
            <a:solidFill>
              <a:srgbClr val="000000"/>
            </a:solidFill>
            <a:round/>
            <a:headEnd/>
            <a:tailEnd/>
          </a:ln>
        </p:spPr>
        <p:txBody>
          <a:bodyPr/>
          <a:lstStyle/>
          <a:p>
            <a:endParaRPr lang="en-CA"/>
          </a:p>
        </p:txBody>
      </p:sp>
      <p:sp>
        <p:nvSpPr>
          <p:cNvPr id="48583" name="Freeform 465"/>
          <p:cNvSpPr>
            <a:spLocks/>
          </p:cNvSpPr>
          <p:nvPr/>
        </p:nvSpPr>
        <p:spPr bwMode="auto">
          <a:xfrm>
            <a:off x="5160963" y="4240213"/>
            <a:ext cx="176212" cy="115887"/>
          </a:xfrm>
          <a:custGeom>
            <a:avLst/>
            <a:gdLst>
              <a:gd name="T0" fmla="*/ 2147483647 w 120"/>
              <a:gd name="T1" fmla="*/ 0 h 77"/>
              <a:gd name="T2" fmla="*/ 0 w 120"/>
              <a:gd name="T3" fmla="*/ 2147483647 h 77"/>
              <a:gd name="T4" fmla="*/ 2147483647 w 120"/>
              <a:gd name="T5" fmla="*/ 0 h 77"/>
              <a:gd name="T6" fmla="*/ 0 60000 65536"/>
              <a:gd name="T7" fmla="*/ 0 60000 65536"/>
              <a:gd name="T8" fmla="*/ 0 60000 65536"/>
              <a:gd name="T9" fmla="*/ 0 w 120"/>
              <a:gd name="T10" fmla="*/ 0 h 77"/>
              <a:gd name="T11" fmla="*/ 120 w 120"/>
              <a:gd name="T12" fmla="*/ 77 h 77"/>
            </a:gdLst>
            <a:ahLst/>
            <a:cxnLst>
              <a:cxn ang="T6">
                <a:pos x="T0" y="T1"/>
              </a:cxn>
              <a:cxn ang="T7">
                <a:pos x="T2" y="T3"/>
              </a:cxn>
              <a:cxn ang="T8">
                <a:pos x="T4" y="T5"/>
              </a:cxn>
            </a:cxnLst>
            <a:rect l="T9" t="T10" r="T11" b="T12"/>
            <a:pathLst>
              <a:path w="120" h="77">
                <a:moveTo>
                  <a:pt x="120" y="0"/>
                </a:moveTo>
                <a:lnTo>
                  <a:pt x="0" y="77"/>
                </a:lnTo>
                <a:lnTo>
                  <a:pt x="120" y="0"/>
                </a:lnTo>
                <a:close/>
              </a:path>
            </a:pathLst>
          </a:custGeom>
          <a:solidFill>
            <a:srgbClr val="CCFFFF"/>
          </a:solidFill>
          <a:ln w="9525">
            <a:noFill/>
            <a:round/>
            <a:headEnd/>
            <a:tailEnd/>
          </a:ln>
        </p:spPr>
        <p:txBody>
          <a:bodyPr/>
          <a:lstStyle/>
          <a:p>
            <a:endParaRPr lang="en-CA"/>
          </a:p>
        </p:txBody>
      </p:sp>
      <p:sp>
        <p:nvSpPr>
          <p:cNvPr id="48584" name="Freeform 466"/>
          <p:cNvSpPr>
            <a:spLocks/>
          </p:cNvSpPr>
          <p:nvPr/>
        </p:nvSpPr>
        <p:spPr bwMode="auto">
          <a:xfrm>
            <a:off x="4900613" y="4003675"/>
            <a:ext cx="436562" cy="352425"/>
          </a:xfrm>
          <a:custGeom>
            <a:avLst/>
            <a:gdLst>
              <a:gd name="T0" fmla="*/ 2147483647 w 296"/>
              <a:gd name="T1" fmla="*/ 2147483647 h 233"/>
              <a:gd name="T2" fmla="*/ 2147483647 w 296"/>
              <a:gd name="T3" fmla="*/ 2147483647 h 233"/>
              <a:gd name="T4" fmla="*/ 0 w 296"/>
              <a:gd name="T5" fmla="*/ 0 h 233"/>
              <a:gd name="T6" fmla="*/ 0 w 296"/>
              <a:gd name="T7" fmla="*/ 0 h 233"/>
              <a:gd name="T8" fmla="*/ 2147483647 w 296"/>
              <a:gd name="T9" fmla="*/ 2147483647 h 233"/>
              <a:gd name="T10" fmla="*/ 2147483647 w 296"/>
              <a:gd name="T11" fmla="*/ 2147483647 h 233"/>
              <a:gd name="T12" fmla="*/ 0 60000 65536"/>
              <a:gd name="T13" fmla="*/ 0 60000 65536"/>
              <a:gd name="T14" fmla="*/ 0 60000 65536"/>
              <a:gd name="T15" fmla="*/ 0 60000 65536"/>
              <a:gd name="T16" fmla="*/ 0 60000 65536"/>
              <a:gd name="T17" fmla="*/ 0 60000 65536"/>
              <a:gd name="T18" fmla="*/ 0 w 296"/>
              <a:gd name="T19" fmla="*/ 0 h 233"/>
              <a:gd name="T20" fmla="*/ 296 w 296"/>
              <a:gd name="T21" fmla="*/ 233 h 233"/>
            </a:gdLst>
            <a:ahLst/>
            <a:cxnLst>
              <a:cxn ang="T12">
                <a:pos x="T0" y="T1"/>
              </a:cxn>
              <a:cxn ang="T13">
                <a:pos x="T2" y="T3"/>
              </a:cxn>
              <a:cxn ang="T14">
                <a:pos x="T4" y="T5"/>
              </a:cxn>
              <a:cxn ang="T15">
                <a:pos x="T6" y="T7"/>
              </a:cxn>
              <a:cxn ang="T16">
                <a:pos x="T8" y="T9"/>
              </a:cxn>
              <a:cxn ang="T17">
                <a:pos x="T10" y="T11"/>
              </a:cxn>
            </a:cxnLst>
            <a:rect l="T18" t="T19" r="T20" b="T21"/>
            <a:pathLst>
              <a:path w="296" h="233">
                <a:moveTo>
                  <a:pt x="176" y="233"/>
                </a:moveTo>
                <a:lnTo>
                  <a:pt x="296" y="156"/>
                </a:lnTo>
                <a:lnTo>
                  <a:pt x="0" y="0"/>
                </a:lnTo>
                <a:lnTo>
                  <a:pt x="176" y="233"/>
                </a:lnTo>
                <a:close/>
              </a:path>
            </a:pathLst>
          </a:custGeom>
          <a:solidFill>
            <a:srgbClr val="00FFFF"/>
          </a:solidFill>
          <a:ln w="9525">
            <a:noFill/>
            <a:round/>
            <a:headEnd/>
            <a:tailEnd/>
          </a:ln>
        </p:spPr>
        <p:txBody>
          <a:bodyPr/>
          <a:lstStyle/>
          <a:p>
            <a:endParaRPr lang="en-CA"/>
          </a:p>
        </p:txBody>
      </p:sp>
      <p:sp>
        <p:nvSpPr>
          <p:cNvPr id="48585" name="Freeform 467"/>
          <p:cNvSpPr>
            <a:spLocks/>
          </p:cNvSpPr>
          <p:nvPr/>
        </p:nvSpPr>
        <p:spPr bwMode="auto">
          <a:xfrm>
            <a:off x="5160963" y="4240213"/>
            <a:ext cx="176212" cy="115887"/>
          </a:xfrm>
          <a:custGeom>
            <a:avLst/>
            <a:gdLst>
              <a:gd name="T0" fmla="*/ 0 w 120"/>
              <a:gd name="T1" fmla="*/ 2147483647 h 77"/>
              <a:gd name="T2" fmla="*/ 2147483647 w 120"/>
              <a:gd name="T3" fmla="*/ 0 h 77"/>
              <a:gd name="T4" fmla="*/ 0 w 120"/>
              <a:gd name="T5" fmla="*/ 2147483647 h 77"/>
              <a:gd name="T6" fmla="*/ 0 60000 65536"/>
              <a:gd name="T7" fmla="*/ 0 60000 65536"/>
              <a:gd name="T8" fmla="*/ 0 60000 65536"/>
              <a:gd name="T9" fmla="*/ 0 w 120"/>
              <a:gd name="T10" fmla="*/ 0 h 77"/>
              <a:gd name="T11" fmla="*/ 120 w 120"/>
              <a:gd name="T12" fmla="*/ 77 h 77"/>
            </a:gdLst>
            <a:ahLst/>
            <a:cxnLst>
              <a:cxn ang="T6">
                <a:pos x="T0" y="T1"/>
              </a:cxn>
              <a:cxn ang="T7">
                <a:pos x="T2" y="T3"/>
              </a:cxn>
              <a:cxn ang="T8">
                <a:pos x="T4" y="T5"/>
              </a:cxn>
            </a:cxnLst>
            <a:rect l="T9" t="T10" r="T11" b="T12"/>
            <a:pathLst>
              <a:path w="120" h="77">
                <a:moveTo>
                  <a:pt x="0" y="77"/>
                </a:moveTo>
                <a:lnTo>
                  <a:pt x="120" y="0"/>
                </a:lnTo>
                <a:lnTo>
                  <a:pt x="0" y="77"/>
                </a:lnTo>
                <a:close/>
              </a:path>
            </a:pathLst>
          </a:custGeom>
          <a:solidFill>
            <a:srgbClr val="00FFFF"/>
          </a:solidFill>
          <a:ln w="9525">
            <a:noFill/>
            <a:round/>
            <a:headEnd/>
            <a:tailEnd/>
          </a:ln>
        </p:spPr>
        <p:txBody>
          <a:bodyPr/>
          <a:lstStyle/>
          <a:p>
            <a:endParaRPr lang="en-CA"/>
          </a:p>
        </p:txBody>
      </p:sp>
      <p:sp>
        <p:nvSpPr>
          <p:cNvPr id="48586" name="Freeform 468"/>
          <p:cNvSpPr>
            <a:spLocks/>
          </p:cNvSpPr>
          <p:nvPr/>
        </p:nvSpPr>
        <p:spPr bwMode="auto">
          <a:xfrm>
            <a:off x="4900613" y="4003675"/>
            <a:ext cx="436562" cy="236538"/>
          </a:xfrm>
          <a:custGeom>
            <a:avLst/>
            <a:gdLst>
              <a:gd name="T0" fmla="*/ 2147483647 w 296"/>
              <a:gd name="T1" fmla="*/ 2147483647 h 156"/>
              <a:gd name="T2" fmla="*/ 0 w 296"/>
              <a:gd name="T3" fmla="*/ 0 h 156"/>
              <a:gd name="T4" fmla="*/ 2147483647 w 296"/>
              <a:gd name="T5" fmla="*/ 2147483647 h 156"/>
              <a:gd name="T6" fmla="*/ 0 60000 65536"/>
              <a:gd name="T7" fmla="*/ 0 60000 65536"/>
              <a:gd name="T8" fmla="*/ 0 60000 65536"/>
              <a:gd name="T9" fmla="*/ 0 w 296"/>
              <a:gd name="T10" fmla="*/ 0 h 156"/>
              <a:gd name="T11" fmla="*/ 296 w 296"/>
              <a:gd name="T12" fmla="*/ 156 h 156"/>
            </a:gdLst>
            <a:ahLst/>
            <a:cxnLst>
              <a:cxn ang="T6">
                <a:pos x="T0" y="T1"/>
              </a:cxn>
              <a:cxn ang="T7">
                <a:pos x="T2" y="T3"/>
              </a:cxn>
              <a:cxn ang="T8">
                <a:pos x="T4" y="T5"/>
              </a:cxn>
            </a:cxnLst>
            <a:rect l="T9" t="T10" r="T11" b="T12"/>
            <a:pathLst>
              <a:path w="296" h="156">
                <a:moveTo>
                  <a:pt x="296" y="156"/>
                </a:moveTo>
                <a:lnTo>
                  <a:pt x="0" y="0"/>
                </a:lnTo>
                <a:lnTo>
                  <a:pt x="296" y="156"/>
                </a:lnTo>
                <a:close/>
              </a:path>
            </a:pathLst>
          </a:custGeom>
          <a:solidFill>
            <a:srgbClr val="00FFFF"/>
          </a:solidFill>
          <a:ln w="9525">
            <a:noFill/>
            <a:round/>
            <a:headEnd/>
            <a:tailEnd/>
          </a:ln>
        </p:spPr>
        <p:txBody>
          <a:bodyPr/>
          <a:lstStyle/>
          <a:p>
            <a:endParaRPr lang="en-CA"/>
          </a:p>
        </p:txBody>
      </p:sp>
      <p:sp>
        <p:nvSpPr>
          <p:cNvPr id="48587" name="Freeform 469"/>
          <p:cNvSpPr>
            <a:spLocks/>
          </p:cNvSpPr>
          <p:nvPr/>
        </p:nvSpPr>
        <p:spPr bwMode="auto">
          <a:xfrm>
            <a:off x="5140325" y="4240213"/>
            <a:ext cx="187325" cy="95250"/>
          </a:xfrm>
          <a:custGeom>
            <a:avLst/>
            <a:gdLst>
              <a:gd name="T0" fmla="*/ 0 w 127"/>
              <a:gd name="T1" fmla="*/ 2147483647 h 63"/>
              <a:gd name="T2" fmla="*/ 2147483647 w 127"/>
              <a:gd name="T3" fmla="*/ 0 h 63"/>
              <a:gd name="T4" fmla="*/ 0 w 127"/>
              <a:gd name="T5" fmla="*/ 2147483647 h 63"/>
              <a:gd name="T6" fmla="*/ 0 60000 65536"/>
              <a:gd name="T7" fmla="*/ 0 60000 65536"/>
              <a:gd name="T8" fmla="*/ 0 60000 65536"/>
              <a:gd name="T9" fmla="*/ 0 w 127"/>
              <a:gd name="T10" fmla="*/ 0 h 63"/>
              <a:gd name="T11" fmla="*/ 127 w 127"/>
              <a:gd name="T12" fmla="*/ 63 h 63"/>
            </a:gdLst>
            <a:ahLst/>
            <a:cxnLst>
              <a:cxn ang="T6">
                <a:pos x="T0" y="T1"/>
              </a:cxn>
              <a:cxn ang="T7">
                <a:pos x="T2" y="T3"/>
              </a:cxn>
              <a:cxn ang="T8">
                <a:pos x="T4" y="T5"/>
              </a:cxn>
            </a:cxnLst>
            <a:rect l="T9" t="T10" r="T11" b="T12"/>
            <a:pathLst>
              <a:path w="127" h="63">
                <a:moveTo>
                  <a:pt x="0" y="63"/>
                </a:moveTo>
                <a:lnTo>
                  <a:pt x="127" y="0"/>
                </a:lnTo>
                <a:lnTo>
                  <a:pt x="0" y="63"/>
                </a:lnTo>
                <a:close/>
              </a:path>
            </a:pathLst>
          </a:custGeom>
          <a:noFill/>
          <a:ln w="22225">
            <a:solidFill>
              <a:srgbClr val="000000"/>
            </a:solidFill>
            <a:round/>
            <a:headEnd/>
            <a:tailEnd/>
          </a:ln>
        </p:spPr>
        <p:txBody>
          <a:bodyPr/>
          <a:lstStyle/>
          <a:p>
            <a:endParaRPr lang="en-CA"/>
          </a:p>
        </p:txBody>
      </p:sp>
      <p:sp>
        <p:nvSpPr>
          <p:cNvPr id="48588" name="Line 470"/>
          <p:cNvSpPr>
            <a:spLocks noChangeShapeType="1"/>
          </p:cNvSpPr>
          <p:nvPr/>
        </p:nvSpPr>
        <p:spPr bwMode="auto">
          <a:xfrm>
            <a:off x="4900613" y="3983038"/>
            <a:ext cx="427037" cy="257175"/>
          </a:xfrm>
          <a:prstGeom prst="line">
            <a:avLst/>
          </a:prstGeom>
          <a:noFill/>
          <a:ln w="22225">
            <a:solidFill>
              <a:srgbClr val="000000"/>
            </a:solidFill>
            <a:round/>
            <a:headEnd/>
            <a:tailEnd/>
          </a:ln>
        </p:spPr>
        <p:txBody>
          <a:bodyPr/>
          <a:lstStyle/>
          <a:p>
            <a:endParaRPr lang="en-CA"/>
          </a:p>
        </p:txBody>
      </p:sp>
      <p:sp>
        <p:nvSpPr>
          <p:cNvPr id="48589" name="Freeform 471"/>
          <p:cNvSpPr>
            <a:spLocks/>
          </p:cNvSpPr>
          <p:nvPr/>
        </p:nvSpPr>
        <p:spPr bwMode="auto">
          <a:xfrm>
            <a:off x="4994275" y="4356100"/>
            <a:ext cx="365125" cy="279400"/>
          </a:xfrm>
          <a:custGeom>
            <a:avLst/>
            <a:gdLst>
              <a:gd name="T0" fmla="*/ 2147483647 w 248"/>
              <a:gd name="T1" fmla="*/ 2147483647 h 184"/>
              <a:gd name="T2" fmla="*/ 2147483647 w 248"/>
              <a:gd name="T3" fmla="*/ 2147483647 h 184"/>
              <a:gd name="T4" fmla="*/ 0 w 248"/>
              <a:gd name="T5" fmla="*/ 2147483647 h 184"/>
              <a:gd name="T6" fmla="*/ 2147483647 w 248"/>
              <a:gd name="T7" fmla="*/ 0 h 184"/>
              <a:gd name="T8" fmla="*/ 2147483647 w 248"/>
              <a:gd name="T9" fmla="*/ 2147483647 h 184"/>
              <a:gd name="T10" fmla="*/ 2147483647 w 248"/>
              <a:gd name="T11" fmla="*/ 2147483647 h 184"/>
              <a:gd name="T12" fmla="*/ 0 60000 65536"/>
              <a:gd name="T13" fmla="*/ 0 60000 65536"/>
              <a:gd name="T14" fmla="*/ 0 60000 65536"/>
              <a:gd name="T15" fmla="*/ 0 60000 65536"/>
              <a:gd name="T16" fmla="*/ 0 60000 65536"/>
              <a:gd name="T17" fmla="*/ 0 60000 65536"/>
              <a:gd name="T18" fmla="*/ 0 w 248"/>
              <a:gd name="T19" fmla="*/ 0 h 184"/>
              <a:gd name="T20" fmla="*/ 248 w 248"/>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248" h="184">
                <a:moveTo>
                  <a:pt x="248" y="184"/>
                </a:moveTo>
                <a:lnTo>
                  <a:pt x="248" y="184"/>
                </a:lnTo>
                <a:lnTo>
                  <a:pt x="0" y="50"/>
                </a:lnTo>
                <a:lnTo>
                  <a:pt x="113" y="0"/>
                </a:lnTo>
                <a:lnTo>
                  <a:pt x="248" y="184"/>
                </a:lnTo>
                <a:close/>
              </a:path>
            </a:pathLst>
          </a:custGeom>
          <a:solidFill>
            <a:srgbClr val="CCFFFF"/>
          </a:solidFill>
          <a:ln w="9525">
            <a:noFill/>
            <a:round/>
            <a:headEnd/>
            <a:tailEnd/>
          </a:ln>
        </p:spPr>
        <p:txBody>
          <a:bodyPr/>
          <a:lstStyle/>
          <a:p>
            <a:endParaRPr lang="en-CA"/>
          </a:p>
        </p:txBody>
      </p:sp>
      <p:sp>
        <p:nvSpPr>
          <p:cNvPr id="48590" name="Freeform 472"/>
          <p:cNvSpPr>
            <a:spLocks/>
          </p:cNvSpPr>
          <p:nvPr/>
        </p:nvSpPr>
        <p:spPr bwMode="auto">
          <a:xfrm>
            <a:off x="4994275" y="4432300"/>
            <a:ext cx="365125" cy="203200"/>
          </a:xfrm>
          <a:custGeom>
            <a:avLst/>
            <a:gdLst>
              <a:gd name="T0" fmla="*/ 2147483647 w 248"/>
              <a:gd name="T1" fmla="*/ 2147483647 h 134"/>
              <a:gd name="T2" fmla="*/ 0 w 248"/>
              <a:gd name="T3" fmla="*/ 0 h 134"/>
              <a:gd name="T4" fmla="*/ 2147483647 w 248"/>
              <a:gd name="T5" fmla="*/ 2147483647 h 134"/>
              <a:gd name="T6" fmla="*/ 0 60000 65536"/>
              <a:gd name="T7" fmla="*/ 0 60000 65536"/>
              <a:gd name="T8" fmla="*/ 0 60000 65536"/>
              <a:gd name="T9" fmla="*/ 0 w 248"/>
              <a:gd name="T10" fmla="*/ 0 h 134"/>
              <a:gd name="T11" fmla="*/ 248 w 248"/>
              <a:gd name="T12" fmla="*/ 134 h 134"/>
            </a:gdLst>
            <a:ahLst/>
            <a:cxnLst>
              <a:cxn ang="T6">
                <a:pos x="T0" y="T1"/>
              </a:cxn>
              <a:cxn ang="T7">
                <a:pos x="T2" y="T3"/>
              </a:cxn>
              <a:cxn ang="T8">
                <a:pos x="T4" y="T5"/>
              </a:cxn>
            </a:cxnLst>
            <a:rect l="T9" t="T10" r="T11" b="T12"/>
            <a:pathLst>
              <a:path w="248" h="134">
                <a:moveTo>
                  <a:pt x="248" y="134"/>
                </a:moveTo>
                <a:lnTo>
                  <a:pt x="0" y="0"/>
                </a:lnTo>
                <a:lnTo>
                  <a:pt x="248" y="134"/>
                </a:lnTo>
                <a:close/>
              </a:path>
            </a:pathLst>
          </a:custGeom>
          <a:solidFill>
            <a:srgbClr val="CCFFFF"/>
          </a:solidFill>
          <a:ln w="9525">
            <a:noFill/>
            <a:round/>
            <a:headEnd/>
            <a:tailEnd/>
          </a:ln>
        </p:spPr>
        <p:txBody>
          <a:bodyPr/>
          <a:lstStyle/>
          <a:p>
            <a:endParaRPr lang="en-CA"/>
          </a:p>
        </p:txBody>
      </p:sp>
      <p:sp>
        <p:nvSpPr>
          <p:cNvPr id="48591" name="Freeform 473"/>
          <p:cNvSpPr>
            <a:spLocks/>
          </p:cNvSpPr>
          <p:nvPr/>
        </p:nvSpPr>
        <p:spPr bwMode="auto">
          <a:xfrm>
            <a:off x="4994275" y="4356100"/>
            <a:ext cx="166688" cy="76200"/>
          </a:xfrm>
          <a:custGeom>
            <a:avLst/>
            <a:gdLst>
              <a:gd name="T0" fmla="*/ 0 w 113"/>
              <a:gd name="T1" fmla="*/ 2147483647 h 50"/>
              <a:gd name="T2" fmla="*/ 2147483647 w 113"/>
              <a:gd name="T3" fmla="*/ 0 h 50"/>
              <a:gd name="T4" fmla="*/ 0 w 113"/>
              <a:gd name="T5" fmla="*/ 2147483647 h 50"/>
              <a:gd name="T6" fmla="*/ 0 60000 65536"/>
              <a:gd name="T7" fmla="*/ 0 60000 65536"/>
              <a:gd name="T8" fmla="*/ 0 60000 65536"/>
              <a:gd name="T9" fmla="*/ 0 w 113"/>
              <a:gd name="T10" fmla="*/ 0 h 50"/>
              <a:gd name="T11" fmla="*/ 113 w 113"/>
              <a:gd name="T12" fmla="*/ 50 h 50"/>
            </a:gdLst>
            <a:ahLst/>
            <a:cxnLst>
              <a:cxn ang="T6">
                <a:pos x="T0" y="T1"/>
              </a:cxn>
              <a:cxn ang="T7">
                <a:pos x="T2" y="T3"/>
              </a:cxn>
              <a:cxn ang="T8">
                <a:pos x="T4" y="T5"/>
              </a:cxn>
            </a:cxnLst>
            <a:rect l="T9" t="T10" r="T11" b="T12"/>
            <a:pathLst>
              <a:path w="113" h="50">
                <a:moveTo>
                  <a:pt x="0" y="50"/>
                </a:moveTo>
                <a:lnTo>
                  <a:pt x="113" y="0"/>
                </a:lnTo>
                <a:lnTo>
                  <a:pt x="0" y="50"/>
                </a:lnTo>
                <a:close/>
              </a:path>
            </a:pathLst>
          </a:custGeom>
          <a:solidFill>
            <a:srgbClr val="CCFFFF"/>
          </a:solidFill>
          <a:ln w="9525">
            <a:noFill/>
            <a:round/>
            <a:headEnd/>
            <a:tailEnd/>
          </a:ln>
        </p:spPr>
        <p:txBody>
          <a:bodyPr/>
          <a:lstStyle/>
          <a:p>
            <a:endParaRPr lang="en-CA"/>
          </a:p>
        </p:txBody>
      </p:sp>
      <p:sp>
        <p:nvSpPr>
          <p:cNvPr id="48592" name="Line 474"/>
          <p:cNvSpPr>
            <a:spLocks noChangeShapeType="1"/>
          </p:cNvSpPr>
          <p:nvPr/>
        </p:nvSpPr>
        <p:spPr bwMode="auto">
          <a:xfrm>
            <a:off x="4994275" y="4432300"/>
            <a:ext cx="342900" cy="203200"/>
          </a:xfrm>
          <a:prstGeom prst="line">
            <a:avLst/>
          </a:prstGeom>
          <a:noFill/>
          <a:ln w="22225">
            <a:solidFill>
              <a:srgbClr val="000000"/>
            </a:solidFill>
            <a:round/>
            <a:headEnd/>
            <a:tailEnd/>
          </a:ln>
        </p:spPr>
        <p:txBody>
          <a:bodyPr/>
          <a:lstStyle/>
          <a:p>
            <a:endParaRPr lang="en-CA"/>
          </a:p>
        </p:txBody>
      </p:sp>
      <p:sp>
        <p:nvSpPr>
          <p:cNvPr id="48593" name="Line 475"/>
          <p:cNvSpPr>
            <a:spLocks noChangeShapeType="1"/>
          </p:cNvSpPr>
          <p:nvPr/>
        </p:nvSpPr>
        <p:spPr bwMode="auto">
          <a:xfrm flipH="1">
            <a:off x="4994275" y="4335463"/>
            <a:ext cx="146050" cy="96837"/>
          </a:xfrm>
          <a:prstGeom prst="line">
            <a:avLst/>
          </a:prstGeom>
          <a:noFill/>
          <a:ln w="22225">
            <a:solidFill>
              <a:srgbClr val="000000"/>
            </a:solidFill>
            <a:round/>
            <a:headEnd/>
            <a:tailEnd/>
          </a:ln>
        </p:spPr>
        <p:txBody>
          <a:bodyPr/>
          <a:lstStyle/>
          <a:p>
            <a:endParaRPr lang="en-CA"/>
          </a:p>
        </p:txBody>
      </p:sp>
      <p:sp>
        <p:nvSpPr>
          <p:cNvPr id="48594" name="Freeform 476"/>
          <p:cNvSpPr>
            <a:spLocks/>
          </p:cNvSpPr>
          <p:nvPr/>
        </p:nvSpPr>
        <p:spPr bwMode="auto">
          <a:xfrm>
            <a:off x="4691063" y="4003675"/>
            <a:ext cx="469900" cy="428625"/>
          </a:xfrm>
          <a:custGeom>
            <a:avLst/>
            <a:gdLst>
              <a:gd name="T0" fmla="*/ 2147483647 w 318"/>
              <a:gd name="T1" fmla="*/ 2147483647 h 283"/>
              <a:gd name="T2" fmla="*/ 2147483647 w 318"/>
              <a:gd name="T3" fmla="*/ 2147483647 h 283"/>
              <a:gd name="T4" fmla="*/ 0 w 318"/>
              <a:gd name="T5" fmla="*/ 2147483647 h 283"/>
              <a:gd name="T6" fmla="*/ 2147483647 w 318"/>
              <a:gd name="T7" fmla="*/ 0 h 283"/>
              <a:gd name="T8" fmla="*/ 2147483647 w 318"/>
              <a:gd name="T9" fmla="*/ 0 h 283"/>
              <a:gd name="T10" fmla="*/ 2147483647 w 318"/>
              <a:gd name="T11" fmla="*/ 2147483647 h 283"/>
              <a:gd name="T12" fmla="*/ 2147483647 w 318"/>
              <a:gd name="T13" fmla="*/ 2147483647 h 283"/>
              <a:gd name="T14" fmla="*/ 0 60000 65536"/>
              <a:gd name="T15" fmla="*/ 0 60000 65536"/>
              <a:gd name="T16" fmla="*/ 0 60000 65536"/>
              <a:gd name="T17" fmla="*/ 0 60000 65536"/>
              <a:gd name="T18" fmla="*/ 0 60000 65536"/>
              <a:gd name="T19" fmla="*/ 0 60000 65536"/>
              <a:gd name="T20" fmla="*/ 0 60000 65536"/>
              <a:gd name="T21" fmla="*/ 0 w 318"/>
              <a:gd name="T22" fmla="*/ 0 h 283"/>
              <a:gd name="T23" fmla="*/ 318 w 31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283">
                <a:moveTo>
                  <a:pt x="318" y="233"/>
                </a:moveTo>
                <a:lnTo>
                  <a:pt x="205" y="283"/>
                </a:lnTo>
                <a:lnTo>
                  <a:pt x="0" y="170"/>
                </a:lnTo>
                <a:lnTo>
                  <a:pt x="142" y="0"/>
                </a:lnTo>
                <a:lnTo>
                  <a:pt x="318" y="233"/>
                </a:lnTo>
                <a:close/>
              </a:path>
            </a:pathLst>
          </a:custGeom>
          <a:solidFill>
            <a:srgbClr val="00FFFF"/>
          </a:solidFill>
          <a:ln w="9525">
            <a:noFill/>
            <a:round/>
            <a:headEnd/>
            <a:tailEnd/>
          </a:ln>
        </p:spPr>
        <p:txBody>
          <a:bodyPr/>
          <a:lstStyle/>
          <a:p>
            <a:endParaRPr lang="en-CA"/>
          </a:p>
        </p:txBody>
      </p:sp>
      <p:sp>
        <p:nvSpPr>
          <p:cNvPr id="48595" name="Freeform 477"/>
          <p:cNvSpPr>
            <a:spLocks/>
          </p:cNvSpPr>
          <p:nvPr/>
        </p:nvSpPr>
        <p:spPr bwMode="auto">
          <a:xfrm>
            <a:off x="4994275" y="4356100"/>
            <a:ext cx="166688" cy="76200"/>
          </a:xfrm>
          <a:custGeom>
            <a:avLst/>
            <a:gdLst>
              <a:gd name="T0" fmla="*/ 2147483647 w 113"/>
              <a:gd name="T1" fmla="*/ 0 h 50"/>
              <a:gd name="T2" fmla="*/ 0 w 113"/>
              <a:gd name="T3" fmla="*/ 2147483647 h 50"/>
              <a:gd name="T4" fmla="*/ 2147483647 w 113"/>
              <a:gd name="T5" fmla="*/ 0 h 50"/>
              <a:gd name="T6" fmla="*/ 0 60000 65536"/>
              <a:gd name="T7" fmla="*/ 0 60000 65536"/>
              <a:gd name="T8" fmla="*/ 0 60000 65536"/>
              <a:gd name="T9" fmla="*/ 0 w 113"/>
              <a:gd name="T10" fmla="*/ 0 h 50"/>
              <a:gd name="T11" fmla="*/ 113 w 113"/>
              <a:gd name="T12" fmla="*/ 50 h 50"/>
            </a:gdLst>
            <a:ahLst/>
            <a:cxnLst>
              <a:cxn ang="T6">
                <a:pos x="T0" y="T1"/>
              </a:cxn>
              <a:cxn ang="T7">
                <a:pos x="T2" y="T3"/>
              </a:cxn>
              <a:cxn ang="T8">
                <a:pos x="T4" y="T5"/>
              </a:cxn>
            </a:cxnLst>
            <a:rect l="T9" t="T10" r="T11" b="T12"/>
            <a:pathLst>
              <a:path w="113" h="50">
                <a:moveTo>
                  <a:pt x="113" y="0"/>
                </a:moveTo>
                <a:lnTo>
                  <a:pt x="0" y="50"/>
                </a:lnTo>
                <a:lnTo>
                  <a:pt x="113" y="0"/>
                </a:lnTo>
                <a:close/>
              </a:path>
            </a:pathLst>
          </a:custGeom>
          <a:solidFill>
            <a:srgbClr val="00FFFF"/>
          </a:solidFill>
          <a:ln w="9525">
            <a:noFill/>
            <a:round/>
            <a:headEnd/>
            <a:tailEnd/>
          </a:ln>
        </p:spPr>
        <p:txBody>
          <a:bodyPr/>
          <a:lstStyle/>
          <a:p>
            <a:endParaRPr lang="en-CA"/>
          </a:p>
        </p:txBody>
      </p:sp>
      <p:sp>
        <p:nvSpPr>
          <p:cNvPr id="48596" name="Freeform 478"/>
          <p:cNvSpPr>
            <a:spLocks/>
          </p:cNvSpPr>
          <p:nvPr/>
        </p:nvSpPr>
        <p:spPr bwMode="auto">
          <a:xfrm>
            <a:off x="4691063" y="4260850"/>
            <a:ext cx="303212" cy="171450"/>
          </a:xfrm>
          <a:custGeom>
            <a:avLst/>
            <a:gdLst>
              <a:gd name="T0" fmla="*/ 2147483647 w 205"/>
              <a:gd name="T1" fmla="*/ 2147483647 h 113"/>
              <a:gd name="T2" fmla="*/ 0 w 205"/>
              <a:gd name="T3" fmla="*/ 0 h 113"/>
              <a:gd name="T4" fmla="*/ 2147483647 w 205"/>
              <a:gd name="T5" fmla="*/ 2147483647 h 113"/>
              <a:gd name="T6" fmla="*/ 0 60000 65536"/>
              <a:gd name="T7" fmla="*/ 0 60000 65536"/>
              <a:gd name="T8" fmla="*/ 0 60000 65536"/>
              <a:gd name="T9" fmla="*/ 0 w 205"/>
              <a:gd name="T10" fmla="*/ 0 h 113"/>
              <a:gd name="T11" fmla="*/ 205 w 205"/>
              <a:gd name="T12" fmla="*/ 113 h 113"/>
            </a:gdLst>
            <a:ahLst/>
            <a:cxnLst>
              <a:cxn ang="T6">
                <a:pos x="T0" y="T1"/>
              </a:cxn>
              <a:cxn ang="T7">
                <a:pos x="T2" y="T3"/>
              </a:cxn>
              <a:cxn ang="T8">
                <a:pos x="T4" y="T5"/>
              </a:cxn>
            </a:cxnLst>
            <a:rect l="T9" t="T10" r="T11" b="T12"/>
            <a:pathLst>
              <a:path w="205" h="113">
                <a:moveTo>
                  <a:pt x="205" y="113"/>
                </a:moveTo>
                <a:lnTo>
                  <a:pt x="0" y="0"/>
                </a:lnTo>
                <a:lnTo>
                  <a:pt x="205" y="113"/>
                </a:lnTo>
                <a:close/>
              </a:path>
            </a:pathLst>
          </a:custGeom>
          <a:solidFill>
            <a:srgbClr val="00FFFF"/>
          </a:solidFill>
          <a:ln w="9525">
            <a:noFill/>
            <a:round/>
            <a:headEnd/>
            <a:tailEnd/>
          </a:ln>
        </p:spPr>
        <p:txBody>
          <a:bodyPr/>
          <a:lstStyle/>
          <a:p>
            <a:endParaRPr lang="en-CA"/>
          </a:p>
        </p:txBody>
      </p:sp>
      <p:sp>
        <p:nvSpPr>
          <p:cNvPr id="48597" name="Line 479"/>
          <p:cNvSpPr>
            <a:spLocks noChangeShapeType="1"/>
          </p:cNvSpPr>
          <p:nvPr/>
        </p:nvSpPr>
        <p:spPr bwMode="auto">
          <a:xfrm flipV="1">
            <a:off x="4994275" y="4335463"/>
            <a:ext cx="146050" cy="96837"/>
          </a:xfrm>
          <a:prstGeom prst="line">
            <a:avLst/>
          </a:prstGeom>
          <a:noFill/>
          <a:ln w="22225">
            <a:solidFill>
              <a:srgbClr val="000000"/>
            </a:solidFill>
            <a:round/>
            <a:headEnd/>
            <a:tailEnd/>
          </a:ln>
        </p:spPr>
        <p:txBody>
          <a:bodyPr/>
          <a:lstStyle/>
          <a:p>
            <a:endParaRPr lang="en-CA"/>
          </a:p>
        </p:txBody>
      </p:sp>
      <p:sp>
        <p:nvSpPr>
          <p:cNvPr id="48598" name="Line 480"/>
          <p:cNvSpPr>
            <a:spLocks noChangeShapeType="1"/>
          </p:cNvSpPr>
          <p:nvPr/>
        </p:nvSpPr>
        <p:spPr bwMode="auto">
          <a:xfrm>
            <a:off x="4691063" y="4240213"/>
            <a:ext cx="303212" cy="192087"/>
          </a:xfrm>
          <a:prstGeom prst="line">
            <a:avLst/>
          </a:prstGeom>
          <a:noFill/>
          <a:ln w="22225">
            <a:solidFill>
              <a:srgbClr val="000000"/>
            </a:solidFill>
            <a:round/>
            <a:headEnd/>
            <a:tailEnd/>
          </a:ln>
        </p:spPr>
        <p:txBody>
          <a:bodyPr/>
          <a:lstStyle/>
          <a:p>
            <a:endParaRPr lang="en-CA"/>
          </a:p>
        </p:txBody>
      </p:sp>
      <p:sp>
        <p:nvSpPr>
          <p:cNvPr id="48599" name="Freeform 481"/>
          <p:cNvSpPr>
            <a:spLocks/>
          </p:cNvSpPr>
          <p:nvPr/>
        </p:nvSpPr>
        <p:spPr bwMode="auto">
          <a:xfrm>
            <a:off x="4691063" y="4003675"/>
            <a:ext cx="209550" cy="257175"/>
          </a:xfrm>
          <a:custGeom>
            <a:avLst/>
            <a:gdLst>
              <a:gd name="T0" fmla="*/ 0 w 142"/>
              <a:gd name="T1" fmla="*/ 2147483647 h 170"/>
              <a:gd name="T2" fmla="*/ 2147483647 w 142"/>
              <a:gd name="T3" fmla="*/ 0 h 170"/>
              <a:gd name="T4" fmla="*/ 0 w 142"/>
              <a:gd name="T5" fmla="*/ 2147483647 h 170"/>
              <a:gd name="T6" fmla="*/ 0 60000 65536"/>
              <a:gd name="T7" fmla="*/ 0 60000 65536"/>
              <a:gd name="T8" fmla="*/ 0 60000 65536"/>
              <a:gd name="T9" fmla="*/ 0 w 142"/>
              <a:gd name="T10" fmla="*/ 0 h 170"/>
              <a:gd name="T11" fmla="*/ 142 w 142"/>
              <a:gd name="T12" fmla="*/ 170 h 170"/>
            </a:gdLst>
            <a:ahLst/>
            <a:cxnLst>
              <a:cxn ang="T6">
                <a:pos x="T0" y="T1"/>
              </a:cxn>
              <a:cxn ang="T7">
                <a:pos x="T2" y="T3"/>
              </a:cxn>
              <a:cxn ang="T8">
                <a:pos x="T4" y="T5"/>
              </a:cxn>
            </a:cxnLst>
            <a:rect l="T9" t="T10" r="T11" b="T12"/>
            <a:pathLst>
              <a:path w="142" h="170">
                <a:moveTo>
                  <a:pt x="0" y="170"/>
                </a:moveTo>
                <a:lnTo>
                  <a:pt x="142" y="0"/>
                </a:lnTo>
                <a:lnTo>
                  <a:pt x="0" y="170"/>
                </a:lnTo>
                <a:close/>
              </a:path>
            </a:pathLst>
          </a:custGeom>
          <a:solidFill>
            <a:srgbClr val="00FFFF"/>
          </a:solidFill>
          <a:ln w="9525">
            <a:noFill/>
            <a:round/>
            <a:headEnd/>
            <a:tailEnd/>
          </a:ln>
        </p:spPr>
        <p:txBody>
          <a:bodyPr/>
          <a:lstStyle/>
          <a:p>
            <a:endParaRPr lang="en-CA"/>
          </a:p>
        </p:txBody>
      </p:sp>
      <p:sp>
        <p:nvSpPr>
          <p:cNvPr id="48600" name="Freeform 482"/>
          <p:cNvSpPr>
            <a:spLocks/>
          </p:cNvSpPr>
          <p:nvPr/>
        </p:nvSpPr>
        <p:spPr bwMode="auto">
          <a:xfrm>
            <a:off x="1876425" y="1946275"/>
            <a:ext cx="136525" cy="3160713"/>
          </a:xfrm>
          <a:custGeom>
            <a:avLst/>
            <a:gdLst>
              <a:gd name="T0" fmla="*/ 2147483647 w 92"/>
              <a:gd name="T1" fmla="*/ 2147483647 h 2085"/>
              <a:gd name="T2" fmla="*/ 0 w 92"/>
              <a:gd name="T3" fmla="*/ 0 h 2085"/>
              <a:gd name="T4" fmla="*/ 2147483647 w 92"/>
              <a:gd name="T5" fmla="*/ 2147483647 h 2085"/>
              <a:gd name="T6" fmla="*/ 0 60000 65536"/>
              <a:gd name="T7" fmla="*/ 0 60000 65536"/>
              <a:gd name="T8" fmla="*/ 0 60000 65536"/>
              <a:gd name="T9" fmla="*/ 0 w 92"/>
              <a:gd name="T10" fmla="*/ 0 h 2085"/>
              <a:gd name="T11" fmla="*/ 92 w 92"/>
              <a:gd name="T12" fmla="*/ 2085 h 2085"/>
            </a:gdLst>
            <a:ahLst/>
            <a:cxnLst>
              <a:cxn ang="T6">
                <a:pos x="T0" y="T1"/>
              </a:cxn>
              <a:cxn ang="T7">
                <a:pos x="T2" y="T3"/>
              </a:cxn>
              <a:cxn ang="T8">
                <a:pos x="T4" y="T5"/>
              </a:cxn>
            </a:cxnLst>
            <a:rect l="T9" t="T10" r="T11" b="T12"/>
            <a:pathLst>
              <a:path w="92" h="2085">
                <a:moveTo>
                  <a:pt x="92" y="2085"/>
                </a:moveTo>
                <a:lnTo>
                  <a:pt x="0" y="0"/>
                </a:lnTo>
                <a:lnTo>
                  <a:pt x="92" y="2085"/>
                </a:lnTo>
                <a:close/>
              </a:path>
            </a:pathLst>
          </a:custGeom>
          <a:solidFill>
            <a:srgbClr val="000000"/>
          </a:solidFill>
          <a:ln w="9525">
            <a:noFill/>
            <a:round/>
            <a:headEnd/>
            <a:tailEnd/>
          </a:ln>
        </p:spPr>
        <p:txBody>
          <a:bodyPr/>
          <a:lstStyle/>
          <a:p>
            <a:endParaRPr lang="en-CA"/>
          </a:p>
        </p:txBody>
      </p:sp>
      <p:sp>
        <p:nvSpPr>
          <p:cNvPr id="48601" name="Line 483"/>
          <p:cNvSpPr>
            <a:spLocks noChangeShapeType="1"/>
          </p:cNvSpPr>
          <p:nvPr/>
        </p:nvSpPr>
        <p:spPr bwMode="auto">
          <a:xfrm flipH="1">
            <a:off x="4691063" y="3983038"/>
            <a:ext cx="209550" cy="257175"/>
          </a:xfrm>
          <a:prstGeom prst="line">
            <a:avLst/>
          </a:prstGeom>
          <a:noFill/>
          <a:ln w="22225">
            <a:solidFill>
              <a:srgbClr val="000000"/>
            </a:solidFill>
            <a:round/>
            <a:headEnd/>
            <a:tailEnd/>
          </a:ln>
        </p:spPr>
        <p:txBody>
          <a:bodyPr/>
          <a:lstStyle/>
          <a:p>
            <a:endParaRPr lang="en-CA"/>
          </a:p>
        </p:txBody>
      </p:sp>
      <p:sp>
        <p:nvSpPr>
          <p:cNvPr id="48602" name="Line 484"/>
          <p:cNvSpPr>
            <a:spLocks noChangeShapeType="1"/>
          </p:cNvSpPr>
          <p:nvPr/>
        </p:nvSpPr>
        <p:spPr bwMode="auto">
          <a:xfrm>
            <a:off x="1876425" y="1925638"/>
            <a:ext cx="115888" cy="3160712"/>
          </a:xfrm>
          <a:prstGeom prst="line">
            <a:avLst/>
          </a:prstGeom>
          <a:noFill/>
          <a:ln w="22225">
            <a:solidFill>
              <a:srgbClr val="000000"/>
            </a:solidFill>
            <a:round/>
            <a:headEnd/>
            <a:tailEnd/>
          </a:ln>
        </p:spPr>
        <p:txBody>
          <a:bodyPr/>
          <a:lstStyle/>
          <a:p>
            <a:endParaRPr lang="en-CA"/>
          </a:p>
        </p:txBody>
      </p:sp>
      <p:sp>
        <p:nvSpPr>
          <p:cNvPr id="48603" name="Freeform 485"/>
          <p:cNvSpPr>
            <a:spLocks/>
          </p:cNvSpPr>
          <p:nvPr/>
        </p:nvSpPr>
        <p:spPr bwMode="auto">
          <a:xfrm>
            <a:off x="1951038" y="5106988"/>
            <a:ext cx="61912" cy="1587"/>
          </a:xfrm>
          <a:custGeom>
            <a:avLst/>
            <a:gdLst>
              <a:gd name="T0" fmla="*/ 2147483647 w 42"/>
              <a:gd name="T1" fmla="*/ 0 h 1587"/>
              <a:gd name="T2" fmla="*/ 0 w 42"/>
              <a:gd name="T3" fmla="*/ 0 h 1587"/>
              <a:gd name="T4" fmla="*/ 2147483647 w 42"/>
              <a:gd name="T5" fmla="*/ 0 h 1587"/>
              <a:gd name="T6" fmla="*/ 0 60000 65536"/>
              <a:gd name="T7" fmla="*/ 0 60000 65536"/>
              <a:gd name="T8" fmla="*/ 0 60000 65536"/>
              <a:gd name="T9" fmla="*/ 0 w 42"/>
              <a:gd name="T10" fmla="*/ 0 h 1587"/>
              <a:gd name="T11" fmla="*/ 42 w 42"/>
              <a:gd name="T12" fmla="*/ 1587 h 1587"/>
            </a:gdLst>
            <a:ahLst/>
            <a:cxnLst>
              <a:cxn ang="T6">
                <a:pos x="T0" y="T1"/>
              </a:cxn>
              <a:cxn ang="T7">
                <a:pos x="T2" y="T3"/>
              </a:cxn>
              <a:cxn ang="T8">
                <a:pos x="T4" y="T5"/>
              </a:cxn>
            </a:cxnLst>
            <a:rect l="T9" t="T10" r="T11" b="T12"/>
            <a:pathLst>
              <a:path w="42" h="1587">
                <a:moveTo>
                  <a:pt x="42" y="0"/>
                </a:moveTo>
                <a:lnTo>
                  <a:pt x="0" y="0"/>
                </a:lnTo>
                <a:lnTo>
                  <a:pt x="42" y="0"/>
                </a:lnTo>
                <a:close/>
              </a:path>
            </a:pathLst>
          </a:custGeom>
          <a:solidFill>
            <a:srgbClr val="000000"/>
          </a:solidFill>
          <a:ln w="9525">
            <a:noFill/>
            <a:round/>
            <a:headEnd/>
            <a:tailEnd/>
          </a:ln>
        </p:spPr>
        <p:txBody>
          <a:bodyPr/>
          <a:lstStyle/>
          <a:p>
            <a:endParaRPr lang="en-CA"/>
          </a:p>
        </p:txBody>
      </p:sp>
      <p:sp>
        <p:nvSpPr>
          <p:cNvPr id="48604" name="Freeform 486"/>
          <p:cNvSpPr>
            <a:spLocks/>
          </p:cNvSpPr>
          <p:nvPr/>
        </p:nvSpPr>
        <p:spPr bwMode="auto">
          <a:xfrm>
            <a:off x="1939925" y="4603750"/>
            <a:ext cx="52388" cy="1588"/>
          </a:xfrm>
          <a:custGeom>
            <a:avLst/>
            <a:gdLst>
              <a:gd name="T0" fmla="*/ 2147483647 w 35"/>
              <a:gd name="T1" fmla="*/ 0 h 1588"/>
              <a:gd name="T2" fmla="*/ 0 w 35"/>
              <a:gd name="T3" fmla="*/ 0 h 1588"/>
              <a:gd name="T4" fmla="*/ 2147483647 w 35"/>
              <a:gd name="T5" fmla="*/ 0 h 1588"/>
              <a:gd name="T6" fmla="*/ 0 60000 65536"/>
              <a:gd name="T7" fmla="*/ 0 60000 65536"/>
              <a:gd name="T8" fmla="*/ 0 60000 65536"/>
              <a:gd name="T9" fmla="*/ 0 w 35"/>
              <a:gd name="T10" fmla="*/ 0 h 1588"/>
              <a:gd name="T11" fmla="*/ 35 w 35"/>
              <a:gd name="T12" fmla="*/ 1588 h 1588"/>
            </a:gdLst>
            <a:ahLst/>
            <a:cxnLst>
              <a:cxn ang="T6">
                <a:pos x="T0" y="T1"/>
              </a:cxn>
              <a:cxn ang="T7">
                <a:pos x="T2" y="T3"/>
              </a:cxn>
              <a:cxn ang="T8">
                <a:pos x="T4" y="T5"/>
              </a:cxn>
            </a:cxnLst>
            <a:rect l="T9" t="T10" r="T11" b="T12"/>
            <a:pathLst>
              <a:path w="35" h="1588">
                <a:moveTo>
                  <a:pt x="35" y="0"/>
                </a:moveTo>
                <a:lnTo>
                  <a:pt x="0" y="0"/>
                </a:lnTo>
                <a:lnTo>
                  <a:pt x="35" y="0"/>
                </a:lnTo>
                <a:close/>
              </a:path>
            </a:pathLst>
          </a:custGeom>
          <a:solidFill>
            <a:srgbClr val="000000"/>
          </a:solidFill>
          <a:ln w="9525">
            <a:noFill/>
            <a:round/>
            <a:headEnd/>
            <a:tailEnd/>
          </a:ln>
        </p:spPr>
        <p:txBody>
          <a:bodyPr/>
          <a:lstStyle/>
          <a:p>
            <a:endParaRPr lang="en-CA"/>
          </a:p>
        </p:txBody>
      </p:sp>
      <p:sp>
        <p:nvSpPr>
          <p:cNvPr id="48605" name="Line 487"/>
          <p:cNvSpPr>
            <a:spLocks noChangeShapeType="1"/>
          </p:cNvSpPr>
          <p:nvPr/>
        </p:nvSpPr>
        <p:spPr bwMode="auto">
          <a:xfrm>
            <a:off x="1939925" y="5086350"/>
            <a:ext cx="52388" cy="1588"/>
          </a:xfrm>
          <a:prstGeom prst="line">
            <a:avLst/>
          </a:prstGeom>
          <a:noFill/>
          <a:ln w="22225">
            <a:solidFill>
              <a:srgbClr val="000000"/>
            </a:solidFill>
            <a:round/>
            <a:headEnd/>
            <a:tailEnd/>
          </a:ln>
        </p:spPr>
        <p:txBody>
          <a:bodyPr/>
          <a:lstStyle/>
          <a:p>
            <a:endParaRPr lang="en-CA"/>
          </a:p>
        </p:txBody>
      </p:sp>
      <p:sp>
        <p:nvSpPr>
          <p:cNvPr id="48606" name="Line 488"/>
          <p:cNvSpPr>
            <a:spLocks noChangeShapeType="1"/>
          </p:cNvSpPr>
          <p:nvPr/>
        </p:nvSpPr>
        <p:spPr bwMode="auto">
          <a:xfrm>
            <a:off x="1919288" y="4583113"/>
            <a:ext cx="52387" cy="1587"/>
          </a:xfrm>
          <a:prstGeom prst="line">
            <a:avLst/>
          </a:prstGeom>
          <a:noFill/>
          <a:ln w="22225">
            <a:solidFill>
              <a:srgbClr val="000000"/>
            </a:solidFill>
            <a:round/>
            <a:headEnd/>
            <a:tailEnd/>
          </a:ln>
        </p:spPr>
        <p:txBody>
          <a:bodyPr/>
          <a:lstStyle/>
          <a:p>
            <a:endParaRPr lang="en-CA"/>
          </a:p>
        </p:txBody>
      </p:sp>
      <p:sp>
        <p:nvSpPr>
          <p:cNvPr id="48607" name="Freeform 489"/>
          <p:cNvSpPr>
            <a:spLocks/>
          </p:cNvSpPr>
          <p:nvPr/>
        </p:nvSpPr>
        <p:spPr bwMode="auto">
          <a:xfrm>
            <a:off x="1919288" y="4079875"/>
            <a:ext cx="52387" cy="1588"/>
          </a:xfrm>
          <a:custGeom>
            <a:avLst/>
            <a:gdLst>
              <a:gd name="T0" fmla="*/ 2147483647 w 35"/>
              <a:gd name="T1" fmla="*/ 0 h 1588"/>
              <a:gd name="T2" fmla="*/ 0 w 35"/>
              <a:gd name="T3" fmla="*/ 0 h 1588"/>
              <a:gd name="T4" fmla="*/ 2147483647 w 35"/>
              <a:gd name="T5" fmla="*/ 0 h 1588"/>
              <a:gd name="T6" fmla="*/ 0 60000 65536"/>
              <a:gd name="T7" fmla="*/ 0 60000 65536"/>
              <a:gd name="T8" fmla="*/ 0 60000 65536"/>
              <a:gd name="T9" fmla="*/ 0 w 35"/>
              <a:gd name="T10" fmla="*/ 0 h 1588"/>
              <a:gd name="T11" fmla="*/ 35 w 35"/>
              <a:gd name="T12" fmla="*/ 1588 h 1588"/>
            </a:gdLst>
            <a:ahLst/>
            <a:cxnLst>
              <a:cxn ang="T6">
                <a:pos x="T0" y="T1"/>
              </a:cxn>
              <a:cxn ang="T7">
                <a:pos x="T2" y="T3"/>
              </a:cxn>
              <a:cxn ang="T8">
                <a:pos x="T4" y="T5"/>
              </a:cxn>
            </a:cxnLst>
            <a:rect l="T9" t="T10" r="T11" b="T12"/>
            <a:pathLst>
              <a:path w="35" h="1588">
                <a:moveTo>
                  <a:pt x="35" y="0"/>
                </a:moveTo>
                <a:lnTo>
                  <a:pt x="0" y="0"/>
                </a:lnTo>
                <a:lnTo>
                  <a:pt x="35" y="0"/>
                </a:lnTo>
                <a:close/>
              </a:path>
            </a:pathLst>
          </a:custGeom>
          <a:solidFill>
            <a:srgbClr val="000000"/>
          </a:solidFill>
          <a:ln w="9525">
            <a:noFill/>
            <a:round/>
            <a:headEnd/>
            <a:tailEnd/>
          </a:ln>
        </p:spPr>
        <p:txBody>
          <a:bodyPr/>
          <a:lstStyle/>
          <a:p>
            <a:endParaRPr lang="en-CA"/>
          </a:p>
        </p:txBody>
      </p:sp>
      <p:sp>
        <p:nvSpPr>
          <p:cNvPr id="48608" name="Freeform 490"/>
          <p:cNvSpPr>
            <a:spLocks/>
          </p:cNvSpPr>
          <p:nvPr/>
        </p:nvSpPr>
        <p:spPr bwMode="auto">
          <a:xfrm>
            <a:off x="1897063" y="3552825"/>
            <a:ext cx="53975" cy="1588"/>
          </a:xfrm>
          <a:custGeom>
            <a:avLst/>
            <a:gdLst>
              <a:gd name="T0" fmla="*/ 2147483647 w 36"/>
              <a:gd name="T1" fmla="*/ 0 h 1588"/>
              <a:gd name="T2" fmla="*/ 0 w 36"/>
              <a:gd name="T3" fmla="*/ 0 h 1588"/>
              <a:gd name="T4" fmla="*/ 2147483647 w 36"/>
              <a:gd name="T5" fmla="*/ 0 h 1588"/>
              <a:gd name="T6" fmla="*/ 0 60000 65536"/>
              <a:gd name="T7" fmla="*/ 0 60000 65536"/>
              <a:gd name="T8" fmla="*/ 0 60000 65536"/>
              <a:gd name="T9" fmla="*/ 0 w 36"/>
              <a:gd name="T10" fmla="*/ 0 h 1588"/>
              <a:gd name="T11" fmla="*/ 36 w 36"/>
              <a:gd name="T12" fmla="*/ 1588 h 1588"/>
            </a:gdLst>
            <a:ahLst/>
            <a:cxnLst>
              <a:cxn ang="T6">
                <a:pos x="T0" y="T1"/>
              </a:cxn>
              <a:cxn ang="T7">
                <a:pos x="T2" y="T3"/>
              </a:cxn>
              <a:cxn ang="T8">
                <a:pos x="T4" y="T5"/>
              </a:cxn>
            </a:cxnLst>
            <a:rect l="T9" t="T10" r="T11" b="T12"/>
            <a:pathLst>
              <a:path w="36" h="1588">
                <a:moveTo>
                  <a:pt x="36" y="0"/>
                </a:moveTo>
                <a:lnTo>
                  <a:pt x="0" y="0"/>
                </a:lnTo>
                <a:lnTo>
                  <a:pt x="36" y="0"/>
                </a:lnTo>
                <a:close/>
              </a:path>
            </a:pathLst>
          </a:custGeom>
          <a:solidFill>
            <a:srgbClr val="000000"/>
          </a:solidFill>
          <a:ln w="9525">
            <a:noFill/>
            <a:round/>
            <a:headEnd/>
            <a:tailEnd/>
          </a:ln>
        </p:spPr>
        <p:txBody>
          <a:bodyPr/>
          <a:lstStyle/>
          <a:p>
            <a:endParaRPr lang="en-CA"/>
          </a:p>
        </p:txBody>
      </p:sp>
      <p:sp>
        <p:nvSpPr>
          <p:cNvPr id="48609" name="Line 491"/>
          <p:cNvSpPr>
            <a:spLocks noChangeShapeType="1"/>
          </p:cNvSpPr>
          <p:nvPr/>
        </p:nvSpPr>
        <p:spPr bwMode="auto">
          <a:xfrm>
            <a:off x="1897063" y="4079875"/>
            <a:ext cx="53975" cy="1588"/>
          </a:xfrm>
          <a:prstGeom prst="line">
            <a:avLst/>
          </a:prstGeom>
          <a:noFill/>
          <a:ln w="22225">
            <a:solidFill>
              <a:srgbClr val="000000"/>
            </a:solidFill>
            <a:round/>
            <a:headEnd/>
            <a:tailEnd/>
          </a:ln>
        </p:spPr>
        <p:txBody>
          <a:bodyPr/>
          <a:lstStyle/>
          <a:p>
            <a:endParaRPr lang="en-CA"/>
          </a:p>
        </p:txBody>
      </p:sp>
      <p:sp>
        <p:nvSpPr>
          <p:cNvPr id="48610" name="Line 492"/>
          <p:cNvSpPr>
            <a:spLocks noChangeShapeType="1"/>
          </p:cNvSpPr>
          <p:nvPr/>
        </p:nvSpPr>
        <p:spPr bwMode="auto">
          <a:xfrm>
            <a:off x="1876425" y="3552825"/>
            <a:ext cx="63500" cy="1588"/>
          </a:xfrm>
          <a:prstGeom prst="line">
            <a:avLst/>
          </a:prstGeom>
          <a:noFill/>
          <a:ln w="22225">
            <a:solidFill>
              <a:srgbClr val="000000"/>
            </a:solidFill>
            <a:round/>
            <a:headEnd/>
            <a:tailEnd/>
          </a:ln>
        </p:spPr>
        <p:txBody>
          <a:bodyPr/>
          <a:lstStyle/>
          <a:p>
            <a:endParaRPr lang="en-CA"/>
          </a:p>
        </p:txBody>
      </p:sp>
      <p:sp>
        <p:nvSpPr>
          <p:cNvPr id="48611" name="Freeform 493"/>
          <p:cNvSpPr>
            <a:spLocks/>
          </p:cNvSpPr>
          <p:nvPr/>
        </p:nvSpPr>
        <p:spPr bwMode="auto">
          <a:xfrm>
            <a:off x="1876425" y="3028950"/>
            <a:ext cx="63500" cy="1588"/>
          </a:xfrm>
          <a:custGeom>
            <a:avLst/>
            <a:gdLst>
              <a:gd name="T0" fmla="*/ 2147483647 w 43"/>
              <a:gd name="T1" fmla="*/ 0 h 1588"/>
              <a:gd name="T2" fmla="*/ 0 w 43"/>
              <a:gd name="T3" fmla="*/ 0 h 1588"/>
              <a:gd name="T4" fmla="*/ 2147483647 w 43"/>
              <a:gd name="T5" fmla="*/ 0 h 1588"/>
              <a:gd name="T6" fmla="*/ 0 60000 65536"/>
              <a:gd name="T7" fmla="*/ 0 60000 65536"/>
              <a:gd name="T8" fmla="*/ 0 60000 65536"/>
              <a:gd name="T9" fmla="*/ 0 w 43"/>
              <a:gd name="T10" fmla="*/ 0 h 1588"/>
              <a:gd name="T11" fmla="*/ 43 w 43"/>
              <a:gd name="T12" fmla="*/ 1588 h 1588"/>
            </a:gdLst>
            <a:ahLst/>
            <a:cxnLst>
              <a:cxn ang="T6">
                <a:pos x="T0" y="T1"/>
              </a:cxn>
              <a:cxn ang="T7">
                <a:pos x="T2" y="T3"/>
              </a:cxn>
              <a:cxn ang="T8">
                <a:pos x="T4" y="T5"/>
              </a:cxn>
            </a:cxnLst>
            <a:rect l="T9" t="T10" r="T11" b="T12"/>
            <a:pathLst>
              <a:path w="43" h="1588">
                <a:moveTo>
                  <a:pt x="43" y="0"/>
                </a:moveTo>
                <a:lnTo>
                  <a:pt x="0" y="0"/>
                </a:lnTo>
                <a:lnTo>
                  <a:pt x="43" y="0"/>
                </a:lnTo>
                <a:close/>
              </a:path>
            </a:pathLst>
          </a:custGeom>
          <a:solidFill>
            <a:srgbClr val="000000"/>
          </a:solidFill>
          <a:ln w="9525">
            <a:noFill/>
            <a:round/>
            <a:headEnd/>
            <a:tailEnd/>
          </a:ln>
        </p:spPr>
        <p:txBody>
          <a:bodyPr/>
          <a:lstStyle/>
          <a:p>
            <a:endParaRPr lang="en-CA"/>
          </a:p>
        </p:txBody>
      </p:sp>
      <p:sp>
        <p:nvSpPr>
          <p:cNvPr id="48612" name="Freeform 494"/>
          <p:cNvSpPr>
            <a:spLocks/>
          </p:cNvSpPr>
          <p:nvPr/>
        </p:nvSpPr>
        <p:spPr bwMode="auto">
          <a:xfrm>
            <a:off x="1846263" y="2482850"/>
            <a:ext cx="50800" cy="1588"/>
          </a:xfrm>
          <a:custGeom>
            <a:avLst/>
            <a:gdLst>
              <a:gd name="T0" fmla="*/ 2147483647 w 35"/>
              <a:gd name="T1" fmla="*/ 0 h 1588"/>
              <a:gd name="T2" fmla="*/ 0 w 35"/>
              <a:gd name="T3" fmla="*/ 0 h 1588"/>
              <a:gd name="T4" fmla="*/ 2147483647 w 35"/>
              <a:gd name="T5" fmla="*/ 0 h 1588"/>
              <a:gd name="T6" fmla="*/ 0 60000 65536"/>
              <a:gd name="T7" fmla="*/ 0 60000 65536"/>
              <a:gd name="T8" fmla="*/ 0 60000 65536"/>
              <a:gd name="T9" fmla="*/ 0 w 35"/>
              <a:gd name="T10" fmla="*/ 0 h 1588"/>
              <a:gd name="T11" fmla="*/ 35 w 35"/>
              <a:gd name="T12" fmla="*/ 1588 h 1588"/>
            </a:gdLst>
            <a:ahLst/>
            <a:cxnLst>
              <a:cxn ang="T6">
                <a:pos x="T0" y="T1"/>
              </a:cxn>
              <a:cxn ang="T7">
                <a:pos x="T2" y="T3"/>
              </a:cxn>
              <a:cxn ang="T8">
                <a:pos x="T4" y="T5"/>
              </a:cxn>
            </a:cxnLst>
            <a:rect l="T9" t="T10" r="T11" b="T12"/>
            <a:pathLst>
              <a:path w="35" h="1588">
                <a:moveTo>
                  <a:pt x="35" y="0"/>
                </a:moveTo>
                <a:lnTo>
                  <a:pt x="0" y="0"/>
                </a:lnTo>
                <a:lnTo>
                  <a:pt x="35" y="0"/>
                </a:lnTo>
                <a:close/>
              </a:path>
            </a:pathLst>
          </a:custGeom>
          <a:solidFill>
            <a:srgbClr val="000000"/>
          </a:solidFill>
          <a:ln w="9525">
            <a:noFill/>
            <a:round/>
            <a:headEnd/>
            <a:tailEnd/>
          </a:ln>
        </p:spPr>
        <p:txBody>
          <a:bodyPr/>
          <a:lstStyle/>
          <a:p>
            <a:endParaRPr lang="en-CA"/>
          </a:p>
        </p:txBody>
      </p:sp>
      <p:sp>
        <p:nvSpPr>
          <p:cNvPr id="48613" name="Line 495"/>
          <p:cNvSpPr>
            <a:spLocks noChangeShapeType="1"/>
          </p:cNvSpPr>
          <p:nvPr/>
        </p:nvSpPr>
        <p:spPr bwMode="auto">
          <a:xfrm>
            <a:off x="1866900" y="3028950"/>
            <a:ext cx="52388" cy="1588"/>
          </a:xfrm>
          <a:prstGeom prst="line">
            <a:avLst/>
          </a:prstGeom>
          <a:noFill/>
          <a:ln w="22225">
            <a:solidFill>
              <a:srgbClr val="000000"/>
            </a:solidFill>
            <a:round/>
            <a:headEnd/>
            <a:tailEnd/>
          </a:ln>
        </p:spPr>
        <p:txBody>
          <a:bodyPr/>
          <a:lstStyle/>
          <a:p>
            <a:endParaRPr lang="en-CA"/>
          </a:p>
        </p:txBody>
      </p:sp>
      <p:sp>
        <p:nvSpPr>
          <p:cNvPr id="48614" name="Line 496"/>
          <p:cNvSpPr>
            <a:spLocks noChangeShapeType="1"/>
          </p:cNvSpPr>
          <p:nvPr/>
        </p:nvSpPr>
        <p:spPr bwMode="auto">
          <a:xfrm>
            <a:off x="1846263" y="2482850"/>
            <a:ext cx="50800" cy="1588"/>
          </a:xfrm>
          <a:prstGeom prst="line">
            <a:avLst/>
          </a:prstGeom>
          <a:noFill/>
          <a:ln w="22225">
            <a:solidFill>
              <a:srgbClr val="000000"/>
            </a:solidFill>
            <a:round/>
            <a:headEnd/>
            <a:tailEnd/>
          </a:ln>
        </p:spPr>
        <p:txBody>
          <a:bodyPr/>
          <a:lstStyle/>
          <a:p>
            <a:endParaRPr lang="en-CA"/>
          </a:p>
        </p:txBody>
      </p:sp>
      <p:sp>
        <p:nvSpPr>
          <p:cNvPr id="48615" name="Freeform 497"/>
          <p:cNvSpPr>
            <a:spLocks/>
          </p:cNvSpPr>
          <p:nvPr/>
        </p:nvSpPr>
        <p:spPr bwMode="auto">
          <a:xfrm>
            <a:off x="1825625" y="1946275"/>
            <a:ext cx="50800" cy="1588"/>
          </a:xfrm>
          <a:custGeom>
            <a:avLst/>
            <a:gdLst>
              <a:gd name="T0" fmla="*/ 2147483647 w 35"/>
              <a:gd name="T1" fmla="*/ 0 h 1588"/>
              <a:gd name="T2" fmla="*/ 0 w 35"/>
              <a:gd name="T3" fmla="*/ 0 h 1588"/>
              <a:gd name="T4" fmla="*/ 2147483647 w 35"/>
              <a:gd name="T5" fmla="*/ 0 h 1588"/>
              <a:gd name="T6" fmla="*/ 0 60000 65536"/>
              <a:gd name="T7" fmla="*/ 0 60000 65536"/>
              <a:gd name="T8" fmla="*/ 0 60000 65536"/>
              <a:gd name="T9" fmla="*/ 0 w 35"/>
              <a:gd name="T10" fmla="*/ 0 h 1588"/>
              <a:gd name="T11" fmla="*/ 35 w 35"/>
              <a:gd name="T12" fmla="*/ 1588 h 1588"/>
            </a:gdLst>
            <a:ahLst/>
            <a:cxnLst>
              <a:cxn ang="T6">
                <a:pos x="T0" y="T1"/>
              </a:cxn>
              <a:cxn ang="T7">
                <a:pos x="T2" y="T3"/>
              </a:cxn>
              <a:cxn ang="T8">
                <a:pos x="T4" y="T5"/>
              </a:cxn>
            </a:cxnLst>
            <a:rect l="T9" t="T10" r="T11" b="T12"/>
            <a:pathLst>
              <a:path w="35" h="1588">
                <a:moveTo>
                  <a:pt x="35" y="0"/>
                </a:moveTo>
                <a:lnTo>
                  <a:pt x="0" y="0"/>
                </a:lnTo>
                <a:lnTo>
                  <a:pt x="35" y="0"/>
                </a:lnTo>
                <a:close/>
              </a:path>
            </a:pathLst>
          </a:custGeom>
          <a:solidFill>
            <a:srgbClr val="000000"/>
          </a:solidFill>
          <a:ln w="9525">
            <a:noFill/>
            <a:round/>
            <a:headEnd/>
            <a:tailEnd/>
          </a:ln>
        </p:spPr>
        <p:txBody>
          <a:bodyPr/>
          <a:lstStyle/>
          <a:p>
            <a:endParaRPr lang="en-CA"/>
          </a:p>
        </p:txBody>
      </p:sp>
      <p:sp>
        <p:nvSpPr>
          <p:cNvPr id="48616" name="Line 498"/>
          <p:cNvSpPr>
            <a:spLocks noChangeShapeType="1"/>
          </p:cNvSpPr>
          <p:nvPr/>
        </p:nvSpPr>
        <p:spPr bwMode="auto">
          <a:xfrm>
            <a:off x="1825625" y="1925638"/>
            <a:ext cx="50800" cy="1587"/>
          </a:xfrm>
          <a:prstGeom prst="line">
            <a:avLst/>
          </a:prstGeom>
          <a:noFill/>
          <a:ln w="22225">
            <a:solidFill>
              <a:srgbClr val="000000"/>
            </a:solidFill>
            <a:round/>
            <a:headEnd/>
            <a:tailEnd/>
          </a:ln>
        </p:spPr>
        <p:txBody>
          <a:bodyPr/>
          <a:lstStyle/>
          <a:p>
            <a:endParaRPr lang="en-CA"/>
          </a:p>
        </p:txBody>
      </p:sp>
      <p:sp>
        <p:nvSpPr>
          <p:cNvPr id="48617" name="Rectangle 499"/>
          <p:cNvSpPr>
            <a:spLocks noChangeArrowheads="1"/>
          </p:cNvSpPr>
          <p:nvPr/>
        </p:nvSpPr>
        <p:spPr bwMode="auto">
          <a:xfrm>
            <a:off x="1565275" y="4548188"/>
            <a:ext cx="198438" cy="212725"/>
          </a:xfrm>
          <a:prstGeom prst="rect">
            <a:avLst/>
          </a:prstGeom>
          <a:noFill/>
          <a:ln w="9525">
            <a:noFill/>
            <a:miter lim="800000"/>
            <a:headEnd/>
            <a:tailEnd/>
          </a:ln>
        </p:spPr>
        <p:txBody>
          <a:bodyPr wrap="none" lIns="0" tIns="0" rIns="0" bIns="0">
            <a:spAutoFit/>
          </a:bodyPr>
          <a:lstStyle/>
          <a:p>
            <a:r>
              <a:rPr lang="en-US" sz="1400">
                <a:solidFill>
                  <a:srgbClr val="000000"/>
                </a:solidFill>
              </a:rPr>
              <a:t>10</a:t>
            </a:r>
            <a:endParaRPr lang="en-US">
              <a:latin typeface="Times" pitchFamily="-128" charset="0"/>
            </a:endParaRPr>
          </a:p>
        </p:txBody>
      </p:sp>
      <p:sp>
        <p:nvSpPr>
          <p:cNvPr id="48618" name="Rectangle 500"/>
          <p:cNvSpPr>
            <a:spLocks noChangeArrowheads="1"/>
          </p:cNvSpPr>
          <p:nvPr/>
        </p:nvSpPr>
        <p:spPr bwMode="auto">
          <a:xfrm>
            <a:off x="1493838" y="4037013"/>
            <a:ext cx="296862" cy="212725"/>
          </a:xfrm>
          <a:prstGeom prst="rect">
            <a:avLst/>
          </a:prstGeom>
          <a:noFill/>
          <a:ln w="9525">
            <a:noFill/>
            <a:miter lim="800000"/>
            <a:headEnd/>
            <a:tailEnd/>
          </a:ln>
        </p:spPr>
        <p:txBody>
          <a:bodyPr wrap="none" lIns="0" tIns="0" rIns="0" bIns="0">
            <a:spAutoFit/>
          </a:bodyPr>
          <a:lstStyle/>
          <a:p>
            <a:r>
              <a:rPr lang="en-US" sz="1400">
                <a:solidFill>
                  <a:srgbClr val="000000"/>
                </a:solidFill>
              </a:rPr>
              <a:t>100</a:t>
            </a:r>
            <a:endParaRPr lang="en-US">
              <a:latin typeface="Times" pitchFamily="-128" charset="0"/>
            </a:endParaRPr>
          </a:p>
        </p:txBody>
      </p:sp>
      <p:sp>
        <p:nvSpPr>
          <p:cNvPr id="48619" name="Rectangle 501"/>
          <p:cNvSpPr>
            <a:spLocks noChangeArrowheads="1"/>
          </p:cNvSpPr>
          <p:nvPr/>
        </p:nvSpPr>
        <p:spPr bwMode="auto">
          <a:xfrm>
            <a:off x="1423988" y="3454400"/>
            <a:ext cx="395287" cy="212725"/>
          </a:xfrm>
          <a:prstGeom prst="rect">
            <a:avLst/>
          </a:prstGeom>
          <a:noFill/>
          <a:ln w="9525">
            <a:noFill/>
            <a:miter lim="800000"/>
            <a:headEnd/>
            <a:tailEnd/>
          </a:ln>
        </p:spPr>
        <p:txBody>
          <a:bodyPr wrap="none" lIns="0" tIns="0" rIns="0" bIns="0">
            <a:spAutoFit/>
          </a:bodyPr>
          <a:lstStyle/>
          <a:p>
            <a:r>
              <a:rPr lang="en-US" sz="1400">
                <a:solidFill>
                  <a:srgbClr val="000000"/>
                </a:solidFill>
              </a:rPr>
              <a:t>1000</a:t>
            </a:r>
            <a:endParaRPr lang="en-US">
              <a:latin typeface="Times" pitchFamily="-128" charset="0"/>
            </a:endParaRPr>
          </a:p>
        </p:txBody>
      </p:sp>
      <p:sp>
        <p:nvSpPr>
          <p:cNvPr id="48620" name="Rectangle 502"/>
          <p:cNvSpPr>
            <a:spLocks noChangeArrowheads="1"/>
          </p:cNvSpPr>
          <p:nvPr/>
        </p:nvSpPr>
        <p:spPr bwMode="auto">
          <a:xfrm>
            <a:off x="1314450" y="2944813"/>
            <a:ext cx="666750" cy="212725"/>
          </a:xfrm>
          <a:prstGeom prst="rect">
            <a:avLst/>
          </a:prstGeom>
          <a:noFill/>
          <a:ln w="9525">
            <a:noFill/>
            <a:miter lim="800000"/>
            <a:headEnd/>
            <a:tailEnd/>
          </a:ln>
        </p:spPr>
        <p:txBody>
          <a:bodyPr lIns="0" tIns="0" rIns="0" bIns="0">
            <a:spAutoFit/>
          </a:bodyPr>
          <a:lstStyle/>
          <a:p>
            <a:r>
              <a:rPr lang="en-US" sz="1400">
                <a:solidFill>
                  <a:srgbClr val="000000"/>
                </a:solidFill>
              </a:rPr>
              <a:t>10000</a:t>
            </a:r>
            <a:endParaRPr lang="en-US">
              <a:latin typeface="Times" pitchFamily="-128" charset="0"/>
            </a:endParaRPr>
          </a:p>
        </p:txBody>
      </p:sp>
      <p:sp>
        <p:nvSpPr>
          <p:cNvPr id="48621" name="Rectangle 503"/>
          <p:cNvSpPr>
            <a:spLocks noChangeArrowheads="1"/>
          </p:cNvSpPr>
          <p:nvPr/>
        </p:nvSpPr>
        <p:spPr bwMode="auto">
          <a:xfrm>
            <a:off x="1219200" y="2436813"/>
            <a:ext cx="693738" cy="212725"/>
          </a:xfrm>
          <a:prstGeom prst="rect">
            <a:avLst/>
          </a:prstGeom>
          <a:noFill/>
          <a:ln w="9525">
            <a:noFill/>
            <a:miter lim="800000"/>
            <a:headEnd/>
            <a:tailEnd/>
          </a:ln>
        </p:spPr>
        <p:txBody>
          <a:bodyPr lIns="0" tIns="0" rIns="0" bIns="0">
            <a:spAutoFit/>
          </a:bodyPr>
          <a:lstStyle/>
          <a:p>
            <a:r>
              <a:rPr lang="en-US" sz="1400">
                <a:solidFill>
                  <a:srgbClr val="000000"/>
                </a:solidFill>
              </a:rPr>
              <a:t>100000</a:t>
            </a:r>
            <a:endParaRPr lang="en-US">
              <a:latin typeface="Times" pitchFamily="-128" charset="0"/>
            </a:endParaRPr>
          </a:p>
        </p:txBody>
      </p:sp>
      <p:sp>
        <p:nvSpPr>
          <p:cNvPr id="48622" name="Rectangle 504"/>
          <p:cNvSpPr>
            <a:spLocks noChangeArrowheads="1"/>
          </p:cNvSpPr>
          <p:nvPr/>
        </p:nvSpPr>
        <p:spPr bwMode="auto">
          <a:xfrm>
            <a:off x="1154113" y="1844675"/>
            <a:ext cx="692150" cy="212725"/>
          </a:xfrm>
          <a:prstGeom prst="rect">
            <a:avLst/>
          </a:prstGeom>
          <a:noFill/>
          <a:ln w="9525">
            <a:noFill/>
            <a:miter lim="800000"/>
            <a:headEnd/>
            <a:tailEnd/>
          </a:ln>
        </p:spPr>
        <p:txBody>
          <a:bodyPr wrap="none" lIns="0" tIns="0" rIns="0" bIns="0">
            <a:spAutoFit/>
          </a:bodyPr>
          <a:lstStyle/>
          <a:p>
            <a:r>
              <a:rPr lang="en-US" sz="1400">
                <a:solidFill>
                  <a:srgbClr val="000000"/>
                </a:solidFill>
              </a:rPr>
              <a:t>1000000</a:t>
            </a:r>
            <a:endParaRPr lang="en-US">
              <a:latin typeface="Times" pitchFamily="-128" charset="0"/>
            </a:endParaRPr>
          </a:p>
        </p:txBody>
      </p:sp>
      <p:sp>
        <p:nvSpPr>
          <p:cNvPr id="48623" name="Rectangle 505"/>
          <p:cNvSpPr>
            <a:spLocks noChangeArrowheads="1"/>
          </p:cNvSpPr>
          <p:nvPr/>
        </p:nvSpPr>
        <p:spPr bwMode="auto">
          <a:xfrm rot="-5400000">
            <a:off x="130969" y="3382169"/>
            <a:ext cx="1566862" cy="304800"/>
          </a:xfrm>
          <a:prstGeom prst="rect">
            <a:avLst/>
          </a:prstGeom>
          <a:noFill/>
          <a:ln w="9525">
            <a:noFill/>
            <a:miter lim="800000"/>
            <a:headEnd/>
            <a:tailEnd/>
          </a:ln>
        </p:spPr>
        <p:txBody>
          <a:bodyPr wrap="none" lIns="0" tIns="0" rIns="0" bIns="0">
            <a:spAutoFit/>
          </a:bodyPr>
          <a:lstStyle/>
          <a:p>
            <a:r>
              <a:rPr lang="en-US" sz="2000" b="1">
                <a:solidFill>
                  <a:srgbClr val="000000"/>
                </a:solidFill>
              </a:rPr>
              <a:t>Fixation time</a:t>
            </a:r>
            <a:endParaRPr lang="en-US" sz="2000">
              <a:solidFill>
                <a:srgbClr val="000000"/>
              </a:solidFill>
              <a:latin typeface="Times" pitchFamily="-128" charset="0"/>
            </a:endParaRPr>
          </a:p>
        </p:txBody>
      </p:sp>
      <p:sp>
        <p:nvSpPr>
          <p:cNvPr id="48624" name="Rectangle 507"/>
          <p:cNvSpPr>
            <a:spLocks noChangeArrowheads="1"/>
          </p:cNvSpPr>
          <p:nvPr/>
        </p:nvSpPr>
        <p:spPr bwMode="auto">
          <a:xfrm>
            <a:off x="6619875" y="5132388"/>
            <a:ext cx="409575" cy="304800"/>
          </a:xfrm>
          <a:prstGeom prst="rect">
            <a:avLst/>
          </a:prstGeom>
          <a:noFill/>
          <a:ln w="9525">
            <a:noFill/>
            <a:miter lim="800000"/>
            <a:headEnd/>
            <a:tailEnd/>
          </a:ln>
        </p:spPr>
        <p:txBody>
          <a:bodyPr wrap="none" lIns="0" tIns="0" rIns="0" bIns="0">
            <a:spAutoFit/>
          </a:bodyPr>
          <a:lstStyle/>
          <a:p>
            <a:r>
              <a:rPr lang="en-US" sz="2000" b="1">
                <a:solidFill>
                  <a:srgbClr val="000000"/>
                </a:solidFill>
              </a:rPr>
              <a:t>Nm</a:t>
            </a:r>
            <a:endParaRPr lang="en-US" sz="2000">
              <a:solidFill>
                <a:srgbClr val="000000"/>
              </a:solidFill>
              <a:latin typeface="Times" pitchFamily="-128" charset="0"/>
            </a:endParaRPr>
          </a:p>
        </p:txBody>
      </p:sp>
      <p:sp>
        <p:nvSpPr>
          <p:cNvPr id="48625" name="Rectangle 508"/>
          <p:cNvSpPr>
            <a:spLocks noChangeArrowheads="1"/>
          </p:cNvSpPr>
          <p:nvPr/>
        </p:nvSpPr>
        <p:spPr bwMode="auto">
          <a:xfrm>
            <a:off x="6308725" y="4910138"/>
            <a:ext cx="282575" cy="244475"/>
          </a:xfrm>
          <a:prstGeom prst="rect">
            <a:avLst/>
          </a:prstGeom>
          <a:noFill/>
          <a:ln w="9525">
            <a:noFill/>
            <a:miter lim="800000"/>
            <a:headEnd/>
            <a:tailEnd/>
          </a:ln>
        </p:spPr>
        <p:txBody>
          <a:bodyPr wrap="none" lIns="0" tIns="0" rIns="0" bIns="0">
            <a:spAutoFit/>
          </a:bodyPr>
          <a:lstStyle/>
          <a:p>
            <a:r>
              <a:rPr lang="en-US" sz="1600">
                <a:solidFill>
                  <a:srgbClr val="000000"/>
                </a:solidFill>
              </a:rPr>
              <a:t>0.5</a:t>
            </a:r>
            <a:endParaRPr lang="en-US">
              <a:latin typeface="Times" pitchFamily="-128" charset="0"/>
            </a:endParaRPr>
          </a:p>
        </p:txBody>
      </p:sp>
      <p:sp>
        <p:nvSpPr>
          <p:cNvPr id="48626" name="Rectangle 509"/>
          <p:cNvSpPr>
            <a:spLocks noChangeArrowheads="1"/>
          </p:cNvSpPr>
          <p:nvPr/>
        </p:nvSpPr>
        <p:spPr bwMode="auto">
          <a:xfrm>
            <a:off x="6081713" y="5303838"/>
            <a:ext cx="112712" cy="244475"/>
          </a:xfrm>
          <a:prstGeom prst="rect">
            <a:avLst/>
          </a:prstGeom>
          <a:noFill/>
          <a:ln w="9525">
            <a:noFill/>
            <a:miter lim="800000"/>
            <a:headEnd/>
            <a:tailEnd/>
          </a:ln>
        </p:spPr>
        <p:txBody>
          <a:bodyPr wrap="none" lIns="0" tIns="0" rIns="0" bIns="0">
            <a:spAutoFit/>
          </a:bodyPr>
          <a:lstStyle/>
          <a:p>
            <a:r>
              <a:rPr lang="en-US" sz="1600">
                <a:solidFill>
                  <a:srgbClr val="000000"/>
                </a:solidFill>
              </a:rPr>
              <a:t>2</a:t>
            </a:r>
            <a:endParaRPr lang="en-US">
              <a:latin typeface="Times" pitchFamily="-128" charset="0"/>
            </a:endParaRPr>
          </a:p>
        </p:txBody>
      </p:sp>
      <p:sp>
        <p:nvSpPr>
          <p:cNvPr id="48627" name="Rectangle 510"/>
          <p:cNvSpPr>
            <a:spLocks noChangeArrowheads="1"/>
          </p:cNvSpPr>
          <p:nvPr/>
        </p:nvSpPr>
        <p:spPr bwMode="auto">
          <a:xfrm>
            <a:off x="1636713" y="4981575"/>
            <a:ext cx="98425" cy="212725"/>
          </a:xfrm>
          <a:prstGeom prst="rect">
            <a:avLst/>
          </a:prstGeom>
          <a:noFill/>
          <a:ln w="9525">
            <a:noFill/>
            <a:miter lim="800000"/>
            <a:headEnd/>
            <a:tailEnd/>
          </a:ln>
        </p:spPr>
        <p:txBody>
          <a:bodyPr wrap="none" lIns="0" tIns="0" rIns="0" bIns="0">
            <a:spAutoFit/>
          </a:bodyPr>
          <a:lstStyle/>
          <a:p>
            <a:r>
              <a:rPr lang="en-US" sz="1400">
                <a:solidFill>
                  <a:srgbClr val="000000"/>
                </a:solidFill>
              </a:rPr>
              <a:t>1</a:t>
            </a:r>
            <a:endParaRPr lang="en-US">
              <a:latin typeface="Times" pitchFamily="-128" charset="0"/>
            </a:endParaRPr>
          </a:p>
        </p:txBody>
      </p:sp>
      <p:sp>
        <p:nvSpPr>
          <p:cNvPr id="48628" name="Freeform 511"/>
          <p:cNvSpPr>
            <a:spLocks/>
          </p:cNvSpPr>
          <p:nvPr/>
        </p:nvSpPr>
        <p:spPr bwMode="auto">
          <a:xfrm>
            <a:off x="2012950" y="4335463"/>
            <a:ext cx="4252913" cy="1274762"/>
          </a:xfrm>
          <a:custGeom>
            <a:avLst/>
            <a:gdLst>
              <a:gd name="T0" fmla="*/ 0 w 2883"/>
              <a:gd name="T1" fmla="*/ 2147483647 h 841"/>
              <a:gd name="T2" fmla="*/ 2147483647 w 2883"/>
              <a:gd name="T3" fmla="*/ 0 h 841"/>
              <a:gd name="T4" fmla="*/ 2147483647 w 2883"/>
              <a:gd name="T5" fmla="*/ 2147483647 h 841"/>
              <a:gd name="T6" fmla="*/ 2147483647 w 2883"/>
              <a:gd name="T7" fmla="*/ 2147483647 h 841"/>
              <a:gd name="T8" fmla="*/ 0 w 2883"/>
              <a:gd name="T9" fmla="*/ 2147483647 h 841"/>
              <a:gd name="T10" fmla="*/ 0 w 2883"/>
              <a:gd name="T11" fmla="*/ 2147483647 h 841"/>
              <a:gd name="T12" fmla="*/ 0 60000 65536"/>
              <a:gd name="T13" fmla="*/ 0 60000 65536"/>
              <a:gd name="T14" fmla="*/ 0 60000 65536"/>
              <a:gd name="T15" fmla="*/ 0 60000 65536"/>
              <a:gd name="T16" fmla="*/ 0 60000 65536"/>
              <a:gd name="T17" fmla="*/ 0 60000 65536"/>
              <a:gd name="T18" fmla="*/ 0 w 2883"/>
              <a:gd name="T19" fmla="*/ 0 h 841"/>
              <a:gd name="T20" fmla="*/ 2883 w 2883"/>
              <a:gd name="T21" fmla="*/ 841 h 841"/>
            </a:gdLst>
            <a:ahLst/>
            <a:cxnLst>
              <a:cxn ang="T12">
                <a:pos x="T0" y="T1"/>
              </a:cxn>
              <a:cxn ang="T13">
                <a:pos x="T2" y="T3"/>
              </a:cxn>
              <a:cxn ang="T14">
                <a:pos x="T4" y="T5"/>
              </a:cxn>
              <a:cxn ang="T15">
                <a:pos x="T6" y="T7"/>
              </a:cxn>
              <a:cxn ang="T16">
                <a:pos x="T8" y="T9"/>
              </a:cxn>
              <a:cxn ang="T17">
                <a:pos x="T10" y="T11"/>
              </a:cxn>
            </a:cxnLst>
            <a:rect l="T18" t="T19" r="T20" b="T21"/>
            <a:pathLst>
              <a:path w="2883" h="841">
                <a:moveTo>
                  <a:pt x="0" y="509"/>
                </a:moveTo>
                <a:lnTo>
                  <a:pt x="700" y="0"/>
                </a:lnTo>
                <a:lnTo>
                  <a:pt x="2883" y="262"/>
                </a:lnTo>
                <a:lnTo>
                  <a:pt x="2466" y="841"/>
                </a:lnTo>
                <a:lnTo>
                  <a:pt x="0" y="509"/>
                </a:lnTo>
                <a:close/>
              </a:path>
            </a:pathLst>
          </a:custGeom>
          <a:solidFill>
            <a:srgbClr val="000000"/>
          </a:solidFill>
          <a:ln w="9525">
            <a:noFill/>
            <a:round/>
            <a:headEnd/>
            <a:tailEnd/>
          </a:ln>
        </p:spPr>
        <p:txBody>
          <a:bodyPr/>
          <a:lstStyle/>
          <a:p>
            <a:endParaRPr lang="en-CA"/>
          </a:p>
        </p:txBody>
      </p:sp>
      <p:sp>
        <p:nvSpPr>
          <p:cNvPr id="48629" name="Rectangle 512"/>
          <p:cNvSpPr>
            <a:spLocks noChangeArrowheads="1"/>
          </p:cNvSpPr>
          <p:nvPr/>
        </p:nvSpPr>
        <p:spPr bwMode="auto">
          <a:xfrm>
            <a:off x="4681538" y="1708150"/>
            <a:ext cx="1509712" cy="1233488"/>
          </a:xfrm>
          <a:prstGeom prst="rect">
            <a:avLst/>
          </a:prstGeom>
          <a:solidFill>
            <a:schemeClr val="tx1"/>
          </a:solidFill>
          <a:ln w="11113">
            <a:solidFill>
              <a:srgbClr val="000000"/>
            </a:solidFill>
            <a:miter lim="800000"/>
            <a:headEnd/>
            <a:tailEnd/>
          </a:ln>
        </p:spPr>
        <p:txBody>
          <a:bodyPr/>
          <a:lstStyle/>
          <a:p>
            <a:endParaRPr lang="en-CA"/>
          </a:p>
        </p:txBody>
      </p:sp>
      <p:sp>
        <p:nvSpPr>
          <p:cNvPr id="48630" name="Rectangle 513"/>
          <p:cNvSpPr>
            <a:spLocks noChangeArrowheads="1"/>
          </p:cNvSpPr>
          <p:nvPr/>
        </p:nvSpPr>
        <p:spPr bwMode="auto">
          <a:xfrm>
            <a:off x="4752975" y="1816100"/>
            <a:ext cx="115888" cy="117475"/>
          </a:xfrm>
          <a:prstGeom prst="rect">
            <a:avLst/>
          </a:prstGeom>
          <a:noFill/>
          <a:ln w="9525">
            <a:noFill/>
            <a:miter lim="800000"/>
            <a:headEnd/>
            <a:tailEnd/>
          </a:ln>
        </p:spPr>
        <p:txBody>
          <a:bodyPr/>
          <a:lstStyle/>
          <a:p>
            <a:endParaRPr lang="en-CA"/>
          </a:p>
        </p:txBody>
      </p:sp>
      <p:sp>
        <p:nvSpPr>
          <p:cNvPr id="48631" name="Rectangle 514"/>
          <p:cNvSpPr>
            <a:spLocks noChangeArrowheads="1"/>
          </p:cNvSpPr>
          <p:nvPr/>
        </p:nvSpPr>
        <p:spPr bwMode="auto">
          <a:xfrm>
            <a:off x="4743450" y="1804988"/>
            <a:ext cx="134938" cy="139700"/>
          </a:xfrm>
          <a:prstGeom prst="rect">
            <a:avLst/>
          </a:prstGeom>
          <a:solidFill>
            <a:srgbClr val="003366"/>
          </a:solidFill>
          <a:ln w="11113">
            <a:solidFill>
              <a:srgbClr val="000000"/>
            </a:solidFill>
            <a:miter lim="800000"/>
            <a:headEnd/>
            <a:tailEnd/>
          </a:ln>
        </p:spPr>
        <p:txBody>
          <a:bodyPr/>
          <a:lstStyle/>
          <a:p>
            <a:endParaRPr lang="en-CA"/>
          </a:p>
        </p:txBody>
      </p:sp>
      <p:sp>
        <p:nvSpPr>
          <p:cNvPr id="48632" name="Rectangle 515"/>
          <p:cNvSpPr>
            <a:spLocks noChangeArrowheads="1"/>
          </p:cNvSpPr>
          <p:nvPr/>
        </p:nvSpPr>
        <p:spPr bwMode="auto">
          <a:xfrm>
            <a:off x="4752975" y="2105025"/>
            <a:ext cx="115888" cy="117475"/>
          </a:xfrm>
          <a:prstGeom prst="rect">
            <a:avLst/>
          </a:prstGeom>
          <a:noFill/>
          <a:ln w="9525">
            <a:noFill/>
            <a:miter lim="800000"/>
            <a:headEnd/>
            <a:tailEnd/>
          </a:ln>
        </p:spPr>
        <p:txBody>
          <a:bodyPr/>
          <a:lstStyle/>
          <a:p>
            <a:endParaRPr lang="en-CA"/>
          </a:p>
        </p:txBody>
      </p:sp>
      <p:sp>
        <p:nvSpPr>
          <p:cNvPr id="48633" name="Rectangle 516"/>
          <p:cNvSpPr>
            <a:spLocks noChangeArrowheads="1"/>
          </p:cNvSpPr>
          <p:nvPr/>
        </p:nvSpPr>
        <p:spPr bwMode="auto">
          <a:xfrm>
            <a:off x="4743450" y="2095500"/>
            <a:ext cx="134938" cy="138113"/>
          </a:xfrm>
          <a:prstGeom prst="rect">
            <a:avLst/>
          </a:prstGeom>
          <a:solidFill>
            <a:srgbClr val="33CCCC"/>
          </a:solidFill>
          <a:ln w="11113">
            <a:solidFill>
              <a:srgbClr val="000000"/>
            </a:solidFill>
            <a:miter lim="800000"/>
            <a:headEnd/>
            <a:tailEnd/>
          </a:ln>
        </p:spPr>
        <p:txBody>
          <a:bodyPr/>
          <a:lstStyle/>
          <a:p>
            <a:endParaRPr lang="en-CA"/>
          </a:p>
        </p:txBody>
      </p:sp>
      <p:sp>
        <p:nvSpPr>
          <p:cNvPr id="48634" name="Rectangle 517"/>
          <p:cNvSpPr>
            <a:spLocks noChangeArrowheads="1"/>
          </p:cNvSpPr>
          <p:nvPr/>
        </p:nvSpPr>
        <p:spPr bwMode="auto">
          <a:xfrm>
            <a:off x="4752975" y="2416175"/>
            <a:ext cx="115888" cy="117475"/>
          </a:xfrm>
          <a:prstGeom prst="rect">
            <a:avLst/>
          </a:prstGeom>
          <a:noFill/>
          <a:ln w="9525">
            <a:noFill/>
            <a:miter lim="800000"/>
            <a:headEnd/>
            <a:tailEnd/>
          </a:ln>
        </p:spPr>
        <p:txBody>
          <a:bodyPr/>
          <a:lstStyle/>
          <a:p>
            <a:endParaRPr lang="en-CA"/>
          </a:p>
        </p:txBody>
      </p:sp>
      <p:sp>
        <p:nvSpPr>
          <p:cNvPr id="48635" name="Rectangle 518"/>
          <p:cNvSpPr>
            <a:spLocks noChangeArrowheads="1"/>
          </p:cNvSpPr>
          <p:nvPr/>
        </p:nvSpPr>
        <p:spPr bwMode="auto">
          <a:xfrm>
            <a:off x="4743450" y="2405063"/>
            <a:ext cx="134938" cy="138112"/>
          </a:xfrm>
          <a:prstGeom prst="rect">
            <a:avLst/>
          </a:prstGeom>
          <a:solidFill>
            <a:srgbClr val="00FFFF"/>
          </a:solidFill>
          <a:ln w="11113">
            <a:solidFill>
              <a:srgbClr val="000000"/>
            </a:solidFill>
            <a:miter lim="800000"/>
            <a:headEnd/>
            <a:tailEnd/>
          </a:ln>
        </p:spPr>
        <p:txBody>
          <a:bodyPr/>
          <a:lstStyle/>
          <a:p>
            <a:endParaRPr lang="en-CA"/>
          </a:p>
        </p:txBody>
      </p:sp>
      <p:sp>
        <p:nvSpPr>
          <p:cNvPr id="48636" name="Rectangle 519"/>
          <p:cNvSpPr>
            <a:spLocks noChangeArrowheads="1"/>
          </p:cNvSpPr>
          <p:nvPr/>
        </p:nvSpPr>
        <p:spPr bwMode="auto">
          <a:xfrm>
            <a:off x="4752975" y="2705100"/>
            <a:ext cx="115888" cy="117475"/>
          </a:xfrm>
          <a:prstGeom prst="rect">
            <a:avLst/>
          </a:prstGeom>
          <a:noFill/>
          <a:ln w="9525">
            <a:noFill/>
            <a:miter lim="800000"/>
            <a:headEnd/>
            <a:tailEnd/>
          </a:ln>
        </p:spPr>
        <p:txBody>
          <a:bodyPr/>
          <a:lstStyle/>
          <a:p>
            <a:endParaRPr lang="en-CA"/>
          </a:p>
        </p:txBody>
      </p:sp>
      <p:sp>
        <p:nvSpPr>
          <p:cNvPr id="48637" name="Rectangle 520"/>
          <p:cNvSpPr>
            <a:spLocks noChangeArrowheads="1"/>
          </p:cNvSpPr>
          <p:nvPr/>
        </p:nvSpPr>
        <p:spPr bwMode="auto">
          <a:xfrm>
            <a:off x="4743450" y="2693988"/>
            <a:ext cx="134938" cy="139700"/>
          </a:xfrm>
          <a:prstGeom prst="rect">
            <a:avLst/>
          </a:prstGeom>
          <a:solidFill>
            <a:srgbClr val="CCFFFF"/>
          </a:solidFill>
          <a:ln w="11113">
            <a:solidFill>
              <a:srgbClr val="000000"/>
            </a:solidFill>
            <a:miter lim="800000"/>
            <a:headEnd/>
            <a:tailEnd/>
          </a:ln>
        </p:spPr>
        <p:txBody>
          <a:bodyPr/>
          <a:lstStyle/>
          <a:p>
            <a:endParaRPr lang="en-CA"/>
          </a:p>
        </p:txBody>
      </p:sp>
      <p:sp>
        <p:nvSpPr>
          <p:cNvPr id="48638" name="Rectangle 521"/>
          <p:cNvSpPr>
            <a:spLocks noChangeArrowheads="1"/>
          </p:cNvSpPr>
          <p:nvPr/>
        </p:nvSpPr>
        <p:spPr bwMode="auto">
          <a:xfrm>
            <a:off x="5008563" y="2667000"/>
            <a:ext cx="514350" cy="244475"/>
          </a:xfrm>
          <a:prstGeom prst="rect">
            <a:avLst/>
          </a:prstGeom>
          <a:noFill/>
          <a:ln w="9525">
            <a:noFill/>
            <a:miter lim="800000"/>
            <a:headEnd/>
            <a:tailEnd/>
          </a:ln>
        </p:spPr>
        <p:txBody>
          <a:bodyPr wrap="none" lIns="0" tIns="0" rIns="0" bIns="0">
            <a:spAutoFit/>
          </a:bodyPr>
          <a:lstStyle/>
          <a:p>
            <a:r>
              <a:rPr lang="en-US" sz="1600">
                <a:solidFill>
                  <a:srgbClr val="000000"/>
                </a:solidFill>
              </a:rPr>
              <a:t>&lt; 100</a:t>
            </a:r>
            <a:endParaRPr lang="en-US">
              <a:latin typeface="Times" pitchFamily="-128" charset="0"/>
            </a:endParaRPr>
          </a:p>
        </p:txBody>
      </p:sp>
      <p:sp>
        <p:nvSpPr>
          <p:cNvPr id="48639" name="Rectangle 522"/>
          <p:cNvSpPr>
            <a:spLocks noChangeArrowheads="1"/>
          </p:cNvSpPr>
          <p:nvPr/>
        </p:nvSpPr>
        <p:spPr bwMode="auto">
          <a:xfrm>
            <a:off x="5008563" y="2368550"/>
            <a:ext cx="971550" cy="244475"/>
          </a:xfrm>
          <a:prstGeom prst="rect">
            <a:avLst/>
          </a:prstGeom>
          <a:noFill/>
          <a:ln w="9525">
            <a:noFill/>
            <a:miter lim="800000"/>
            <a:headEnd/>
            <a:tailEnd/>
          </a:ln>
        </p:spPr>
        <p:txBody>
          <a:bodyPr wrap="none" lIns="0" tIns="0" rIns="0" bIns="0">
            <a:spAutoFit/>
          </a:bodyPr>
          <a:lstStyle/>
          <a:p>
            <a:r>
              <a:rPr lang="en-US" sz="1600">
                <a:solidFill>
                  <a:srgbClr val="000000"/>
                </a:solidFill>
              </a:rPr>
              <a:t>100 - 1000</a:t>
            </a:r>
            <a:endParaRPr lang="en-US">
              <a:latin typeface="Times" pitchFamily="-128" charset="0"/>
            </a:endParaRPr>
          </a:p>
        </p:txBody>
      </p:sp>
      <p:sp>
        <p:nvSpPr>
          <p:cNvPr id="48640" name="Rectangle 523"/>
          <p:cNvSpPr>
            <a:spLocks noChangeArrowheads="1"/>
          </p:cNvSpPr>
          <p:nvPr/>
        </p:nvSpPr>
        <p:spPr bwMode="auto">
          <a:xfrm>
            <a:off x="5008563" y="2066925"/>
            <a:ext cx="1196975" cy="244475"/>
          </a:xfrm>
          <a:prstGeom prst="rect">
            <a:avLst/>
          </a:prstGeom>
          <a:noFill/>
          <a:ln w="9525">
            <a:noFill/>
            <a:miter lim="800000"/>
            <a:headEnd/>
            <a:tailEnd/>
          </a:ln>
        </p:spPr>
        <p:txBody>
          <a:bodyPr wrap="none" lIns="0" tIns="0" rIns="0" bIns="0">
            <a:spAutoFit/>
          </a:bodyPr>
          <a:lstStyle/>
          <a:p>
            <a:r>
              <a:rPr lang="en-US" sz="1600">
                <a:solidFill>
                  <a:srgbClr val="000000"/>
                </a:solidFill>
              </a:rPr>
              <a:t>1000 - 10000</a:t>
            </a:r>
            <a:endParaRPr lang="en-US">
              <a:latin typeface="Times" pitchFamily="-128" charset="0"/>
            </a:endParaRPr>
          </a:p>
        </p:txBody>
      </p:sp>
      <p:sp>
        <p:nvSpPr>
          <p:cNvPr id="48641" name="Rectangle 524"/>
          <p:cNvSpPr>
            <a:spLocks noChangeArrowheads="1"/>
          </p:cNvSpPr>
          <p:nvPr/>
        </p:nvSpPr>
        <p:spPr bwMode="auto">
          <a:xfrm>
            <a:off x="5008563" y="1766888"/>
            <a:ext cx="739775" cy="244475"/>
          </a:xfrm>
          <a:prstGeom prst="rect">
            <a:avLst/>
          </a:prstGeom>
          <a:noFill/>
          <a:ln w="9525">
            <a:noFill/>
            <a:miter lim="800000"/>
            <a:headEnd/>
            <a:tailEnd/>
          </a:ln>
        </p:spPr>
        <p:txBody>
          <a:bodyPr wrap="none" lIns="0" tIns="0" rIns="0" bIns="0">
            <a:spAutoFit/>
          </a:bodyPr>
          <a:lstStyle/>
          <a:p>
            <a:r>
              <a:rPr lang="en-US" sz="1600">
                <a:solidFill>
                  <a:srgbClr val="000000"/>
                </a:solidFill>
              </a:rPr>
              <a:t>&gt; 10000</a:t>
            </a:r>
            <a:endParaRPr lang="en-US">
              <a:latin typeface="Times" pitchFamily="-128" charset="0"/>
            </a:endParaRPr>
          </a:p>
        </p:txBody>
      </p:sp>
      <p:sp>
        <p:nvSpPr>
          <p:cNvPr id="48642" name="Text Box 525"/>
          <p:cNvSpPr txBox="1">
            <a:spLocks noChangeArrowheads="1"/>
          </p:cNvSpPr>
          <p:nvPr/>
        </p:nvSpPr>
        <p:spPr bwMode="auto">
          <a:xfrm>
            <a:off x="1612900" y="908050"/>
            <a:ext cx="4968875" cy="701675"/>
          </a:xfrm>
          <a:prstGeom prst="rect">
            <a:avLst/>
          </a:prstGeom>
          <a:noFill/>
          <a:ln w="9525">
            <a:noFill/>
            <a:miter lim="800000"/>
            <a:headEnd/>
            <a:tailEnd/>
          </a:ln>
        </p:spPr>
        <p:txBody>
          <a:bodyPr wrap="none">
            <a:spAutoFit/>
          </a:bodyPr>
          <a:lstStyle/>
          <a:p>
            <a:pPr algn="ctr"/>
            <a:r>
              <a:rPr lang="en-US" sz="2000" b="1">
                <a:solidFill>
                  <a:schemeClr val="bg2"/>
                </a:solidFill>
              </a:rPr>
              <a:t>Time to fixation of beneficial mutations </a:t>
            </a:r>
          </a:p>
          <a:p>
            <a:pPr algn="ctr"/>
            <a:r>
              <a:rPr lang="en-US" sz="2000" b="1">
                <a:solidFill>
                  <a:schemeClr val="bg2"/>
                </a:solidFill>
              </a:rPr>
              <a:t>in a stepping-stone model</a:t>
            </a:r>
          </a:p>
        </p:txBody>
      </p:sp>
      <p:sp>
        <p:nvSpPr>
          <p:cNvPr id="48643" name="Line 2"/>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4" name="Line 3"/>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5" name="Rectangle 53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sp>
        <p:nvSpPr>
          <p:cNvPr id="48646" name="Line 4"/>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7" name="Line 5"/>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8" name="Line 6"/>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9" name="Line 7"/>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50" name="Line 8"/>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51" name="Line 9"/>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52" name="Picture 10"/>
          <p:cNvSpPr>
            <a:spLocks noChangeAspect="1" noChangeArrowheads="1"/>
          </p:cNvSpPr>
          <p:nvPr/>
        </p:nvSpPr>
        <p:spPr bwMode="auto">
          <a:xfrm>
            <a:off x="0" y="80963"/>
            <a:ext cx="1588" cy="1587"/>
          </a:xfrm>
          <a:prstGeom prst="rect">
            <a:avLst/>
          </a:prstGeom>
          <a:noFill/>
          <a:ln w="9525">
            <a:noFill/>
            <a:miter lim="800000"/>
            <a:headEnd/>
            <a:tailEnd/>
          </a:ln>
        </p:spPr>
        <p:txBody>
          <a:bodyPr/>
          <a:lstStyle/>
          <a:p>
            <a:endParaRPr lang="en-CA"/>
          </a:p>
        </p:txBody>
      </p:sp>
      <p:sp>
        <p:nvSpPr>
          <p:cNvPr id="48653" name="Rectangle 506"/>
          <p:cNvSpPr>
            <a:spLocks noChangeArrowheads="1"/>
          </p:cNvSpPr>
          <p:nvPr/>
        </p:nvSpPr>
        <p:spPr bwMode="auto">
          <a:xfrm>
            <a:off x="1447800" y="5638800"/>
            <a:ext cx="2470150" cy="304800"/>
          </a:xfrm>
          <a:prstGeom prst="rect">
            <a:avLst/>
          </a:prstGeom>
          <a:noFill/>
          <a:ln w="9525">
            <a:noFill/>
            <a:miter lim="800000"/>
            <a:headEnd/>
            <a:tailEnd/>
          </a:ln>
        </p:spPr>
        <p:txBody>
          <a:bodyPr wrap="none" lIns="0" tIns="0" rIns="0" bIns="0">
            <a:spAutoFit/>
          </a:bodyPr>
          <a:lstStyle/>
          <a:p>
            <a:r>
              <a:rPr lang="en-US" sz="2000" b="1">
                <a:solidFill>
                  <a:srgbClr val="000000"/>
                </a:solidFill>
              </a:rPr>
              <a:t>Selection coefficient</a:t>
            </a:r>
            <a:endParaRPr lang="en-US" sz="2000">
              <a:solidFill>
                <a:srgbClr val="000000"/>
              </a:solidFill>
              <a:latin typeface="Times" pitchFamily="-128" charset="0"/>
            </a:endParaRPr>
          </a:p>
        </p:txBody>
      </p:sp>
      <p:sp>
        <p:nvSpPr>
          <p:cNvPr id="99854" name="Text Box 526"/>
          <p:cNvSpPr txBox="1">
            <a:spLocks noChangeArrowheads="1"/>
          </p:cNvSpPr>
          <p:nvPr/>
        </p:nvSpPr>
        <p:spPr bwMode="auto">
          <a:xfrm>
            <a:off x="0" y="6027003"/>
            <a:ext cx="9144000" cy="830997"/>
          </a:xfrm>
          <a:prstGeom prst="rect">
            <a:avLst/>
          </a:prstGeom>
          <a:noFill/>
          <a:ln w="9525">
            <a:noFill/>
            <a:miter lim="800000"/>
            <a:headEnd/>
            <a:tailEnd/>
          </a:ln>
        </p:spPr>
        <p:txBody>
          <a:bodyPr wrap="square">
            <a:spAutoFit/>
          </a:bodyPr>
          <a:lstStyle/>
          <a:p>
            <a:pPr algn="ctr"/>
            <a:r>
              <a:rPr lang="en-US" dirty="0" smtClean="0"/>
              <a:t>What does this new information tell us about the unification of species via gene flow?</a:t>
            </a:r>
            <a:endParaRPr lang="en-US" dirty="0">
              <a:solidFill>
                <a:schemeClr val="bg1"/>
              </a:solidFill>
            </a:endParaRPr>
          </a:p>
        </p:txBody>
      </p:sp>
      <p:sp>
        <p:nvSpPr>
          <p:cNvPr id="48655" name="Rectangle 531"/>
          <p:cNvSpPr>
            <a:spLocks noChangeArrowheads="1"/>
          </p:cNvSpPr>
          <p:nvPr/>
        </p:nvSpPr>
        <p:spPr bwMode="auto">
          <a:xfrm>
            <a:off x="1981200" y="304800"/>
            <a:ext cx="69342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Time to fixation of a beneficial allele in a stepping stone model</a:t>
            </a:r>
            <a:endParaRPr lang="en-US" b="1" spc="150" dirty="0">
              <a:ln w="11430"/>
              <a:solidFill>
                <a:srgbClr val="F8F8F8"/>
              </a:solidFill>
              <a:effectLst>
                <a:outerShdw blurRad="25400" algn="tl" rotWithShape="0">
                  <a:srgbClr val="000000">
                    <a:alpha val="43000"/>
                  </a:srgbClr>
                </a:outerShdw>
              </a:effectLst>
            </a:endParaRPr>
          </a:p>
        </p:txBody>
      </p:sp>
      <p:pic>
        <p:nvPicPr>
          <p:cNvPr id="48656" name="Picture 533"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48657" name="Rectangle 536"/>
          <p:cNvSpPr>
            <a:spLocks noChangeArrowheads="1"/>
          </p:cNvSpPr>
          <p:nvPr/>
        </p:nvSpPr>
        <p:spPr bwMode="auto">
          <a:xfrm>
            <a:off x="4975225" y="2693988"/>
            <a:ext cx="514350" cy="244475"/>
          </a:xfrm>
          <a:prstGeom prst="rect">
            <a:avLst/>
          </a:prstGeom>
          <a:noFill/>
          <a:ln w="9525">
            <a:noFill/>
            <a:miter lim="800000"/>
            <a:headEnd/>
            <a:tailEnd/>
          </a:ln>
        </p:spPr>
        <p:txBody>
          <a:bodyPr wrap="none" lIns="0" tIns="0" rIns="0" bIns="0">
            <a:spAutoFit/>
          </a:bodyPr>
          <a:lstStyle/>
          <a:p>
            <a:r>
              <a:rPr lang="en-US" sz="1600">
                <a:solidFill>
                  <a:schemeClr val="bg1"/>
                </a:solidFill>
              </a:rPr>
              <a:t>&lt; 100</a:t>
            </a:r>
            <a:endParaRPr lang="en-US">
              <a:solidFill>
                <a:schemeClr val="bg1"/>
              </a:solidFill>
              <a:latin typeface="Times" pitchFamily="-128" charset="0"/>
            </a:endParaRPr>
          </a:p>
        </p:txBody>
      </p:sp>
      <p:sp>
        <p:nvSpPr>
          <p:cNvPr id="48658" name="Rectangle 537"/>
          <p:cNvSpPr>
            <a:spLocks noChangeArrowheads="1"/>
          </p:cNvSpPr>
          <p:nvPr/>
        </p:nvSpPr>
        <p:spPr bwMode="auto">
          <a:xfrm>
            <a:off x="4975225" y="2379663"/>
            <a:ext cx="971550" cy="244475"/>
          </a:xfrm>
          <a:prstGeom prst="rect">
            <a:avLst/>
          </a:prstGeom>
          <a:noFill/>
          <a:ln w="9525">
            <a:noFill/>
            <a:miter lim="800000"/>
            <a:headEnd/>
            <a:tailEnd/>
          </a:ln>
        </p:spPr>
        <p:txBody>
          <a:bodyPr wrap="none" lIns="0" tIns="0" rIns="0" bIns="0">
            <a:spAutoFit/>
          </a:bodyPr>
          <a:lstStyle/>
          <a:p>
            <a:r>
              <a:rPr lang="en-US" sz="1600">
                <a:solidFill>
                  <a:schemeClr val="bg1"/>
                </a:solidFill>
              </a:rPr>
              <a:t>100 - 1000</a:t>
            </a:r>
            <a:endParaRPr lang="en-US">
              <a:solidFill>
                <a:schemeClr val="bg1"/>
              </a:solidFill>
              <a:latin typeface="Times" pitchFamily="-128" charset="0"/>
            </a:endParaRPr>
          </a:p>
        </p:txBody>
      </p:sp>
      <p:sp>
        <p:nvSpPr>
          <p:cNvPr id="48659" name="Rectangle 538"/>
          <p:cNvSpPr>
            <a:spLocks noChangeArrowheads="1"/>
          </p:cNvSpPr>
          <p:nvPr/>
        </p:nvSpPr>
        <p:spPr bwMode="auto">
          <a:xfrm>
            <a:off x="4975225" y="2065338"/>
            <a:ext cx="1196975" cy="244475"/>
          </a:xfrm>
          <a:prstGeom prst="rect">
            <a:avLst/>
          </a:prstGeom>
          <a:noFill/>
          <a:ln w="9525">
            <a:noFill/>
            <a:miter lim="800000"/>
            <a:headEnd/>
            <a:tailEnd/>
          </a:ln>
        </p:spPr>
        <p:txBody>
          <a:bodyPr wrap="none" lIns="0" tIns="0" rIns="0" bIns="0">
            <a:spAutoFit/>
          </a:bodyPr>
          <a:lstStyle/>
          <a:p>
            <a:r>
              <a:rPr lang="en-US" sz="1600">
                <a:solidFill>
                  <a:schemeClr val="bg1"/>
                </a:solidFill>
              </a:rPr>
              <a:t>1000 - 10000</a:t>
            </a:r>
            <a:endParaRPr lang="en-US">
              <a:solidFill>
                <a:schemeClr val="bg1"/>
              </a:solidFill>
              <a:latin typeface="Times" pitchFamily="-128" charset="0"/>
            </a:endParaRPr>
          </a:p>
        </p:txBody>
      </p:sp>
      <p:sp>
        <p:nvSpPr>
          <p:cNvPr id="48660" name="Rectangle 539"/>
          <p:cNvSpPr>
            <a:spLocks noChangeArrowheads="1"/>
          </p:cNvSpPr>
          <p:nvPr/>
        </p:nvSpPr>
        <p:spPr bwMode="auto">
          <a:xfrm>
            <a:off x="4975225" y="1752600"/>
            <a:ext cx="739775" cy="244475"/>
          </a:xfrm>
          <a:prstGeom prst="rect">
            <a:avLst/>
          </a:prstGeom>
          <a:noFill/>
          <a:ln w="9525">
            <a:noFill/>
            <a:miter lim="800000"/>
            <a:headEnd/>
            <a:tailEnd/>
          </a:ln>
        </p:spPr>
        <p:txBody>
          <a:bodyPr wrap="none" lIns="0" tIns="0" rIns="0" bIns="0">
            <a:spAutoFit/>
          </a:bodyPr>
          <a:lstStyle/>
          <a:p>
            <a:r>
              <a:rPr lang="en-US" sz="1600">
                <a:solidFill>
                  <a:schemeClr val="bg1"/>
                </a:solidFill>
              </a:rPr>
              <a:t>&gt; 10000</a:t>
            </a:r>
            <a:endParaRPr lang="en-US">
              <a:solidFill>
                <a:schemeClr val="bg1"/>
              </a:solidFill>
              <a:latin typeface="Times" pitchFamily="-128" charset="0"/>
            </a:endParaRPr>
          </a:p>
        </p:txBody>
      </p:sp>
      <p:sp>
        <p:nvSpPr>
          <p:cNvPr id="48661" name="Text Box 541"/>
          <p:cNvSpPr txBox="1">
            <a:spLocks noChangeArrowheads="1"/>
          </p:cNvSpPr>
          <p:nvPr/>
        </p:nvSpPr>
        <p:spPr bwMode="auto">
          <a:xfrm>
            <a:off x="6634163" y="5562600"/>
            <a:ext cx="2509837" cy="366713"/>
          </a:xfrm>
          <a:prstGeom prst="rect">
            <a:avLst/>
          </a:prstGeom>
          <a:noFill/>
          <a:ln w="9525">
            <a:noFill/>
            <a:miter lim="800000"/>
            <a:headEnd/>
            <a:tailEnd/>
          </a:ln>
        </p:spPr>
        <p:txBody>
          <a:bodyPr wrap="none">
            <a:spAutoFit/>
          </a:bodyPr>
          <a:lstStyle/>
          <a:p>
            <a:r>
              <a:rPr lang="en-US" sz="1800"/>
              <a:t>Data from Slatkin 1976</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8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54"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4"/>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1507" name="Picture 15"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grpSp>
        <p:nvGrpSpPr>
          <p:cNvPr id="2" name="Group 10"/>
          <p:cNvGrpSpPr>
            <a:grpSpLocks/>
          </p:cNvGrpSpPr>
          <p:nvPr/>
        </p:nvGrpSpPr>
        <p:grpSpPr bwMode="auto">
          <a:xfrm>
            <a:off x="365125" y="1571625"/>
            <a:ext cx="8358188" cy="3838575"/>
            <a:chOff x="230" y="1776"/>
            <a:chExt cx="5265" cy="2418"/>
          </a:xfrm>
        </p:grpSpPr>
        <p:pic>
          <p:nvPicPr>
            <p:cNvPr id="21513" name="Picture 5" descr="figure_16"/>
            <p:cNvPicPr>
              <a:picLocks noChangeAspect="1" noChangeArrowheads="1"/>
            </p:cNvPicPr>
            <p:nvPr/>
          </p:nvPicPr>
          <p:blipFill>
            <a:blip r:embed="rId4" cstate="print"/>
            <a:srcRect/>
            <a:stretch>
              <a:fillRect/>
            </a:stretch>
          </p:blipFill>
          <p:spPr bwMode="auto">
            <a:xfrm>
              <a:off x="384" y="1776"/>
              <a:ext cx="2640" cy="2146"/>
            </a:xfrm>
            <a:prstGeom prst="rect">
              <a:avLst/>
            </a:prstGeom>
            <a:noFill/>
            <a:ln w="9525">
              <a:noFill/>
              <a:miter lim="800000"/>
              <a:headEnd/>
              <a:tailEnd/>
            </a:ln>
          </p:spPr>
        </p:pic>
        <p:sp>
          <p:nvSpPr>
            <p:cNvPr id="21514" name="Text Box 6"/>
            <p:cNvSpPr txBox="1">
              <a:spLocks noChangeArrowheads="1"/>
            </p:cNvSpPr>
            <p:nvPr/>
          </p:nvSpPr>
          <p:spPr bwMode="auto">
            <a:xfrm>
              <a:off x="230" y="3963"/>
              <a:ext cx="4535" cy="231"/>
            </a:xfrm>
            <a:prstGeom prst="rect">
              <a:avLst/>
            </a:prstGeom>
            <a:noFill/>
            <a:ln w="9525">
              <a:noFill/>
              <a:miter lim="800000"/>
              <a:headEnd/>
              <a:tailEnd/>
            </a:ln>
          </p:spPr>
          <p:txBody>
            <a:bodyPr wrap="none">
              <a:spAutoFit/>
            </a:bodyPr>
            <a:lstStyle/>
            <a:p>
              <a:r>
                <a:rPr lang="en-US" sz="1800"/>
                <a:t>Small populations become inbred more rapidly than large populations</a:t>
              </a:r>
              <a:endParaRPr lang="en-US"/>
            </a:p>
          </p:txBody>
        </p:sp>
        <p:pic>
          <p:nvPicPr>
            <p:cNvPr id="21515" name="Picture 7" descr="1198fig06"/>
            <p:cNvPicPr>
              <a:picLocks noChangeAspect="1" noChangeArrowheads="1"/>
            </p:cNvPicPr>
            <p:nvPr/>
          </p:nvPicPr>
          <p:blipFill>
            <a:blip r:embed="rId5" cstate="print"/>
            <a:srcRect/>
            <a:stretch>
              <a:fillRect/>
            </a:stretch>
          </p:blipFill>
          <p:spPr bwMode="auto">
            <a:xfrm>
              <a:off x="3264" y="1968"/>
              <a:ext cx="2231" cy="1446"/>
            </a:xfrm>
            <a:prstGeom prst="rect">
              <a:avLst/>
            </a:prstGeom>
            <a:noFill/>
            <a:ln w="9525">
              <a:noFill/>
              <a:miter lim="800000"/>
              <a:headEnd/>
              <a:tailEnd/>
            </a:ln>
          </p:spPr>
        </p:pic>
      </p:grpSp>
      <p:sp>
        <p:nvSpPr>
          <p:cNvPr id="21509" name="Text Box 8"/>
          <p:cNvSpPr txBox="1">
            <a:spLocks noChangeArrowheads="1"/>
          </p:cNvSpPr>
          <p:nvPr/>
        </p:nvSpPr>
        <p:spPr bwMode="auto">
          <a:xfrm>
            <a:off x="5410200" y="3429000"/>
            <a:ext cx="1217613" cy="457200"/>
          </a:xfrm>
          <a:prstGeom prst="rect">
            <a:avLst/>
          </a:prstGeom>
          <a:noFill/>
          <a:ln w="9525">
            <a:noFill/>
            <a:miter lim="800000"/>
            <a:headEnd/>
            <a:tailEnd/>
          </a:ln>
        </p:spPr>
        <p:txBody>
          <a:bodyPr wrap="none">
            <a:spAutoFit/>
          </a:bodyPr>
          <a:lstStyle/>
          <a:p>
            <a:r>
              <a:rPr lang="en-US">
                <a:solidFill>
                  <a:schemeClr val="bg1"/>
                </a:solidFill>
              </a:rPr>
              <a:t>outbred</a:t>
            </a:r>
            <a:endParaRPr lang="en-US"/>
          </a:p>
        </p:txBody>
      </p:sp>
      <p:sp>
        <p:nvSpPr>
          <p:cNvPr id="21510" name="Text Box 9"/>
          <p:cNvSpPr txBox="1">
            <a:spLocks noChangeArrowheads="1"/>
          </p:cNvSpPr>
          <p:nvPr/>
        </p:nvSpPr>
        <p:spPr bwMode="auto">
          <a:xfrm>
            <a:off x="7391400" y="3429000"/>
            <a:ext cx="1031875" cy="457200"/>
          </a:xfrm>
          <a:prstGeom prst="rect">
            <a:avLst/>
          </a:prstGeom>
          <a:noFill/>
          <a:ln w="9525">
            <a:noFill/>
            <a:miter lim="800000"/>
            <a:headEnd/>
            <a:tailEnd/>
          </a:ln>
        </p:spPr>
        <p:txBody>
          <a:bodyPr wrap="none">
            <a:spAutoFit/>
          </a:bodyPr>
          <a:lstStyle/>
          <a:p>
            <a:r>
              <a:rPr lang="en-US">
                <a:solidFill>
                  <a:schemeClr val="bg1"/>
                </a:solidFill>
              </a:rPr>
              <a:t>inbred</a:t>
            </a:r>
            <a:endParaRPr lang="en-US"/>
          </a:p>
        </p:txBody>
      </p:sp>
      <p:sp>
        <p:nvSpPr>
          <p:cNvPr id="21511" name="Rectangle 11"/>
          <p:cNvSpPr>
            <a:spLocks noChangeArrowheads="1"/>
          </p:cNvSpPr>
          <p:nvPr/>
        </p:nvSpPr>
        <p:spPr bwMode="auto">
          <a:xfrm>
            <a:off x="381000" y="5153025"/>
            <a:ext cx="8382000" cy="1552575"/>
          </a:xfrm>
          <a:prstGeom prst="rect">
            <a:avLst/>
          </a:prstGeom>
          <a:noFill/>
          <a:ln w="9525">
            <a:noFill/>
            <a:miter lim="800000"/>
            <a:headEnd/>
            <a:tailEnd/>
          </a:ln>
        </p:spPr>
        <p:txBody>
          <a:bodyPr>
            <a:spAutoFit/>
          </a:bodyPr>
          <a:lstStyle/>
          <a:p>
            <a:endParaRPr lang="en-US" u="sng" dirty="0"/>
          </a:p>
          <a:p>
            <a:r>
              <a:rPr lang="en-US" u="sng" dirty="0"/>
              <a:t>Gene flow reduces inbreeding depression:</a:t>
            </a:r>
          </a:p>
          <a:p>
            <a:r>
              <a:rPr lang="en-US" dirty="0"/>
              <a:t>migration rates into small populations are higher than into large populations</a:t>
            </a:r>
          </a:p>
        </p:txBody>
      </p:sp>
      <p:sp>
        <p:nvSpPr>
          <p:cNvPr id="21512" name="Rectangle 13"/>
          <p:cNvSpPr>
            <a:spLocks noChangeArrowheads="1"/>
          </p:cNvSpPr>
          <p:nvPr/>
        </p:nvSpPr>
        <p:spPr bwMode="auto">
          <a:xfrm>
            <a:off x="2411760"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for conservation</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4"/>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2531" name="Picture 15"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22532" name="Text Box 2"/>
          <p:cNvSpPr txBox="1">
            <a:spLocks noChangeArrowheads="1"/>
          </p:cNvSpPr>
          <p:nvPr/>
        </p:nvSpPr>
        <p:spPr bwMode="auto">
          <a:xfrm>
            <a:off x="533400" y="1600200"/>
            <a:ext cx="8245475" cy="1200328"/>
          </a:xfrm>
          <a:prstGeom prst="rect">
            <a:avLst/>
          </a:prstGeom>
          <a:noFill/>
          <a:ln w="9525">
            <a:noFill/>
            <a:miter lim="800000"/>
            <a:headEnd/>
            <a:tailEnd/>
          </a:ln>
        </p:spPr>
        <p:txBody>
          <a:bodyPr wrap="square">
            <a:spAutoFit/>
          </a:bodyPr>
          <a:lstStyle/>
          <a:p>
            <a:r>
              <a:rPr lang="en-US" dirty="0" smtClean="0"/>
              <a:t>Gene </a:t>
            </a:r>
            <a:r>
              <a:rPr lang="en-US" dirty="0"/>
              <a:t>flow may create </a:t>
            </a:r>
            <a:r>
              <a:rPr lang="en-US" dirty="0" err="1"/>
              <a:t>heterosis</a:t>
            </a:r>
            <a:r>
              <a:rPr lang="en-US" dirty="0"/>
              <a:t> or 'hybrid </a:t>
            </a:r>
            <a:r>
              <a:rPr lang="en-US" dirty="0" err="1"/>
              <a:t>vigour</a:t>
            </a:r>
            <a:r>
              <a:rPr lang="en-US" dirty="0"/>
              <a:t>,'  which is manifested as increased size, growth rate or other parameters resulting from the increase in </a:t>
            </a:r>
            <a:r>
              <a:rPr lang="en-US" dirty="0" err="1"/>
              <a:t>heterozygosity</a:t>
            </a:r>
            <a:endParaRPr lang="en-US" dirty="0"/>
          </a:p>
        </p:txBody>
      </p:sp>
      <p:pic>
        <p:nvPicPr>
          <p:cNvPr id="22533" name="Picture 8" descr="annuus cultivar"/>
          <p:cNvPicPr>
            <a:picLocks noChangeAspect="1" noChangeArrowheads="1"/>
          </p:cNvPicPr>
          <p:nvPr/>
        </p:nvPicPr>
        <p:blipFill>
          <a:blip r:embed="rId4" cstate="print"/>
          <a:srcRect/>
          <a:stretch>
            <a:fillRect/>
          </a:stretch>
        </p:blipFill>
        <p:spPr bwMode="auto">
          <a:xfrm>
            <a:off x="4419599" y="3072001"/>
            <a:ext cx="4545753" cy="3023999"/>
          </a:xfrm>
          <a:prstGeom prst="rect">
            <a:avLst/>
          </a:prstGeom>
          <a:noFill/>
          <a:ln w="9525">
            <a:noFill/>
            <a:miter lim="800000"/>
            <a:headEnd/>
            <a:tailEnd/>
          </a:ln>
        </p:spPr>
      </p:pic>
      <p:pic>
        <p:nvPicPr>
          <p:cNvPr id="22534" name="Picture 9" descr="B73Mo17,hybridEarsLG"/>
          <p:cNvPicPr>
            <a:picLocks noChangeAspect="1" noChangeArrowheads="1"/>
          </p:cNvPicPr>
          <p:nvPr/>
        </p:nvPicPr>
        <p:blipFill>
          <a:blip r:embed="rId5" cstate="print"/>
          <a:srcRect/>
          <a:stretch>
            <a:fillRect/>
          </a:stretch>
        </p:blipFill>
        <p:spPr bwMode="auto">
          <a:xfrm>
            <a:off x="152400" y="3072001"/>
            <a:ext cx="3885381" cy="3023999"/>
          </a:xfrm>
          <a:prstGeom prst="rect">
            <a:avLst/>
          </a:prstGeom>
          <a:noFill/>
          <a:ln w="9525">
            <a:noFill/>
            <a:miter lim="800000"/>
            <a:headEnd/>
            <a:tailEnd/>
          </a:ln>
        </p:spPr>
      </p:pic>
      <p:sp>
        <p:nvSpPr>
          <p:cNvPr id="22535" name="Text Box 10"/>
          <p:cNvSpPr txBox="1">
            <a:spLocks noChangeArrowheads="1"/>
          </p:cNvSpPr>
          <p:nvPr/>
        </p:nvSpPr>
        <p:spPr bwMode="auto">
          <a:xfrm>
            <a:off x="1066800" y="6019800"/>
            <a:ext cx="1743075" cy="457200"/>
          </a:xfrm>
          <a:prstGeom prst="rect">
            <a:avLst/>
          </a:prstGeom>
          <a:noFill/>
          <a:ln w="9525">
            <a:noFill/>
            <a:miter lim="800000"/>
            <a:headEnd/>
            <a:tailEnd/>
          </a:ln>
        </p:spPr>
        <p:txBody>
          <a:bodyPr wrap="none">
            <a:spAutoFit/>
          </a:bodyPr>
          <a:lstStyle/>
          <a:p>
            <a:r>
              <a:rPr lang="en-US"/>
              <a:t>Hybrid corn</a:t>
            </a:r>
          </a:p>
        </p:txBody>
      </p:sp>
      <p:sp>
        <p:nvSpPr>
          <p:cNvPr id="22536" name="Text Box 11"/>
          <p:cNvSpPr txBox="1">
            <a:spLocks noChangeArrowheads="1"/>
          </p:cNvSpPr>
          <p:nvPr/>
        </p:nvSpPr>
        <p:spPr bwMode="auto">
          <a:xfrm>
            <a:off x="5562600" y="6019800"/>
            <a:ext cx="2454275" cy="457200"/>
          </a:xfrm>
          <a:prstGeom prst="rect">
            <a:avLst/>
          </a:prstGeom>
          <a:noFill/>
          <a:ln w="9525">
            <a:noFill/>
            <a:miter lim="800000"/>
            <a:headEnd/>
            <a:tailEnd/>
          </a:ln>
        </p:spPr>
        <p:txBody>
          <a:bodyPr wrap="none">
            <a:spAutoFit/>
          </a:bodyPr>
          <a:lstStyle/>
          <a:p>
            <a:r>
              <a:rPr lang="en-US"/>
              <a:t>Hybrid sunflower</a:t>
            </a:r>
          </a:p>
        </p:txBody>
      </p:sp>
      <p:sp>
        <p:nvSpPr>
          <p:cNvPr id="10" name="Rectangle 13"/>
          <p:cNvSpPr>
            <a:spLocks noChangeArrowheads="1"/>
          </p:cNvSpPr>
          <p:nvPr/>
        </p:nvSpPr>
        <p:spPr bwMode="auto">
          <a:xfrm>
            <a:off x="2411760"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for conservation</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1"/>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3555" name="Picture 12"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23556" name="Text Box 2"/>
          <p:cNvSpPr txBox="1">
            <a:spLocks noChangeArrowheads="1"/>
          </p:cNvSpPr>
          <p:nvPr/>
        </p:nvSpPr>
        <p:spPr bwMode="auto">
          <a:xfrm>
            <a:off x="457200" y="1836003"/>
            <a:ext cx="8245475" cy="830997"/>
          </a:xfrm>
          <a:prstGeom prst="rect">
            <a:avLst/>
          </a:prstGeom>
          <a:noFill/>
          <a:ln w="9525">
            <a:noFill/>
            <a:miter lim="800000"/>
            <a:headEnd/>
            <a:tailEnd/>
          </a:ln>
        </p:spPr>
        <p:txBody>
          <a:bodyPr>
            <a:spAutoFit/>
          </a:bodyPr>
          <a:lstStyle/>
          <a:p>
            <a:r>
              <a:rPr lang="en-US" dirty="0" smtClean="0"/>
              <a:t>Gene </a:t>
            </a:r>
            <a:r>
              <a:rPr lang="en-US" dirty="0"/>
              <a:t>flow between species (or hybridization) may result in </a:t>
            </a:r>
            <a:r>
              <a:rPr lang="en-US" dirty="0" err="1"/>
              <a:t>outbreeding</a:t>
            </a:r>
            <a:r>
              <a:rPr lang="en-US" dirty="0"/>
              <a:t> depression or genetic assimilation</a:t>
            </a:r>
          </a:p>
        </p:txBody>
      </p:sp>
      <p:pic>
        <p:nvPicPr>
          <p:cNvPr id="23557" name="Picture 7" descr="pollen"/>
          <p:cNvPicPr>
            <a:picLocks noChangeAspect="1" noChangeArrowheads="1"/>
          </p:cNvPicPr>
          <p:nvPr/>
        </p:nvPicPr>
        <p:blipFill>
          <a:blip r:embed="rId4" cstate="print"/>
          <a:srcRect/>
          <a:stretch>
            <a:fillRect/>
          </a:stretch>
        </p:blipFill>
        <p:spPr bwMode="auto">
          <a:xfrm>
            <a:off x="1143000" y="2954338"/>
            <a:ext cx="4724400" cy="3598862"/>
          </a:xfrm>
          <a:prstGeom prst="rect">
            <a:avLst/>
          </a:prstGeom>
          <a:noFill/>
          <a:ln w="9525">
            <a:noFill/>
            <a:miter lim="800000"/>
            <a:headEnd/>
            <a:tailEnd/>
          </a:ln>
        </p:spPr>
      </p:pic>
      <p:sp>
        <p:nvSpPr>
          <p:cNvPr id="23558" name="Text Box 8"/>
          <p:cNvSpPr txBox="1">
            <a:spLocks noChangeArrowheads="1"/>
          </p:cNvSpPr>
          <p:nvPr/>
        </p:nvSpPr>
        <p:spPr bwMode="auto">
          <a:xfrm>
            <a:off x="6019800" y="3019425"/>
            <a:ext cx="2530475" cy="1552575"/>
          </a:xfrm>
          <a:prstGeom prst="rect">
            <a:avLst/>
          </a:prstGeom>
          <a:noFill/>
          <a:ln w="9525">
            <a:noFill/>
            <a:miter lim="800000"/>
            <a:headEnd/>
            <a:tailEnd/>
          </a:ln>
        </p:spPr>
        <p:txBody>
          <a:bodyPr>
            <a:spAutoFit/>
          </a:bodyPr>
          <a:lstStyle/>
          <a:p>
            <a:r>
              <a:rPr lang="en-US" dirty="0"/>
              <a:t>Reduced pollen viability in interspecific hybrids</a:t>
            </a:r>
          </a:p>
        </p:txBody>
      </p:sp>
      <p:sp>
        <p:nvSpPr>
          <p:cNvPr id="8" name="Rectangle 13"/>
          <p:cNvSpPr>
            <a:spLocks noChangeArrowheads="1"/>
          </p:cNvSpPr>
          <p:nvPr/>
        </p:nvSpPr>
        <p:spPr bwMode="auto">
          <a:xfrm>
            <a:off x="2411760"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for conservation</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fence"/>
          <p:cNvPicPr>
            <a:picLocks noChangeAspect="1" noChangeArrowheads="1"/>
          </p:cNvPicPr>
          <p:nvPr/>
        </p:nvPicPr>
        <p:blipFill>
          <a:blip r:embed="rId3" cstate="print"/>
          <a:srcRect/>
          <a:stretch>
            <a:fillRect/>
          </a:stretch>
        </p:blipFill>
        <p:spPr bwMode="auto">
          <a:xfrm>
            <a:off x="4926013" y="1219200"/>
            <a:ext cx="3952875" cy="5867400"/>
          </a:xfrm>
          <a:prstGeom prst="rect">
            <a:avLst/>
          </a:prstGeom>
          <a:noFill/>
          <a:ln w="9525">
            <a:noFill/>
            <a:miter lim="800000"/>
            <a:headEnd/>
            <a:tailEnd/>
          </a:ln>
        </p:spPr>
      </p:pic>
      <p:sp>
        <p:nvSpPr>
          <p:cNvPr id="24579" name="Rectangle 10"/>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4580" name="Picture 11"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pic>
        <p:nvPicPr>
          <p:cNvPr id="24581" name="Picture 4" descr="goats"/>
          <p:cNvPicPr>
            <a:picLocks noChangeAspect="1" noChangeArrowheads="1"/>
          </p:cNvPicPr>
          <p:nvPr/>
        </p:nvPicPr>
        <p:blipFill>
          <a:blip r:embed="rId5" cstate="print"/>
          <a:srcRect/>
          <a:stretch>
            <a:fillRect/>
          </a:stretch>
        </p:blipFill>
        <p:spPr bwMode="auto">
          <a:xfrm>
            <a:off x="381000" y="1524000"/>
            <a:ext cx="4343400" cy="3776662"/>
          </a:xfrm>
          <a:prstGeom prst="rect">
            <a:avLst/>
          </a:prstGeom>
          <a:noFill/>
          <a:ln w="9525">
            <a:noFill/>
            <a:miter lim="800000"/>
            <a:headEnd/>
            <a:tailEnd/>
          </a:ln>
        </p:spPr>
      </p:pic>
      <p:sp>
        <p:nvSpPr>
          <p:cNvPr id="24582" name="Text Box 6"/>
          <p:cNvSpPr txBox="1">
            <a:spLocks noChangeArrowheads="1"/>
          </p:cNvSpPr>
          <p:nvPr/>
        </p:nvSpPr>
        <p:spPr bwMode="auto">
          <a:xfrm>
            <a:off x="283556" y="5349875"/>
            <a:ext cx="4581152" cy="830997"/>
          </a:xfrm>
          <a:prstGeom prst="rect">
            <a:avLst/>
          </a:prstGeom>
          <a:noFill/>
          <a:ln w="9525">
            <a:noFill/>
            <a:miter lim="800000"/>
            <a:headEnd/>
            <a:tailEnd/>
          </a:ln>
        </p:spPr>
        <p:txBody>
          <a:bodyPr wrap="none">
            <a:spAutoFit/>
          </a:bodyPr>
          <a:lstStyle/>
          <a:p>
            <a:pPr algn="ctr"/>
            <a:r>
              <a:rPr lang="en-US" dirty="0"/>
              <a:t>Example of genetic assimilation:</a:t>
            </a:r>
          </a:p>
          <a:p>
            <a:pPr algn="ctr"/>
            <a:r>
              <a:rPr lang="en-US" dirty="0"/>
              <a:t>Catalina Island Mahogany</a:t>
            </a:r>
          </a:p>
        </p:txBody>
      </p:sp>
      <p:sp>
        <p:nvSpPr>
          <p:cNvPr id="24584" name="Rectangle 9"/>
          <p:cNvSpPr>
            <a:spLocks noChangeArrowheads="1"/>
          </p:cNvSpPr>
          <p:nvPr/>
        </p:nvSpPr>
        <p:spPr bwMode="auto">
          <a:xfrm>
            <a:off x="304800" y="6338888"/>
            <a:ext cx="2743200" cy="366712"/>
          </a:xfrm>
          <a:prstGeom prst="rect">
            <a:avLst/>
          </a:prstGeom>
          <a:noFill/>
          <a:ln w="9525">
            <a:noFill/>
            <a:miter lim="800000"/>
            <a:headEnd/>
            <a:tailEnd/>
          </a:ln>
        </p:spPr>
        <p:txBody>
          <a:bodyPr>
            <a:spAutoFit/>
          </a:bodyPr>
          <a:lstStyle/>
          <a:p>
            <a:r>
              <a:rPr lang="en-US" sz="1800" dirty="0"/>
              <a:t>Rieseberg et al. 1989</a:t>
            </a:r>
            <a:endParaRPr lang="en-US" dirty="0"/>
          </a:p>
        </p:txBody>
      </p:sp>
      <p:sp>
        <p:nvSpPr>
          <p:cNvPr id="9" name="Rectangle 13"/>
          <p:cNvSpPr>
            <a:spLocks noChangeArrowheads="1"/>
          </p:cNvSpPr>
          <p:nvPr/>
        </p:nvSpPr>
        <p:spPr bwMode="auto">
          <a:xfrm>
            <a:off x="2411760"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for conservation</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5603" name="Picture 11"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25604" name="Text Box 5"/>
          <p:cNvSpPr txBox="1">
            <a:spLocks noChangeArrowheads="1"/>
          </p:cNvSpPr>
          <p:nvPr/>
        </p:nvSpPr>
        <p:spPr bwMode="auto">
          <a:xfrm>
            <a:off x="395536" y="3140968"/>
            <a:ext cx="3415680" cy="1938992"/>
          </a:xfrm>
          <a:prstGeom prst="rect">
            <a:avLst/>
          </a:prstGeom>
          <a:noFill/>
          <a:ln w="9525">
            <a:noFill/>
            <a:miter lim="800000"/>
            <a:headEnd/>
            <a:tailEnd/>
          </a:ln>
        </p:spPr>
        <p:txBody>
          <a:bodyPr wrap="square">
            <a:spAutoFit/>
          </a:bodyPr>
          <a:lstStyle/>
          <a:p>
            <a:pPr algn="ctr"/>
            <a:r>
              <a:rPr lang="en-US" dirty="0"/>
              <a:t>Gene </a:t>
            </a:r>
            <a:r>
              <a:rPr lang="en-US" dirty="0" smtClean="0"/>
              <a:t>flow </a:t>
            </a:r>
            <a:r>
              <a:rPr lang="en-US" dirty="0"/>
              <a:t>from crop plants into their wild relatives may lead to the escape of engineered genes.</a:t>
            </a:r>
          </a:p>
        </p:txBody>
      </p:sp>
      <p:pic>
        <p:nvPicPr>
          <p:cNvPr id="25605" name="Picture 6"/>
          <p:cNvPicPr>
            <a:picLocks noChangeAspect="1" noChangeArrowheads="1"/>
          </p:cNvPicPr>
          <p:nvPr/>
        </p:nvPicPr>
        <p:blipFill>
          <a:blip r:embed="rId4" cstate="print"/>
          <a:srcRect/>
          <a:stretch>
            <a:fillRect/>
          </a:stretch>
        </p:blipFill>
        <p:spPr bwMode="auto">
          <a:xfrm>
            <a:off x="4079875" y="1143000"/>
            <a:ext cx="4530725" cy="5715000"/>
          </a:xfrm>
          <a:prstGeom prst="rect">
            <a:avLst/>
          </a:prstGeom>
          <a:noFill/>
          <a:ln w="9525">
            <a:noFill/>
            <a:miter lim="800000"/>
            <a:headEnd/>
            <a:tailEnd/>
          </a:ln>
        </p:spPr>
      </p:pic>
      <p:sp>
        <p:nvSpPr>
          <p:cNvPr id="25606" name="Rectangle 9"/>
          <p:cNvSpPr>
            <a:spLocks noChangeArrowheads="1"/>
          </p:cNvSpPr>
          <p:nvPr/>
        </p:nvSpPr>
        <p:spPr bwMode="auto">
          <a:xfrm>
            <a:off x="2267744" y="260648"/>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a:t>
            </a:r>
            <a:r>
              <a:rPr lang="en-US" sz="3200" b="1" spc="150" dirty="0" err="1" smtClean="0">
                <a:ln w="11430"/>
                <a:solidFill>
                  <a:srgbClr val="F8F8F8"/>
                </a:solidFill>
                <a:effectLst>
                  <a:outerShdw blurRad="25400" algn="tl" rotWithShape="0">
                    <a:srgbClr val="000000">
                      <a:alpha val="43000"/>
                    </a:srgbClr>
                  </a:outerShdw>
                </a:effectLst>
              </a:rPr>
              <a:t>transgene</a:t>
            </a:r>
            <a:r>
              <a:rPr lang="en-US" sz="3200" b="1" spc="150" dirty="0" smtClean="0">
                <a:ln w="11430"/>
                <a:solidFill>
                  <a:srgbClr val="F8F8F8"/>
                </a:solidFill>
                <a:effectLst>
                  <a:outerShdw blurRad="25400" algn="tl" rotWithShape="0">
                    <a:srgbClr val="000000">
                      <a:alpha val="43000"/>
                    </a:srgbClr>
                  </a:outerShdw>
                </a:effectLst>
              </a:rPr>
              <a:t> escape</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3"/>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6627" name="Picture 14"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pic>
        <p:nvPicPr>
          <p:cNvPr id="26628" name="Picture 10"/>
          <p:cNvPicPr>
            <a:picLocks noChangeAspect="1" noChangeArrowheads="1"/>
          </p:cNvPicPr>
          <p:nvPr/>
        </p:nvPicPr>
        <p:blipFill>
          <a:blip r:embed="rId4" cstate="print"/>
          <a:srcRect/>
          <a:stretch>
            <a:fillRect/>
          </a:stretch>
        </p:blipFill>
        <p:spPr bwMode="auto">
          <a:xfrm>
            <a:off x="5486400" y="3581400"/>
            <a:ext cx="3657600" cy="3300413"/>
          </a:xfrm>
          <a:prstGeom prst="rect">
            <a:avLst/>
          </a:prstGeom>
          <a:noFill/>
          <a:ln w="9525">
            <a:noFill/>
            <a:miter lim="800000"/>
            <a:headEnd/>
            <a:tailEnd/>
          </a:ln>
        </p:spPr>
      </p:pic>
      <p:pic>
        <p:nvPicPr>
          <p:cNvPr id="26629" name="Picture 9"/>
          <p:cNvPicPr>
            <a:picLocks noChangeAspect="1" noChangeArrowheads="1"/>
          </p:cNvPicPr>
          <p:nvPr/>
        </p:nvPicPr>
        <p:blipFill>
          <a:blip r:embed="rId5" cstate="print"/>
          <a:srcRect/>
          <a:stretch>
            <a:fillRect/>
          </a:stretch>
        </p:blipFill>
        <p:spPr bwMode="auto">
          <a:xfrm>
            <a:off x="5486400" y="1935163"/>
            <a:ext cx="3200400" cy="2255837"/>
          </a:xfrm>
          <a:prstGeom prst="rect">
            <a:avLst/>
          </a:prstGeom>
          <a:noFill/>
          <a:ln w="9525">
            <a:noFill/>
            <a:miter lim="800000"/>
            <a:headEnd/>
            <a:tailEnd/>
          </a:ln>
        </p:spPr>
      </p:pic>
      <p:sp>
        <p:nvSpPr>
          <p:cNvPr id="26630" name="Text Box 4"/>
          <p:cNvSpPr txBox="1">
            <a:spLocks noChangeArrowheads="1"/>
          </p:cNvSpPr>
          <p:nvPr/>
        </p:nvSpPr>
        <p:spPr bwMode="auto">
          <a:xfrm>
            <a:off x="-1066800" y="1492250"/>
            <a:ext cx="7008813" cy="946150"/>
          </a:xfrm>
          <a:prstGeom prst="rect">
            <a:avLst/>
          </a:prstGeom>
          <a:noFill/>
          <a:ln w="9525">
            <a:noFill/>
            <a:miter lim="800000"/>
            <a:headEnd/>
            <a:tailEnd/>
          </a:ln>
        </p:spPr>
        <p:txBody>
          <a:bodyPr>
            <a:spAutoFit/>
          </a:bodyPr>
          <a:lstStyle/>
          <a:p>
            <a:pPr algn="ctr"/>
            <a:r>
              <a:rPr lang="en-US" sz="2800" b="1">
                <a:latin typeface="Times" pitchFamily="-128" charset="0"/>
              </a:rPr>
              <a:t>Bt protein Cry1Ac</a:t>
            </a:r>
          </a:p>
          <a:p>
            <a:pPr algn="ctr"/>
            <a:r>
              <a:rPr lang="en-US" sz="2800" b="1">
                <a:latin typeface="Times" pitchFamily="-128" charset="0"/>
              </a:rPr>
              <a:t>toxic to Lepidopteran Insects</a:t>
            </a:r>
            <a:endParaRPr lang="en-US">
              <a:latin typeface="Times" pitchFamily="-128" charset="0"/>
            </a:endParaRPr>
          </a:p>
        </p:txBody>
      </p:sp>
      <p:pic>
        <p:nvPicPr>
          <p:cNvPr id="26631" name="Picture 5"/>
          <p:cNvPicPr>
            <a:picLocks noChangeAspect="1" noChangeArrowheads="1"/>
          </p:cNvPicPr>
          <p:nvPr/>
        </p:nvPicPr>
        <p:blipFill>
          <a:blip r:embed="rId6" cstate="print"/>
          <a:srcRect/>
          <a:stretch>
            <a:fillRect/>
          </a:stretch>
        </p:blipFill>
        <p:spPr bwMode="auto">
          <a:xfrm>
            <a:off x="0" y="2438400"/>
            <a:ext cx="1968500" cy="3048000"/>
          </a:xfrm>
          <a:prstGeom prst="rect">
            <a:avLst/>
          </a:prstGeom>
          <a:noFill/>
          <a:ln w="9525">
            <a:noFill/>
            <a:miter lim="800000"/>
            <a:headEnd/>
            <a:tailEnd/>
          </a:ln>
        </p:spPr>
      </p:pic>
      <p:sp>
        <p:nvSpPr>
          <p:cNvPr id="26632" name="Rectangle 6"/>
          <p:cNvSpPr>
            <a:spLocks noChangeArrowheads="1"/>
          </p:cNvSpPr>
          <p:nvPr/>
        </p:nvSpPr>
        <p:spPr bwMode="auto">
          <a:xfrm>
            <a:off x="228600" y="5410200"/>
            <a:ext cx="5334000" cy="701675"/>
          </a:xfrm>
          <a:prstGeom prst="rect">
            <a:avLst/>
          </a:prstGeom>
          <a:noFill/>
          <a:ln w="9525">
            <a:noFill/>
            <a:miter lim="800000"/>
            <a:headEnd/>
            <a:tailEnd/>
          </a:ln>
        </p:spPr>
        <p:txBody>
          <a:bodyPr>
            <a:spAutoFit/>
          </a:bodyPr>
          <a:lstStyle/>
          <a:p>
            <a:r>
              <a:rPr lang="en-US" sz="2000" b="1" i="1" dirty="0" err="1">
                <a:solidFill>
                  <a:srgbClr val="000000"/>
                </a:solidFill>
                <a:latin typeface="Times" pitchFamily="-128" charset="0"/>
              </a:rPr>
              <a:t>Suleima</a:t>
            </a:r>
            <a:r>
              <a:rPr lang="en-US" sz="2000" b="1" i="1" dirty="0">
                <a:solidFill>
                  <a:srgbClr val="000000"/>
                </a:solidFill>
                <a:latin typeface="Times" pitchFamily="-128" charset="0"/>
              </a:rPr>
              <a:t> </a:t>
            </a:r>
            <a:r>
              <a:rPr lang="en-US" sz="2000" b="1" i="1" dirty="0" err="1">
                <a:solidFill>
                  <a:srgbClr val="000000"/>
                </a:solidFill>
                <a:latin typeface="Times" pitchFamily="-128" charset="0"/>
              </a:rPr>
              <a:t>helianthana</a:t>
            </a:r>
            <a:r>
              <a:rPr lang="en-US" sz="2000" b="1" dirty="0">
                <a:solidFill>
                  <a:srgbClr val="000000"/>
                </a:solidFill>
                <a:latin typeface="Times" pitchFamily="-128" charset="0"/>
              </a:rPr>
              <a:t> </a:t>
            </a:r>
          </a:p>
          <a:p>
            <a:r>
              <a:rPr lang="en-US" sz="2000" b="1" dirty="0">
                <a:solidFill>
                  <a:srgbClr val="000000"/>
                </a:solidFill>
                <a:latin typeface="Times" pitchFamily="-128" charset="0"/>
              </a:rPr>
              <a:t>Sunflower Bud Moth (stem/developing bud)</a:t>
            </a:r>
          </a:p>
        </p:txBody>
      </p:sp>
      <p:pic>
        <p:nvPicPr>
          <p:cNvPr id="26633" name="Picture 7"/>
          <p:cNvPicPr>
            <a:picLocks noChangeAspect="1" noChangeArrowheads="1"/>
          </p:cNvPicPr>
          <p:nvPr/>
        </p:nvPicPr>
        <p:blipFill>
          <a:blip r:embed="rId7" cstate="print"/>
          <a:srcRect/>
          <a:stretch>
            <a:fillRect/>
          </a:stretch>
        </p:blipFill>
        <p:spPr bwMode="auto">
          <a:xfrm>
            <a:off x="1828800" y="2536825"/>
            <a:ext cx="3505200" cy="2720975"/>
          </a:xfrm>
          <a:prstGeom prst="rect">
            <a:avLst/>
          </a:prstGeom>
          <a:noFill/>
          <a:ln w="9525">
            <a:noFill/>
            <a:miter lim="800000"/>
            <a:headEnd/>
            <a:tailEnd/>
          </a:ln>
        </p:spPr>
      </p:pic>
      <p:sp>
        <p:nvSpPr>
          <p:cNvPr id="26634" name="Rectangle 8"/>
          <p:cNvSpPr>
            <a:spLocks noChangeArrowheads="1"/>
          </p:cNvSpPr>
          <p:nvPr/>
        </p:nvSpPr>
        <p:spPr bwMode="auto">
          <a:xfrm>
            <a:off x="5218113" y="1568450"/>
            <a:ext cx="3925887" cy="641350"/>
          </a:xfrm>
          <a:prstGeom prst="rect">
            <a:avLst/>
          </a:prstGeom>
          <a:solidFill>
            <a:schemeClr val="bg1"/>
          </a:solidFill>
          <a:ln w="9525">
            <a:noFill/>
            <a:miter lim="800000"/>
            <a:headEnd/>
            <a:tailEnd/>
          </a:ln>
        </p:spPr>
        <p:txBody>
          <a:bodyPr wrap="none">
            <a:spAutoFit/>
          </a:bodyPr>
          <a:lstStyle/>
          <a:p>
            <a:r>
              <a:rPr lang="en-US" sz="1800" b="1" i="1">
                <a:solidFill>
                  <a:srgbClr val="000000"/>
                </a:solidFill>
              </a:rPr>
              <a:t>Plagiomimicus spumosum</a:t>
            </a:r>
          </a:p>
          <a:p>
            <a:r>
              <a:rPr lang="en-US" sz="1800" b="1">
                <a:solidFill>
                  <a:srgbClr val="000000"/>
                </a:solidFill>
              </a:rPr>
              <a:t>(developing bud; &gt; 50% seed loss)</a:t>
            </a:r>
          </a:p>
        </p:txBody>
      </p:sp>
      <p:sp>
        <p:nvSpPr>
          <p:cNvPr id="12" name="Rectangle 9"/>
          <p:cNvSpPr>
            <a:spLocks noChangeArrowheads="1"/>
          </p:cNvSpPr>
          <p:nvPr/>
        </p:nvSpPr>
        <p:spPr bwMode="auto">
          <a:xfrm>
            <a:off x="2267744" y="260648"/>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a:t>
            </a:r>
            <a:r>
              <a:rPr lang="en-US" sz="3200" b="1" spc="150" dirty="0" err="1" smtClean="0">
                <a:ln w="11430"/>
                <a:solidFill>
                  <a:srgbClr val="F8F8F8"/>
                </a:solidFill>
                <a:effectLst>
                  <a:outerShdw blurRad="25400" algn="tl" rotWithShape="0">
                    <a:srgbClr val="000000">
                      <a:alpha val="43000"/>
                    </a:srgbClr>
                  </a:outerShdw>
                </a:effectLst>
              </a:rPr>
              <a:t>transgene</a:t>
            </a:r>
            <a:r>
              <a:rPr lang="en-US" sz="3200" b="1" spc="150" dirty="0" smtClean="0">
                <a:ln w="11430"/>
                <a:solidFill>
                  <a:srgbClr val="F8F8F8"/>
                </a:solidFill>
                <a:effectLst>
                  <a:outerShdw blurRad="25400" algn="tl" rotWithShape="0">
                    <a:srgbClr val="000000">
                      <a:alpha val="43000"/>
                    </a:srgbClr>
                  </a:outerShdw>
                </a:effectLst>
              </a:rPr>
              <a:t> escape</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noChangeArrowheads="1"/>
          </p:cNvPicPr>
          <p:nvPr/>
        </p:nvPicPr>
        <p:blipFill>
          <a:blip r:embed="rId3" cstate="print"/>
          <a:srcRect/>
          <a:stretch>
            <a:fillRect/>
          </a:stretch>
        </p:blipFill>
        <p:spPr bwMode="auto">
          <a:xfrm>
            <a:off x="0" y="-1136650"/>
            <a:ext cx="9144000" cy="5708650"/>
          </a:xfrm>
          <a:prstGeom prst="rect">
            <a:avLst/>
          </a:prstGeom>
          <a:noFill/>
          <a:ln w="9525">
            <a:noFill/>
            <a:miter lim="800000"/>
            <a:headEnd/>
            <a:tailEnd/>
          </a:ln>
        </p:spPr>
      </p:pic>
      <p:sp>
        <p:nvSpPr>
          <p:cNvPr id="47110" name="Text Box 6"/>
          <p:cNvSpPr txBox="1">
            <a:spLocks noChangeArrowheads="1"/>
          </p:cNvSpPr>
          <p:nvPr/>
        </p:nvSpPr>
        <p:spPr bwMode="auto">
          <a:xfrm>
            <a:off x="0" y="4648200"/>
            <a:ext cx="9144000" cy="2369880"/>
          </a:xfrm>
          <a:prstGeom prst="rect">
            <a:avLst/>
          </a:prstGeom>
          <a:noFill/>
          <a:ln w="9525">
            <a:noFill/>
            <a:miter lim="800000"/>
            <a:headEnd/>
            <a:tailEnd/>
          </a:ln>
        </p:spPr>
        <p:txBody>
          <a:bodyPr>
            <a:spAutoFit/>
          </a:bodyPr>
          <a:lstStyle/>
          <a:p>
            <a:r>
              <a:rPr lang="en-US" sz="2800" dirty="0"/>
              <a:t>Experimental Design</a:t>
            </a:r>
            <a:endParaRPr lang="en-US" dirty="0"/>
          </a:p>
          <a:p>
            <a:pPr>
              <a:buFont typeface="Times" pitchFamily="-128" charset="0"/>
              <a:buChar char="•"/>
            </a:pPr>
            <a:r>
              <a:rPr lang="en-US" dirty="0"/>
              <a:t> </a:t>
            </a:r>
            <a:r>
              <a:rPr lang="en-US" b="1" dirty="0" smtClean="0"/>
              <a:t>backcrossed Bt </a:t>
            </a:r>
            <a:r>
              <a:rPr lang="en-US" b="1" dirty="0" err="1"/>
              <a:t>transgene</a:t>
            </a:r>
            <a:r>
              <a:rPr lang="en-US" b="1" dirty="0"/>
              <a:t> into wild background</a:t>
            </a:r>
          </a:p>
          <a:p>
            <a:pPr>
              <a:buFont typeface="Times" pitchFamily="-128" charset="0"/>
              <a:buChar char="•"/>
            </a:pPr>
            <a:r>
              <a:rPr lang="en-US" b="1" dirty="0"/>
              <a:t> planted backcross plants that segregated for </a:t>
            </a:r>
            <a:r>
              <a:rPr lang="en-US" b="1" dirty="0" err="1"/>
              <a:t>transgene</a:t>
            </a:r>
            <a:r>
              <a:rPr lang="en-US" b="1" dirty="0"/>
              <a:t> at two </a:t>
            </a:r>
            <a:r>
              <a:rPr lang="en-US" b="1" dirty="0" smtClean="0"/>
              <a:t>localities</a:t>
            </a:r>
            <a:endParaRPr lang="en-US" b="1" dirty="0"/>
          </a:p>
          <a:p>
            <a:pPr>
              <a:buFont typeface="Times" pitchFamily="-128" charset="0"/>
              <a:buChar char="•"/>
            </a:pPr>
            <a:r>
              <a:rPr lang="en-US" b="1" dirty="0"/>
              <a:t> compared fitness of plants with or without </a:t>
            </a:r>
            <a:r>
              <a:rPr lang="en-US" b="1" dirty="0" err="1"/>
              <a:t>transgene</a:t>
            </a:r>
            <a:endParaRPr lang="en-US" b="1" dirty="0"/>
          </a:p>
          <a:p>
            <a:pPr>
              <a:buFont typeface="Times" pitchFamily="-128" charset="0"/>
              <a:buChar char="•"/>
            </a:pPr>
            <a:endParaRPr lang="en-US" b="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1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7171" name="Picture 10"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2052" name="Text Box 4"/>
          <p:cNvSpPr txBox="1">
            <a:spLocks noChangeArrowheads="1"/>
          </p:cNvSpPr>
          <p:nvPr/>
        </p:nvSpPr>
        <p:spPr bwMode="auto">
          <a:xfrm>
            <a:off x="952500" y="1676400"/>
            <a:ext cx="7239000" cy="4894263"/>
          </a:xfrm>
          <a:prstGeom prst="rect">
            <a:avLst/>
          </a:prstGeom>
          <a:noFill/>
          <a:ln w="9525">
            <a:noFill/>
            <a:miter lim="800000"/>
            <a:headEnd/>
            <a:tailEnd/>
          </a:ln>
        </p:spPr>
        <p:txBody>
          <a:bodyPr>
            <a:spAutoFit/>
          </a:bodyPr>
          <a:lstStyle/>
          <a:p>
            <a:r>
              <a:rPr lang="en-US" dirty="0"/>
              <a:t>Gene flow is the transfer of genetic material between populations resulting from the movement of individuals (</a:t>
            </a:r>
            <a:r>
              <a:rPr lang="en-US" b="1" dirty="0"/>
              <a:t>migration</a:t>
            </a:r>
            <a:r>
              <a:rPr lang="en-US" dirty="0"/>
              <a:t>) or their gametes.</a:t>
            </a:r>
          </a:p>
          <a:p>
            <a:endParaRPr lang="en-US" dirty="0"/>
          </a:p>
          <a:p>
            <a:r>
              <a:rPr lang="en-US" dirty="0"/>
              <a:t>Gene flow may add new alleles to a population or change the frequencies of alleles already present</a:t>
            </a:r>
          </a:p>
          <a:p>
            <a:endParaRPr lang="en-US" dirty="0"/>
          </a:p>
          <a:p>
            <a:r>
              <a:rPr lang="en-US" dirty="0"/>
              <a:t>Gene flow connects the populations of a species, enabling them to evolve collectively (as a unit).</a:t>
            </a:r>
          </a:p>
          <a:p>
            <a:endParaRPr lang="en-US" dirty="0"/>
          </a:p>
          <a:p>
            <a:r>
              <a:rPr lang="en-US" dirty="0"/>
              <a:t>Reductions in gene flow may lead to speciation.</a:t>
            </a:r>
          </a:p>
          <a:p>
            <a:endParaRPr lang="en-US" dirty="0"/>
          </a:p>
          <a:p>
            <a:endParaRPr lang="en-US" dirty="0"/>
          </a:p>
        </p:txBody>
      </p:sp>
      <p:sp>
        <p:nvSpPr>
          <p:cNvPr id="7173" name="Rectangle 5"/>
          <p:cNvSpPr>
            <a:spLocks noChangeArrowheads="1"/>
          </p:cNvSpPr>
          <p:nvPr/>
        </p:nvSpPr>
        <p:spPr bwMode="auto">
          <a:xfrm>
            <a:off x="3429000" y="457200"/>
            <a:ext cx="2667000" cy="646331"/>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r>
              <a:rPr lang="en-US" sz="3600" b="1" spc="150" dirty="0">
                <a:ln w="11430"/>
                <a:solidFill>
                  <a:srgbClr val="F8F8F8"/>
                </a:solidFill>
                <a:effectLst>
                  <a:outerShdw blurRad="25400" algn="tl" rotWithShape="0">
                    <a:srgbClr val="000000">
                      <a:alpha val="43000"/>
                    </a:srgbClr>
                  </a:outerShdw>
                </a:effectLst>
              </a:rPr>
              <a:t>Gene flow</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0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5"/>
          <p:cNvSpPr>
            <a:spLocks noChangeArrowheads="1"/>
          </p:cNvSpPr>
          <p:nvPr/>
        </p:nvSpPr>
        <p:spPr bwMode="auto">
          <a:xfrm>
            <a:off x="1231900" y="3733800"/>
            <a:ext cx="520700" cy="274637"/>
          </a:xfrm>
          <a:prstGeom prst="rect">
            <a:avLst/>
          </a:prstGeom>
          <a:noFill/>
          <a:ln w="9525">
            <a:noFill/>
            <a:miter lim="800000"/>
            <a:headEnd/>
            <a:tailEnd/>
          </a:ln>
        </p:spPr>
        <p:txBody>
          <a:bodyPr wrap="none" lIns="0" tIns="0" rIns="0" bIns="0">
            <a:spAutoFit/>
          </a:bodyPr>
          <a:lstStyle/>
          <a:p>
            <a:r>
              <a:rPr lang="en-US" sz="1800" b="1" dirty="0">
                <a:solidFill>
                  <a:srgbClr val="000000"/>
                </a:solidFill>
                <a:latin typeface="Helvetica" pitchFamily="-128" charset="0"/>
              </a:rPr>
              <a:t>Bt-/F</a:t>
            </a:r>
            <a:endParaRPr lang="en-US" dirty="0">
              <a:latin typeface="Times" pitchFamily="-128" charset="0"/>
            </a:endParaRPr>
          </a:p>
        </p:txBody>
      </p:sp>
      <p:sp>
        <p:nvSpPr>
          <p:cNvPr id="29699" name="Rectangle 76"/>
          <p:cNvSpPr>
            <a:spLocks noChangeArrowheads="1"/>
          </p:cNvSpPr>
          <p:nvPr/>
        </p:nvSpPr>
        <p:spPr bwMode="auto">
          <a:xfrm>
            <a:off x="1828800" y="3733800"/>
            <a:ext cx="533400" cy="274637"/>
          </a:xfrm>
          <a:prstGeom prst="rect">
            <a:avLst/>
          </a:prstGeom>
          <a:noFill/>
          <a:ln w="9525">
            <a:noFill/>
            <a:miter lim="800000"/>
            <a:headEnd/>
            <a:tailEnd/>
          </a:ln>
        </p:spPr>
        <p:txBody>
          <a:bodyPr wrap="none" lIns="0" tIns="0" rIns="0" bIns="0">
            <a:spAutoFit/>
          </a:bodyPr>
          <a:lstStyle/>
          <a:p>
            <a:r>
              <a:rPr lang="en-US" sz="1800" b="1" dirty="0">
                <a:solidFill>
                  <a:srgbClr val="000000"/>
                </a:solidFill>
                <a:latin typeface="Helvetica" pitchFamily="-128" charset="0"/>
              </a:rPr>
              <a:t>Bt-/S</a:t>
            </a:r>
            <a:endParaRPr lang="en-US" dirty="0">
              <a:latin typeface="Times" pitchFamily="-128" charset="0"/>
            </a:endParaRPr>
          </a:p>
        </p:txBody>
      </p:sp>
      <p:sp>
        <p:nvSpPr>
          <p:cNvPr id="29700" name="Rectangle 77"/>
          <p:cNvSpPr>
            <a:spLocks noChangeArrowheads="1"/>
          </p:cNvSpPr>
          <p:nvPr/>
        </p:nvSpPr>
        <p:spPr bwMode="auto">
          <a:xfrm>
            <a:off x="2457450" y="3733800"/>
            <a:ext cx="590550" cy="274637"/>
          </a:xfrm>
          <a:prstGeom prst="rect">
            <a:avLst/>
          </a:prstGeom>
          <a:noFill/>
          <a:ln w="9525">
            <a:noFill/>
            <a:miter lim="800000"/>
            <a:headEnd/>
            <a:tailEnd/>
          </a:ln>
        </p:spPr>
        <p:txBody>
          <a:bodyPr wrap="none" lIns="0" tIns="0" rIns="0" bIns="0">
            <a:spAutoFit/>
          </a:bodyPr>
          <a:lstStyle/>
          <a:p>
            <a:r>
              <a:rPr lang="en-US" sz="1800" b="1" dirty="0">
                <a:solidFill>
                  <a:srgbClr val="000000"/>
                </a:solidFill>
                <a:latin typeface="Helvetica" pitchFamily="-128" charset="0"/>
              </a:rPr>
              <a:t>Bt+/S</a:t>
            </a:r>
            <a:endParaRPr lang="en-US" dirty="0">
              <a:latin typeface="Times" pitchFamily="-128" charset="0"/>
            </a:endParaRPr>
          </a:p>
        </p:txBody>
      </p:sp>
      <p:sp>
        <p:nvSpPr>
          <p:cNvPr id="29701" name="Rectangle 79"/>
          <p:cNvSpPr>
            <a:spLocks noChangeArrowheads="1"/>
          </p:cNvSpPr>
          <p:nvPr/>
        </p:nvSpPr>
        <p:spPr bwMode="auto">
          <a:xfrm>
            <a:off x="1524000" y="1550988"/>
            <a:ext cx="2309339" cy="276999"/>
          </a:xfrm>
          <a:prstGeom prst="rect">
            <a:avLst/>
          </a:prstGeom>
          <a:noFill/>
          <a:ln w="9525">
            <a:noFill/>
            <a:miter lim="800000"/>
            <a:headEnd/>
            <a:tailEnd/>
          </a:ln>
        </p:spPr>
        <p:txBody>
          <a:bodyPr wrap="none" lIns="0" tIns="0" rIns="0" bIns="0">
            <a:spAutoFit/>
          </a:bodyPr>
          <a:lstStyle/>
          <a:p>
            <a:r>
              <a:rPr lang="en-US" sz="1800" b="1" dirty="0">
                <a:solidFill>
                  <a:srgbClr val="000000"/>
                </a:solidFill>
                <a:latin typeface="Helvetica" pitchFamily="-128" charset="0"/>
              </a:rPr>
              <a:t> damage in </a:t>
            </a:r>
            <a:r>
              <a:rPr lang="en-US" sz="1800" b="1" dirty="0" smtClean="0">
                <a:solidFill>
                  <a:srgbClr val="000000"/>
                </a:solidFill>
                <a:latin typeface="Helvetica" pitchFamily="-128" charset="0"/>
              </a:rPr>
              <a:t>Nebraska    </a:t>
            </a:r>
            <a:endParaRPr lang="en-US" dirty="0">
              <a:latin typeface="Times" pitchFamily="-128" charset="0"/>
            </a:endParaRPr>
          </a:p>
        </p:txBody>
      </p:sp>
      <p:grpSp>
        <p:nvGrpSpPr>
          <p:cNvPr id="2" name="Group 80"/>
          <p:cNvGrpSpPr>
            <a:grpSpLocks/>
          </p:cNvGrpSpPr>
          <p:nvPr/>
        </p:nvGrpSpPr>
        <p:grpSpPr bwMode="auto">
          <a:xfrm>
            <a:off x="571668" y="1550988"/>
            <a:ext cx="2350920" cy="2306637"/>
            <a:chOff x="69" y="732"/>
            <a:chExt cx="1843" cy="1817"/>
          </a:xfrm>
        </p:grpSpPr>
        <p:sp>
          <p:nvSpPr>
            <p:cNvPr id="29778" name="Rectangle 81"/>
            <p:cNvSpPr>
              <a:spLocks noChangeArrowheads="1"/>
            </p:cNvSpPr>
            <p:nvPr/>
          </p:nvSpPr>
          <p:spPr bwMode="auto">
            <a:xfrm>
              <a:off x="69" y="732"/>
              <a:ext cx="747" cy="216"/>
            </a:xfrm>
            <a:prstGeom prst="rect">
              <a:avLst/>
            </a:prstGeom>
            <a:noFill/>
            <a:ln w="9525">
              <a:noFill/>
              <a:miter lim="800000"/>
              <a:headEnd/>
              <a:tailEnd/>
            </a:ln>
          </p:spPr>
          <p:txBody>
            <a:bodyPr wrap="none" lIns="0" tIns="0" rIns="0" bIns="0">
              <a:spAutoFit/>
            </a:bodyPr>
            <a:lstStyle/>
            <a:p>
              <a:r>
                <a:rPr lang="en-US" sz="1800" b="1" i="1" dirty="0" err="1">
                  <a:solidFill>
                    <a:srgbClr val="000000"/>
                  </a:solidFill>
                  <a:latin typeface="Helvetica" pitchFamily="-128" charset="0"/>
                </a:rPr>
                <a:t>Cochylis</a:t>
              </a:r>
              <a:endParaRPr lang="en-US" dirty="0">
                <a:latin typeface="Times" pitchFamily="-128" charset="0"/>
              </a:endParaRPr>
            </a:p>
          </p:txBody>
        </p:sp>
        <p:sp>
          <p:nvSpPr>
            <p:cNvPr id="29779" name="Line 82"/>
            <p:cNvSpPr>
              <a:spLocks noChangeShapeType="1"/>
            </p:cNvSpPr>
            <p:nvPr/>
          </p:nvSpPr>
          <p:spPr bwMode="auto">
            <a:xfrm flipV="1">
              <a:off x="1664" y="2336"/>
              <a:ext cx="1" cy="64"/>
            </a:xfrm>
            <a:prstGeom prst="line">
              <a:avLst/>
            </a:prstGeom>
            <a:noFill/>
            <a:ln w="25400">
              <a:solidFill>
                <a:srgbClr val="000000"/>
              </a:solidFill>
              <a:round/>
              <a:headEnd/>
              <a:tailEnd/>
            </a:ln>
          </p:spPr>
          <p:txBody>
            <a:bodyPr/>
            <a:lstStyle/>
            <a:p>
              <a:endParaRPr lang="en-CA"/>
            </a:p>
          </p:txBody>
        </p:sp>
        <p:sp>
          <p:nvSpPr>
            <p:cNvPr id="29780" name="Line 83"/>
            <p:cNvSpPr>
              <a:spLocks noChangeShapeType="1"/>
            </p:cNvSpPr>
            <p:nvPr/>
          </p:nvSpPr>
          <p:spPr bwMode="auto">
            <a:xfrm flipV="1">
              <a:off x="1224" y="1560"/>
              <a:ext cx="1" cy="320"/>
            </a:xfrm>
            <a:prstGeom prst="line">
              <a:avLst/>
            </a:prstGeom>
            <a:noFill/>
            <a:ln w="25400">
              <a:solidFill>
                <a:srgbClr val="000000"/>
              </a:solidFill>
              <a:round/>
              <a:headEnd/>
              <a:tailEnd/>
            </a:ln>
          </p:spPr>
          <p:txBody>
            <a:bodyPr/>
            <a:lstStyle/>
            <a:p>
              <a:endParaRPr lang="en-CA"/>
            </a:p>
          </p:txBody>
        </p:sp>
        <p:sp>
          <p:nvSpPr>
            <p:cNvPr id="29781" name="Line 84"/>
            <p:cNvSpPr>
              <a:spLocks noChangeShapeType="1"/>
            </p:cNvSpPr>
            <p:nvPr/>
          </p:nvSpPr>
          <p:spPr bwMode="auto">
            <a:xfrm>
              <a:off x="800" y="1056"/>
              <a:ext cx="1" cy="296"/>
            </a:xfrm>
            <a:prstGeom prst="line">
              <a:avLst/>
            </a:prstGeom>
            <a:noFill/>
            <a:ln w="25400">
              <a:solidFill>
                <a:srgbClr val="000000"/>
              </a:solidFill>
              <a:round/>
              <a:headEnd/>
              <a:tailEnd/>
            </a:ln>
          </p:spPr>
          <p:txBody>
            <a:bodyPr/>
            <a:lstStyle/>
            <a:p>
              <a:endParaRPr lang="en-CA"/>
            </a:p>
          </p:txBody>
        </p:sp>
        <p:sp>
          <p:nvSpPr>
            <p:cNvPr id="29782" name="Freeform 85"/>
            <p:cNvSpPr>
              <a:spLocks/>
            </p:cNvSpPr>
            <p:nvPr/>
          </p:nvSpPr>
          <p:spPr bwMode="auto">
            <a:xfrm>
              <a:off x="472" y="1032"/>
              <a:ext cx="1440" cy="1384"/>
            </a:xfrm>
            <a:custGeom>
              <a:avLst/>
              <a:gdLst>
                <a:gd name="T0" fmla="*/ 0 w 1440"/>
                <a:gd name="T1" fmla="*/ 0 h 1384"/>
                <a:gd name="T2" fmla="*/ 0 w 1440"/>
                <a:gd name="T3" fmla="*/ 1384 h 1384"/>
                <a:gd name="T4" fmla="*/ 1440 w 1440"/>
                <a:gd name="T5" fmla="*/ 1384 h 1384"/>
                <a:gd name="T6" fmla="*/ 0 60000 65536"/>
                <a:gd name="T7" fmla="*/ 0 60000 65536"/>
                <a:gd name="T8" fmla="*/ 0 60000 65536"/>
                <a:gd name="T9" fmla="*/ 0 w 1440"/>
                <a:gd name="T10" fmla="*/ 0 h 1384"/>
                <a:gd name="T11" fmla="*/ 1440 w 1440"/>
                <a:gd name="T12" fmla="*/ 1384 h 1384"/>
              </a:gdLst>
              <a:ahLst/>
              <a:cxnLst>
                <a:cxn ang="T6">
                  <a:pos x="T0" y="T1"/>
                </a:cxn>
                <a:cxn ang="T7">
                  <a:pos x="T2" y="T3"/>
                </a:cxn>
                <a:cxn ang="T8">
                  <a:pos x="T4" y="T5"/>
                </a:cxn>
              </a:cxnLst>
              <a:rect l="T9" t="T10" r="T11" b="T12"/>
              <a:pathLst>
                <a:path w="1440" h="1384">
                  <a:moveTo>
                    <a:pt x="0" y="0"/>
                  </a:moveTo>
                  <a:lnTo>
                    <a:pt x="0" y="1384"/>
                  </a:lnTo>
                  <a:lnTo>
                    <a:pt x="1440" y="1384"/>
                  </a:lnTo>
                </a:path>
              </a:pathLst>
            </a:custGeom>
            <a:noFill/>
            <a:ln w="25400">
              <a:solidFill>
                <a:srgbClr val="000000"/>
              </a:solidFill>
              <a:round/>
              <a:headEnd/>
              <a:tailEnd/>
            </a:ln>
          </p:spPr>
          <p:txBody>
            <a:bodyPr/>
            <a:lstStyle/>
            <a:p>
              <a:endParaRPr lang="en-CA"/>
            </a:p>
          </p:txBody>
        </p:sp>
        <p:sp>
          <p:nvSpPr>
            <p:cNvPr id="29783" name="Rectangle 86"/>
            <p:cNvSpPr>
              <a:spLocks noChangeArrowheads="1"/>
            </p:cNvSpPr>
            <p:nvPr/>
          </p:nvSpPr>
          <p:spPr bwMode="auto">
            <a:xfrm>
              <a:off x="696" y="1344"/>
              <a:ext cx="216" cy="1072"/>
            </a:xfrm>
            <a:prstGeom prst="rect">
              <a:avLst/>
            </a:prstGeom>
            <a:solidFill>
              <a:srgbClr val="FCF305"/>
            </a:solidFill>
            <a:ln w="9525">
              <a:noFill/>
              <a:miter lim="800000"/>
              <a:headEnd/>
              <a:tailEnd/>
            </a:ln>
          </p:spPr>
          <p:txBody>
            <a:bodyPr/>
            <a:lstStyle/>
            <a:p>
              <a:endParaRPr lang="en-CA"/>
            </a:p>
          </p:txBody>
        </p:sp>
        <p:sp>
          <p:nvSpPr>
            <p:cNvPr id="29784" name="Rectangle 87"/>
            <p:cNvSpPr>
              <a:spLocks noChangeArrowheads="1"/>
            </p:cNvSpPr>
            <p:nvPr/>
          </p:nvSpPr>
          <p:spPr bwMode="auto">
            <a:xfrm>
              <a:off x="688" y="1336"/>
              <a:ext cx="232" cy="1088"/>
            </a:xfrm>
            <a:prstGeom prst="rect">
              <a:avLst/>
            </a:prstGeom>
            <a:noFill/>
            <a:ln w="25400">
              <a:solidFill>
                <a:srgbClr val="000000"/>
              </a:solidFill>
              <a:miter lim="800000"/>
              <a:headEnd/>
              <a:tailEnd/>
            </a:ln>
          </p:spPr>
          <p:txBody>
            <a:bodyPr/>
            <a:lstStyle/>
            <a:p>
              <a:endParaRPr lang="en-CA"/>
            </a:p>
          </p:txBody>
        </p:sp>
        <p:sp>
          <p:nvSpPr>
            <p:cNvPr id="29785" name="Rectangle 88"/>
            <p:cNvSpPr>
              <a:spLocks noChangeArrowheads="1"/>
            </p:cNvSpPr>
            <p:nvPr/>
          </p:nvSpPr>
          <p:spPr bwMode="auto">
            <a:xfrm>
              <a:off x="1136" y="1752"/>
              <a:ext cx="216" cy="672"/>
            </a:xfrm>
            <a:prstGeom prst="rect">
              <a:avLst/>
            </a:prstGeom>
            <a:solidFill>
              <a:srgbClr val="FFC000"/>
            </a:solidFill>
            <a:ln w="9525">
              <a:noFill/>
              <a:miter lim="800000"/>
              <a:headEnd/>
              <a:tailEnd/>
            </a:ln>
          </p:spPr>
          <p:txBody>
            <a:bodyPr/>
            <a:lstStyle/>
            <a:p>
              <a:endParaRPr lang="en-CA"/>
            </a:p>
          </p:txBody>
        </p:sp>
        <p:sp>
          <p:nvSpPr>
            <p:cNvPr id="29786" name="Rectangle 89"/>
            <p:cNvSpPr>
              <a:spLocks noChangeArrowheads="1"/>
            </p:cNvSpPr>
            <p:nvPr/>
          </p:nvSpPr>
          <p:spPr bwMode="auto">
            <a:xfrm>
              <a:off x="1128" y="1744"/>
              <a:ext cx="232" cy="688"/>
            </a:xfrm>
            <a:prstGeom prst="rect">
              <a:avLst/>
            </a:prstGeom>
            <a:noFill/>
            <a:ln w="25400">
              <a:solidFill>
                <a:srgbClr val="000000"/>
              </a:solidFill>
              <a:miter lim="800000"/>
              <a:headEnd/>
              <a:tailEnd/>
            </a:ln>
          </p:spPr>
          <p:txBody>
            <a:bodyPr/>
            <a:lstStyle/>
            <a:p>
              <a:endParaRPr lang="en-CA"/>
            </a:p>
          </p:txBody>
        </p:sp>
        <p:sp>
          <p:nvSpPr>
            <p:cNvPr id="29787" name="Rectangle 90"/>
            <p:cNvSpPr>
              <a:spLocks noChangeArrowheads="1"/>
            </p:cNvSpPr>
            <p:nvPr/>
          </p:nvSpPr>
          <p:spPr bwMode="auto">
            <a:xfrm>
              <a:off x="1568" y="2368"/>
              <a:ext cx="224" cy="56"/>
            </a:xfrm>
            <a:prstGeom prst="rect">
              <a:avLst/>
            </a:prstGeom>
            <a:solidFill>
              <a:srgbClr val="DD0806"/>
            </a:solidFill>
            <a:ln w="9525">
              <a:noFill/>
              <a:miter lim="800000"/>
              <a:headEnd/>
              <a:tailEnd/>
            </a:ln>
          </p:spPr>
          <p:txBody>
            <a:bodyPr/>
            <a:lstStyle/>
            <a:p>
              <a:endParaRPr lang="en-CA"/>
            </a:p>
          </p:txBody>
        </p:sp>
        <p:sp>
          <p:nvSpPr>
            <p:cNvPr id="29788" name="Rectangle 91"/>
            <p:cNvSpPr>
              <a:spLocks noChangeArrowheads="1"/>
            </p:cNvSpPr>
            <p:nvPr/>
          </p:nvSpPr>
          <p:spPr bwMode="auto">
            <a:xfrm>
              <a:off x="1560" y="2360"/>
              <a:ext cx="240" cy="72"/>
            </a:xfrm>
            <a:prstGeom prst="rect">
              <a:avLst/>
            </a:prstGeom>
            <a:noFill/>
            <a:ln w="25400">
              <a:solidFill>
                <a:srgbClr val="000000"/>
              </a:solidFill>
              <a:miter lim="800000"/>
              <a:headEnd/>
              <a:tailEnd/>
            </a:ln>
          </p:spPr>
          <p:txBody>
            <a:bodyPr/>
            <a:lstStyle/>
            <a:p>
              <a:endParaRPr lang="en-CA"/>
            </a:p>
          </p:txBody>
        </p:sp>
        <p:sp>
          <p:nvSpPr>
            <p:cNvPr id="29789" name="Rectangle 92"/>
            <p:cNvSpPr>
              <a:spLocks noChangeArrowheads="1"/>
            </p:cNvSpPr>
            <p:nvPr/>
          </p:nvSpPr>
          <p:spPr bwMode="auto">
            <a:xfrm>
              <a:off x="331" y="2333"/>
              <a:ext cx="100" cy="216"/>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a:t>
              </a:r>
              <a:endParaRPr lang="en-US">
                <a:latin typeface="Times" pitchFamily="-128" charset="0"/>
              </a:endParaRPr>
            </a:p>
          </p:txBody>
        </p:sp>
        <p:sp>
          <p:nvSpPr>
            <p:cNvPr id="29790" name="Rectangle 93"/>
            <p:cNvSpPr>
              <a:spLocks noChangeArrowheads="1"/>
            </p:cNvSpPr>
            <p:nvPr/>
          </p:nvSpPr>
          <p:spPr bwMode="auto">
            <a:xfrm>
              <a:off x="116" y="1516"/>
              <a:ext cx="349" cy="216"/>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0.10</a:t>
              </a:r>
              <a:endParaRPr lang="en-US">
                <a:latin typeface="Times" pitchFamily="-128" charset="0"/>
              </a:endParaRPr>
            </a:p>
          </p:txBody>
        </p:sp>
        <p:sp>
          <p:nvSpPr>
            <p:cNvPr id="29791" name="Rectangle 94"/>
            <p:cNvSpPr>
              <a:spLocks noChangeArrowheads="1"/>
            </p:cNvSpPr>
            <p:nvPr/>
          </p:nvSpPr>
          <p:spPr bwMode="auto">
            <a:xfrm>
              <a:off x="116" y="1092"/>
              <a:ext cx="349" cy="216"/>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0.15</a:t>
              </a:r>
              <a:endParaRPr lang="en-US">
                <a:latin typeface="Times" pitchFamily="-128" charset="0"/>
              </a:endParaRPr>
            </a:p>
          </p:txBody>
        </p:sp>
        <p:sp>
          <p:nvSpPr>
            <p:cNvPr id="29792" name="Line 95"/>
            <p:cNvSpPr>
              <a:spLocks noChangeShapeType="1"/>
            </p:cNvSpPr>
            <p:nvPr/>
          </p:nvSpPr>
          <p:spPr bwMode="auto">
            <a:xfrm flipH="1">
              <a:off x="424" y="2416"/>
              <a:ext cx="40" cy="1"/>
            </a:xfrm>
            <a:prstGeom prst="line">
              <a:avLst/>
            </a:prstGeom>
            <a:noFill/>
            <a:ln w="25400">
              <a:solidFill>
                <a:srgbClr val="000000"/>
              </a:solidFill>
              <a:round/>
              <a:headEnd/>
              <a:tailEnd/>
            </a:ln>
          </p:spPr>
          <p:txBody>
            <a:bodyPr/>
            <a:lstStyle/>
            <a:p>
              <a:endParaRPr lang="en-CA"/>
            </a:p>
          </p:txBody>
        </p:sp>
        <p:sp>
          <p:nvSpPr>
            <p:cNvPr id="29793" name="Line 96"/>
            <p:cNvSpPr>
              <a:spLocks noChangeShapeType="1"/>
            </p:cNvSpPr>
            <p:nvPr/>
          </p:nvSpPr>
          <p:spPr bwMode="auto">
            <a:xfrm flipH="1">
              <a:off x="416" y="1992"/>
              <a:ext cx="40" cy="1"/>
            </a:xfrm>
            <a:prstGeom prst="line">
              <a:avLst/>
            </a:prstGeom>
            <a:noFill/>
            <a:ln w="25400">
              <a:solidFill>
                <a:srgbClr val="000000"/>
              </a:solidFill>
              <a:round/>
              <a:headEnd/>
              <a:tailEnd/>
            </a:ln>
          </p:spPr>
          <p:txBody>
            <a:bodyPr/>
            <a:lstStyle/>
            <a:p>
              <a:endParaRPr lang="en-CA"/>
            </a:p>
          </p:txBody>
        </p:sp>
        <p:sp>
          <p:nvSpPr>
            <p:cNvPr id="29794" name="Line 97"/>
            <p:cNvSpPr>
              <a:spLocks noChangeShapeType="1"/>
            </p:cNvSpPr>
            <p:nvPr/>
          </p:nvSpPr>
          <p:spPr bwMode="auto">
            <a:xfrm flipH="1">
              <a:off x="416" y="1560"/>
              <a:ext cx="40" cy="1"/>
            </a:xfrm>
            <a:prstGeom prst="line">
              <a:avLst/>
            </a:prstGeom>
            <a:noFill/>
            <a:ln w="25400">
              <a:solidFill>
                <a:srgbClr val="000000"/>
              </a:solidFill>
              <a:round/>
              <a:headEnd/>
              <a:tailEnd/>
            </a:ln>
          </p:spPr>
          <p:txBody>
            <a:bodyPr/>
            <a:lstStyle/>
            <a:p>
              <a:endParaRPr lang="en-CA"/>
            </a:p>
          </p:txBody>
        </p:sp>
        <p:sp>
          <p:nvSpPr>
            <p:cNvPr id="29795" name="Line 98"/>
            <p:cNvSpPr>
              <a:spLocks noChangeShapeType="1"/>
            </p:cNvSpPr>
            <p:nvPr/>
          </p:nvSpPr>
          <p:spPr bwMode="auto">
            <a:xfrm flipH="1">
              <a:off x="416" y="1136"/>
              <a:ext cx="40" cy="1"/>
            </a:xfrm>
            <a:prstGeom prst="line">
              <a:avLst/>
            </a:prstGeom>
            <a:noFill/>
            <a:ln w="25400">
              <a:solidFill>
                <a:srgbClr val="000000"/>
              </a:solidFill>
              <a:round/>
              <a:headEnd/>
              <a:tailEnd/>
            </a:ln>
          </p:spPr>
          <p:txBody>
            <a:bodyPr/>
            <a:lstStyle/>
            <a:p>
              <a:endParaRPr lang="en-CA"/>
            </a:p>
          </p:txBody>
        </p:sp>
        <p:sp>
          <p:nvSpPr>
            <p:cNvPr id="29796" name="Rectangle 99"/>
            <p:cNvSpPr>
              <a:spLocks noChangeArrowheads="1"/>
            </p:cNvSpPr>
            <p:nvPr/>
          </p:nvSpPr>
          <p:spPr bwMode="auto">
            <a:xfrm>
              <a:off x="116" y="1932"/>
              <a:ext cx="349" cy="217"/>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0.05</a:t>
              </a:r>
              <a:endParaRPr lang="en-US">
                <a:latin typeface="Times" pitchFamily="-128" charset="0"/>
              </a:endParaRPr>
            </a:p>
          </p:txBody>
        </p:sp>
        <p:sp>
          <p:nvSpPr>
            <p:cNvPr id="29797" name="Rectangle 100"/>
            <p:cNvSpPr>
              <a:spLocks noChangeArrowheads="1"/>
            </p:cNvSpPr>
            <p:nvPr/>
          </p:nvSpPr>
          <p:spPr bwMode="auto">
            <a:xfrm>
              <a:off x="980" y="1429"/>
              <a:ext cx="249" cy="216"/>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NS</a:t>
              </a:r>
              <a:endParaRPr lang="en-US">
                <a:latin typeface="Times" pitchFamily="-128" charset="0"/>
              </a:endParaRPr>
            </a:p>
          </p:txBody>
        </p:sp>
        <p:sp>
          <p:nvSpPr>
            <p:cNvPr id="29798" name="Rectangle 101"/>
            <p:cNvSpPr>
              <a:spLocks noChangeArrowheads="1"/>
            </p:cNvSpPr>
            <p:nvPr/>
          </p:nvSpPr>
          <p:spPr bwMode="auto">
            <a:xfrm>
              <a:off x="1428" y="1949"/>
              <a:ext cx="185" cy="287"/>
            </a:xfrm>
            <a:prstGeom prst="rect">
              <a:avLst/>
            </a:prstGeom>
            <a:noFill/>
            <a:ln w="9525">
              <a:noFill/>
              <a:miter lim="800000"/>
              <a:headEnd/>
              <a:tailEnd/>
            </a:ln>
          </p:spPr>
          <p:txBody>
            <a:bodyPr wrap="none" lIns="0" tIns="0" rIns="0" bIns="0">
              <a:spAutoFit/>
            </a:bodyPr>
            <a:lstStyle/>
            <a:p>
              <a:r>
                <a:rPr lang="en-US" b="1" dirty="0">
                  <a:solidFill>
                    <a:srgbClr val="000000"/>
                  </a:solidFill>
                  <a:latin typeface="Helvetica" pitchFamily="-128" charset="0"/>
                </a:rPr>
                <a:t>**</a:t>
              </a:r>
              <a:endParaRPr lang="en-US" dirty="0">
                <a:latin typeface="Times" pitchFamily="-128" charset="0"/>
              </a:endParaRPr>
            </a:p>
          </p:txBody>
        </p:sp>
      </p:grpSp>
      <p:sp>
        <p:nvSpPr>
          <p:cNvPr id="29703" name="Rectangle 103"/>
          <p:cNvSpPr>
            <a:spLocks noChangeArrowheads="1"/>
          </p:cNvSpPr>
          <p:nvPr/>
        </p:nvSpPr>
        <p:spPr bwMode="auto">
          <a:xfrm>
            <a:off x="4262438" y="1524000"/>
            <a:ext cx="1079500" cy="274638"/>
          </a:xfrm>
          <a:prstGeom prst="rect">
            <a:avLst/>
          </a:prstGeom>
          <a:noFill/>
          <a:ln w="9525">
            <a:noFill/>
            <a:miter lim="800000"/>
            <a:headEnd/>
            <a:tailEnd/>
          </a:ln>
        </p:spPr>
        <p:txBody>
          <a:bodyPr wrap="none" lIns="0" tIns="0" rIns="0" bIns="0">
            <a:spAutoFit/>
          </a:bodyPr>
          <a:lstStyle/>
          <a:p>
            <a:r>
              <a:rPr lang="en-US" sz="1800" b="1" i="1" dirty="0">
                <a:solidFill>
                  <a:srgbClr val="000000"/>
                </a:solidFill>
                <a:latin typeface="Helvetica" pitchFamily="-128" charset="0"/>
              </a:rPr>
              <a:t> </a:t>
            </a:r>
            <a:r>
              <a:rPr lang="en-US" sz="1800" b="1" i="1" dirty="0" err="1">
                <a:solidFill>
                  <a:srgbClr val="000000"/>
                </a:solidFill>
                <a:latin typeface="Helvetica" pitchFamily="-128" charset="0"/>
              </a:rPr>
              <a:t>Cochylis</a:t>
            </a:r>
            <a:r>
              <a:rPr lang="en-US" sz="1800" b="1" i="1" dirty="0">
                <a:solidFill>
                  <a:srgbClr val="000000"/>
                </a:solidFill>
                <a:latin typeface="Helvetica" pitchFamily="-128" charset="0"/>
              </a:rPr>
              <a:t> </a:t>
            </a:r>
            <a:endParaRPr lang="en-US" dirty="0">
              <a:latin typeface="Times" pitchFamily="-128" charset="0"/>
            </a:endParaRPr>
          </a:p>
        </p:txBody>
      </p:sp>
      <p:sp>
        <p:nvSpPr>
          <p:cNvPr id="29704" name="Rectangle 104"/>
          <p:cNvSpPr>
            <a:spLocks noChangeArrowheads="1"/>
          </p:cNvSpPr>
          <p:nvPr/>
        </p:nvSpPr>
        <p:spPr bwMode="auto">
          <a:xfrm>
            <a:off x="5334000" y="1524000"/>
            <a:ext cx="2387600" cy="274638"/>
          </a:xfrm>
          <a:prstGeom prst="rect">
            <a:avLst/>
          </a:prstGeom>
          <a:noFill/>
          <a:ln w="9525">
            <a:noFill/>
            <a:miter lim="800000"/>
            <a:headEnd/>
            <a:tailEnd/>
          </a:ln>
        </p:spPr>
        <p:txBody>
          <a:bodyPr wrap="none" lIns="0" tIns="0" rIns="0" bIns="0">
            <a:spAutoFit/>
          </a:bodyPr>
          <a:lstStyle/>
          <a:p>
            <a:r>
              <a:rPr lang="en-US" sz="1800" b="1" dirty="0">
                <a:solidFill>
                  <a:srgbClr val="000000"/>
                </a:solidFill>
                <a:latin typeface="Helvetica" pitchFamily="-128" charset="0"/>
              </a:rPr>
              <a:t>damage in Colorado   </a:t>
            </a:r>
            <a:endParaRPr lang="en-US" dirty="0">
              <a:latin typeface="Times" pitchFamily="-128" charset="0"/>
            </a:endParaRPr>
          </a:p>
        </p:txBody>
      </p:sp>
      <p:sp>
        <p:nvSpPr>
          <p:cNvPr id="29705" name="Line 105"/>
          <p:cNvSpPr>
            <a:spLocks noChangeShapeType="1"/>
          </p:cNvSpPr>
          <p:nvPr/>
        </p:nvSpPr>
        <p:spPr bwMode="auto">
          <a:xfrm flipV="1">
            <a:off x="6415088" y="3559175"/>
            <a:ext cx="1587" cy="82550"/>
          </a:xfrm>
          <a:prstGeom prst="line">
            <a:avLst/>
          </a:prstGeom>
          <a:noFill/>
          <a:ln w="25400">
            <a:solidFill>
              <a:srgbClr val="000000"/>
            </a:solidFill>
            <a:round/>
            <a:headEnd/>
            <a:tailEnd/>
          </a:ln>
        </p:spPr>
        <p:txBody>
          <a:bodyPr/>
          <a:lstStyle/>
          <a:p>
            <a:endParaRPr lang="en-CA"/>
          </a:p>
        </p:txBody>
      </p:sp>
      <p:sp>
        <p:nvSpPr>
          <p:cNvPr id="29706" name="Line 106"/>
          <p:cNvSpPr>
            <a:spLocks noChangeShapeType="1"/>
          </p:cNvSpPr>
          <p:nvPr/>
        </p:nvSpPr>
        <p:spPr bwMode="auto">
          <a:xfrm flipV="1">
            <a:off x="5854700" y="2838450"/>
            <a:ext cx="1588" cy="406400"/>
          </a:xfrm>
          <a:prstGeom prst="line">
            <a:avLst/>
          </a:prstGeom>
          <a:noFill/>
          <a:ln w="25400">
            <a:solidFill>
              <a:srgbClr val="000000"/>
            </a:solidFill>
            <a:round/>
            <a:headEnd/>
            <a:tailEnd/>
          </a:ln>
        </p:spPr>
        <p:txBody>
          <a:bodyPr/>
          <a:lstStyle/>
          <a:p>
            <a:endParaRPr lang="en-CA"/>
          </a:p>
        </p:txBody>
      </p:sp>
      <p:sp>
        <p:nvSpPr>
          <p:cNvPr id="29707" name="Line 107"/>
          <p:cNvSpPr>
            <a:spLocks noChangeShapeType="1"/>
          </p:cNvSpPr>
          <p:nvPr/>
        </p:nvSpPr>
        <p:spPr bwMode="auto">
          <a:xfrm>
            <a:off x="5303838" y="2239963"/>
            <a:ext cx="1587" cy="436562"/>
          </a:xfrm>
          <a:prstGeom prst="line">
            <a:avLst/>
          </a:prstGeom>
          <a:noFill/>
          <a:ln w="25400">
            <a:solidFill>
              <a:srgbClr val="000000"/>
            </a:solidFill>
            <a:round/>
            <a:headEnd/>
            <a:tailEnd/>
          </a:ln>
        </p:spPr>
        <p:txBody>
          <a:bodyPr/>
          <a:lstStyle/>
          <a:p>
            <a:endParaRPr lang="en-CA"/>
          </a:p>
        </p:txBody>
      </p:sp>
      <p:sp>
        <p:nvSpPr>
          <p:cNvPr id="29708" name="Freeform 108"/>
          <p:cNvSpPr>
            <a:spLocks/>
          </p:cNvSpPr>
          <p:nvPr/>
        </p:nvSpPr>
        <p:spPr bwMode="auto">
          <a:xfrm>
            <a:off x="4895850" y="1905000"/>
            <a:ext cx="1836738" cy="1755775"/>
          </a:xfrm>
          <a:custGeom>
            <a:avLst/>
            <a:gdLst>
              <a:gd name="T0" fmla="*/ 0 w 1440"/>
              <a:gd name="T1" fmla="*/ 0 h 1384"/>
              <a:gd name="T2" fmla="*/ 0 w 1440"/>
              <a:gd name="T3" fmla="*/ 2147483647 h 1384"/>
              <a:gd name="T4" fmla="*/ 2147483647 w 1440"/>
              <a:gd name="T5" fmla="*/ 2147483647 h 1384"/>
              <a:gd name="T6" fmla="*/ 0 60000 65536"/>
              <a:gd name="T7" fmla="*/ 0 60000 65536"/>
              <a:gd name="T8" fmla="*/ 0 60000 65536"/>
              <a:gd name="T9" fmla="*/ 0 w 1440"/>
              <a:gd name="T10" fmla="*/ 0 h 1384"/>
              <a:gd name="T11" fmla="*/ 1440 w 1440"/>
              <a:gd name="T12" fmla="*/ 1384 h 1384"/>
            </a:gdLst>
            <a:ahLst/>
            <a:cxnLst>
              <a:cxn ang="T6">
                <a:pos x="T0" y="T1"/>
              </a:cxn>
              <a:cxn ang="T7">
                <a:pos x="T2" y="T3"/>
              </a:cxn>
              <a:cxn ang="T8">
                <a:pos x="T4" y="T5"/>
              </a:cxn>
            </a:cxnLst>
            <a:rect l="T9" t="T10" r="T11" b="T12"/>
            <a:pathLst>
              <a:path w="1440" h="1384">
                <a:moveTo>
                  <a:pt x="0" y="0"/>
                </a:moveTo>
                <a:lnTo>
                  <a:pt x="0" y="1384"/>
                </a:lnTo>
                <a:lnTo>
                  <a:pt x="1440" y="1384"/>
                </a:lnTo>
              </a:path>
            </a:pathLst>
          </a:custGeom>
          <a:noFill/>
          <a:ln w="25400">
            <a:solidFill>
              <a:srgbClr val="000000"/>
            </a:solidFill>
            <a:round/>
            <a:headEnd/>
            <a:tailEnd/>
          </a:ln>
        </p:spPr>
        <p:txBody>
          <a:bodyPr/>
          <a:lstStyle/>
          <a:p>
            <a:endParaRPr lang="en-CA"/>
          </a:p>
        </p:txBody>
      </p:sp>
      <p:sp>
        <p:nvSpPr>
          <p:cNvPr id="29709" name="Rectangle 109"/>
          <p:cNvSpPr>
            <a:spLocks noChangeArrowheads="1"/>
          </p:cNvSpPr>
          <p:nvPr/>
        </p:nvSpPr>
        <p:spPr bwMode="auto">
          <a:xfrm>
            <a:off x="5181600" y="2554288"/>
            <a:ext cx="274638" cy="1106487"/>
          </a:xfrm>
          <a:prstGeom prst="rect">
            <a:avLst/>
          </a:prstGeom>
          <a:solidFill>
            <a:srgbClr val="FCF305"/>
          </a:solidFill>
          <a:ln w="9525">
            <a:noFill/>
            <a:miter lim="800000"/>
            <a:headEnd/>
            <a:tailEnd/>
          </a:ln>
        </p:spPr>
        <p:txBody>
          <a:bodyPr/>
          <a:lstStyle/>
          <a:p>
            <a:endParaRPr lang="en-CA"/>
          </a:p>
        </p:txBody>
      </p:sp>
      <p:sp>
        <p:nvSpPr>
          <p:cNvPr id="29710" name="Rectangle 110"/>
          <p:cNvSpPr>
            <a:spLocks noChangeArrowheads="1"/>
          </p:cNvSpPr>
          <p:nvPr/>
        </p:nvSpPr>
        <p:spPr bwMode="auto">
          <a:xfrm>
            <a:off x="5170488" y="2544763"/>
            <a:ext cx="296862" cy="1127125"/>
          </a:xfrm>
          <a:prstGeom prst="rect">
            <a:avLst/>
          </a:prstGeom>
          <a:noFill/>
          <a:ln w="25400">
            <a:solidFill>
              <a:srgbClr val="000000"/>
            </a:solidFill>
            <a:miter lim="800000"/>
            <a:headEnd/>
            <a:tailEnd/>
          </a:ln>
        </p:spPr>
        <p:txBody>
          <a:bodyPr/>
          <a:lstStyle/>
          <a:p>
            <a:endParaRPr lang="en-CA"/>
          </a:p>
        </p:txBody>
      </p:sp>
      <p:sp>
        <p:nvSpPr>
          <p:cNvPr id="29711" name="Rectangle 111"/>
          <p:cNvSpPr>
            <a:spLocks noChangeArrowheads="1"/>
          </p:cNvSpPr>
          <p:nvPr/>
        </p:nvSpPr>
        <p:spPr bwMode="auto">
          <a:xfrm>
            <a:off x="5732463" y="3041650"/>
            <a:ext cx="274637" cy="619125"/>
          </a:xfrm>
          <a:prstGeom prst="rect">
            <a:avLst/>
          </a:prstGeom>
          <a:solidFill>
            <a:srgbClr val="FFC000"/>
          </a:solidFill>
          <a:ln w="9525">
            <a:noFill/>
            <a:miter lim="800000"/>
            <a:headEnd/>
            <a:tailEnd/>
          </a:ln>
        </p:spPr>
        <p:txBody>
          <a:bodyPr/>
          <a:lstStyle/>
          <a:p>
            <a:endParaRPr lang="en-CA"/>
          </a:p>
        </p:txBody>
      </p:sp>
      <p:sp>
        <p:nvSpPr>
          <p:cNvPr id="29712" name="Rectangle 112"/>
          <p:cNvSpPr>
            <a:spLocks noChangeArrowheads="1"/>
          </p:cNvSpPr>
          <p:nvPr/>
        </p:nvSpPr>
        <p:spPr bwMode="auto">
          <a:xfrm>
            <a:off x="5721350" y="3032125"/>
            <a:ext cx="296863" cy="639763"/>
          </a:xfrm>
          <a:prstGeom prst="rect">
            <a:avLst/>
          </a:prstGeom>
          <a:noFill/>
          <a:ln w="25400">
            <a:solidFill>
              <a:srgbClr val="000000"/>
            </a:solidFill>
            <a:miter lim="800000"/>
            <a:headEnd/>
            <a:tailEnd/>
          </a:ln>
        </p:spPr>
        <p:txBody>
          <a:bodyPr/>
          <a:lstStyle/>
          <a:p>
            <a:endParaRPr lang="en-CA"/>
          </a:p>
        </p:txBody>
      </p:sp>
      <p:sp>
        <p:nvSpPr>
          <p:cNvPr id="29713" name="Rectangle 113"/>
          <p:cNvSpPr>
            <a:spLocks noChangeArrowheads="1"/>
          </p:cNvSpPr>
          <p:nvPr/>
        </p:nvSpPr>
        <p:spPr bwMode="auto">
          <a:xfrm>
            <a:off x="6283325" y="3590925"/>
            <a:ext cx="285750" cy="69850"/>
          </a:xfrm>
          <a:prstGeom prst="rect">
            <a:avLst/>
          </a:prstGeom>
          <a:solidFill>
            <a:srgbClr val="DD0806"/>
          </a:solidFill>
          <a:ln w="9525">
            <a:noFill/>
            <a:miter lim="800000"/>
            <a:headEnd/>
            <a:tailEnd/>
          </a:ln>
        </p:spPr>
        <p:txBody>
          <a:bodyPr/>
          <a:lstStyle/>
          <a:p>
            <a:endParaRPr lang="en-CA"/>
          </a:p>
        </p:txBody>
      </p:sp>
      <p:sp>
        <p:nvSpPr>
          <p:cNvPr id="29714" name="Rectangle 114"/>
          <p:cNvSpPr>
            <a:spLocks noChangeArrowheads="1"/>
          </p:cNvSpPr>
          <p:nvPr/>
        </p:nvSpPr>
        <p:spPr bwMode="auto">
          <a:xfrm>
            <a:off x="6272213" y="3579813"/>
            <a:ext cx="306387" cy="92075"/>
          </a:xfrm>
          <a:prstGeom prst="rect">
            <a:avLst/>
          </a:prstGeom>
          <a:noFill/>
          <a:ln w="25400">
            <a:solidFill>
              <a:srgbClr val="000000"/>
            </a:solidFill>
            <a:miter lim="800000"/>
            <a:headEnd/>
            <a:tailEnd/>
          </a:ln>
        </p:spPr>
        <p:txBody>
          <a:bodyPr/>
          <a:lstStyle/>
          <a:p>
            <a:endParaRPr lang="en-CA"/>
          </a:p>
        </p:txBody>
      </p:sp>
      <p:sp>
        <p:nvSpPr>
          <p:cNvPr id="29715" name="Rectangle 115"/>
          <p:cNvSpPr>
            <a:spLocks noChangeArrowheads="1"/>
          </p:cNvSpPr>
          <p:nvPr/>
        </p:nvSpPr>
        <p:spPr bwMode="auto">
          <a:xfrm>
            <a:off x="4711700" y="3554413"/>
            <a:ext cx="127000" cy="274637"/>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a:t>
            </a:r>
            <a:endParaRPr lang="en-US">
              <a:latin typeface="Times" pitchFamily="-128" charset="0"/>
            </a:endParaRPr>
          </a:p>
        </p:txBody>
      </p:sp>
      <p:sp>
        <p:nvSpPr>
          <p:cNvPr id="29716" name="Rectangle 116"/>
          <p:cNvSpPr>
            <a:spLocks noChangeArrowheads="1"/>
          </p:cNvSpPr>
          <p:nvPr/>
        </p:nvSpPr>
        <p:spPr bwMode="auto">
          <a:xfrm>
            <a:off x="4435475" y="2519363"/>
            <a:ext cx="444500" cy="274637"/>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0.10</a:t>
            </a:r>
            <a:endParaRPr lang="en-US">
              <a:latin typeface="Times" pitchFamily="-128" charset="0"/>
            </a:endParaRPr>
          </a:p>
        </p:txBody>
      </p:sp>
      <p:sp>
        <p:nvSpPr>
          <p:cNvPr id="29717" name="Rectangle 117"/>
          <p:cNvSpPr>
            <a:spLocks noChangeArrowheads="1"/>
          </p:cNvSpPr>
          <p:nvPr/>
        </p:nvSpPr>
        <p:spPr bwMode="auto">
          <a:xfrm>
            <a:off x="4435475" y="1981200"/>
            <a:ext cx="444500" cy="274638"/>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0.15</a:t>
            </a:r>
            <a:endParaRPr lang="en-US">
              <a:latin typeface="Times" pitchFamily="-128" charset="0"/>
            </a:endParaRPr>
          </a:p>
        </p:txBody>
      </p:sp>
      <p:sp>
        <p:nvSpPr>
          <p:cNvPr id="29718" name="Line 118"/>
          <p:cNvSpPr>
            <a:spLocks noChangeShapeType="1"/>
          </p:cNvSpPr>
          <p:nvPr/>
        </p:nvSpPr>
        <p:spPr bwMode="auto">
          <a:xfrm flipH="1">
            <a:off x="4833938" y="3660775"/>
            <a:ext cx="50800" cy="1588"/>
          </a:xfrm>
          <a:prstGeom prst="line">
            <a:avLst/>
          </a:prstGeom>
          <a:noFill/>
          <a:ln w="25400">
            <a:solidFill>
              <a:srgbClr val="000000"/>
            </a:solidFill>
            <a:round/>
            <a:headEnd/>
            <a:tailEnd/>
          </a:ln>
        </p:spPr>
        <p:txBody>
          <a:bodyPr/>
          <a:lstStyle/>
          <a:p>
            <a:endParaRPr lang="en-CA"/>
          </a:p>
        </p:txBody>
      </p:sp>
      <p:sp>
        <p:nvSpPr>
          <p:cNvPr id="29719" name="Line 119"/>
          <p:cNvSpPr>
            <a:spLocks noChangeShapeType="1"/>
          </p:cNvSpPr>
          <p:nvPr/>
        </p:nvSpPr>
        <p:spPr bwMode="auto">
          <a:xfrm flipH="1">
            <a:off x="4813300" y="3122613"/>
            <a:ext cx="50800" cy="1587"/>
          </a:xfrm>
          <a:prstGeom prst="line">
            <a:avLst/>
          </a:prstGeom>
          <a:noFill/>
          <a:ln w="25400">
            <a:solidFill>
              <a:srgbClr val="000000"/>
            </a:solidFill>
            <a:round/>
            <a:headEnd/>
            <a:tailEnd/>
          </a:ln>
        </p:spPr>
        <p:txBody>
          <a:bodyPr/>
          <a:lstStyle/>
          <a:p>
            <a:endParaRPr lang="en-CA"/>
          </a:p>
        </p:txBody>
      </p:sp>
      <p:sp>
        <p:nvSpPr>
          <p:cNvPr id="29720" name="Line 120"/>
          <p:cNvSpPr>
            <a:spLocks noChangeShapeType="1"/>
          </p:cNvSpPr>
          <p:nvPr/>
        </p:nvSpPr>
        <p:spPr bwMode="auto">
          <a:xfrm flipH="1">
            <a:off x="4813300" y="2574925"/>
            <a:ext cx="50800" cy="1588"/>
          </a:xfrm>
          <a:prstGeom prst="line">
            <a:avLst/>
          </a:prstGeom>
          <a:noFill/>
          <a:ln w="25400">
            <a:solidFill>
              <a:srgbClr val="000000"/>
            </a:solidFill>
            <a:round/>
            <a:headEnd/>
            <a:tailEnd/>
          </a:ln>
        </p:spPr>
        <p:txBody>
          <a:bodyPr/>
          <a:lstStyle/>
          <a:p>
            <a:endParaRPr lang="en-CA"/>
          </a:p>
        </p:txBody>
      </p:sp>
      <p:sp>
        <p:nvSpPr>
          <p:cNvPr id="29721" name="Line 121"/>
          <p:cNvSpPr>
            <a:spLocks noChangeShapeType="1"/>
          </p:cNvSpPr>
          <p:nvPr/>
        </p:nvSpPr>
        <p:spPr bwMode="auto">
          <a:xfrm flipH="1">
            <a:off x="4813300" y="2036763"/>
            <a:ext cx="50800" cy="1587"/>
          </a:xfrm>
          <a:prstGeom prst="line">
            <a:avLst/>
          </a:prstGeom>
          <a:noFill/>
          <a:ln w="25400">
            <a:solidFill>
              <a:srgbClr val="000000"/>
            </a:solidFill>
            <a:round/>
            <a:headEnd/>
            <a:tailEnd/>
          </a:ln>
        </p:spPr>
        <p:txBody>
          <a:bodyPr/>
          <a:lstStyle/>
          <a:p>
            <a:endParaRPr lang="en-CA"/>
          </a:p>
        </p:txBody>
      </p:sp>
      <p:sp>
        <p:nvSpPr>
          <p:cNvPr id="29722" name="Rectangle 122"/>
          <p:cNvSpPr>
            <a:spLocks noChangeArrowheads="1"/>
          </p:cNvSpPr>
          <p:nvPr/>
        </p:nvSpPr>
        <p:spPr bwMode="auto">
          <a:xfrm>
            <a:off x="4435475" y="3048000"/>
            <a:ext cx="444500" cy="274638"/>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0.05</a:t>
            </a:r>
            <a:endParaRPr lang="en-US">
              <a:latin typeface="Times" pitchFamily="-128" charset="0"/>
            </a:endParaRPr>
          </a:p>
        </p:txBody>
      </p:sp>
      <p:sp>
        <p:nvSpPr>
          <p:cNvPr id="29723" name="Rectangle 123"/>
          <p:cNvSpPr>
            <a:spLocks noChangeArrowheads="1"/>
          </p:cNvSpPr>
          <p:nvPr/>
        </p:nvSpPr>
        <p:spPr bwMode="auto">
          <a:xfrm>
            <a:off x="5029200" y="3687762"/>
            <a:ext cx="520700" cy="274638"/>
          </a:xfrm>
          <a:prstGeom prst="rect">
            <a:avLst/>
          </a:prstGeom>
          <a:noFill/>
          <a:ln w="9525">
            <a:noFill/>
            <a:miter lim="800000"/>
            <a:headEnd/>
            <a:tailEnd/>
          </a:ln>
        </p:spPr>
        <p:txBody>
          <a:bodyPr wrap="none" lIns="0" tIns="0" rIns="0" bIns="0">
            <a:spAutoFit/>
          </a:bodyPr>
          <a:lstStyle/>
          <a:p>
            <a:r>
              <a:rPr lang="en-US" sz="1800" b="1" dirty="0">
                <a:solidFill>
                  <a:srgbClr val="000000"/>
                </a:solidFill>
                <a:latin typeface="Helvetica" pitchFamily="-128" charset="0"/>
              </a:rPr>
              <a:t>Bt-/F</a:t>
            </a:r>
            <a:endParaRPr lang="en-US" dirty="0">
              <a:latin typeface="Times" pitchFamily="-128" charset="0"/>
            </a:endParaRPr>
          </a:p>
        </p:txBody>
      </p:sp>
      <p:sp>
        <p:nvSpPr>
          <p:cNvPr id="29724" name="Rectangle 124"/>
          <p:cNvSpPr>
            <a:spLocks noChangeArrowheads="1"/>
          </p:cNvSpPr>
          <p:nvPr/>
        </p:nvSpPr>
        <p:spPr bwMode="auto">
          <a:xfrm>
            <a:off x="5638800" y="3657600"/>
            <a:ext cx="533400" cy="274638"/>
          </a:xfrm>
          <a:prstGeom prst="rect">
            <a:avLst/>
          </a:prstGeom>
          <a:noFill/>
          <a:ln w="9525">
            <a:noFill/>
            <a:miter lim="800000"/>
            <a:headEnd/>
            <a:tailEnd/>
          </a:ln>
        </p:spPr>
        <p:txBody>
          <a:bodyPr wrap="none" lIns="0" tIns="0" rIns="0" bIns="0">
            <a:spAutoFit/>
          </a:bodyPr>
          <a:lstStyle/>
          <a:p>
            <a:r>
              <a:rPr lang="en-US" sz="1800" b="1" dirty="0">
                <a:solidFill>
                  <a:srgbClr val="000000"/>
                </a:solidFill>
                <a:latin typeface="Helvetica" pitchFamily="-128" charset="0"/>
              </a:rPr>
              <a:t>Bt-/S</a:t>
            </a:r>
            <a:endParaRPr lang="en-US" dirty="0">
              <a:latin typeface="Times" pitchFamily="-128" charset="0"/>
            </a:endParaRPr>
          </a:p>
        </p:txBody>
      </p:sp>
      <p:sp>
        <p:nvSpPr>
          <p:cNvPr id="29725" name="Rectangle 125"/>
          <p:cNvSpPr>
            <a:spLocks noChangeArrowheads="1"/>
          </p:cNvSpPr>
          <p:nvPr/>
        </p:nvSpPr>
        <p:spPr bwMode="auto">
          <a:xfrm>
            <a:off x="6267450" y="3657600"/>
            <a:ext cx="590550" cy="274638"/>
          </a:xfrm>
          <a:prstGeom prst="rect">
            <a:avLst/>
          </a:prstGeom>
          <a:noFill/>
          <a:ln w="9525">
            <a:noFill/>
            <a:miter lim="800000"/>
            <a:headEnd/>
            <a:tailEnd/>
          </a:ln>
        </p:spPr>
        <p:txBody>
          <a:bodyPr wrap="none" lIns="0" tIns="0" rIns="0" bIns="0">
            <a:spAutoFit/>
          </a:bodyPr>
          <a:lstStyle/>
          <a:p>
            <a:r>
              <a:rPr lang="en-US" sz="1800" b="1" dirty="0">
                <a:solidFill>
                  <a:srgbClr val="000000"/>
                </a:solidFill>
                <a:latin typeface="Helvetica" pitchFamily="-128" charset="0"/>
              </a:rPr>
              <a:t>Bt+/S</a:t>
            </a:r>
            <a:endParaRPr lang="en-US" dirty="0">
              <a:latin typeface="Times" pitchFamily="-128" charset="0"/>
            </a:endParaRPr>
          </a:p>
        </p:txBody>
      </p:sp>
      <p:sp>
        <p:nvSpPr>
          <p:cNvPr id="29726" name="Rectangle 126"/>
          <p:cNvSpPr>
            <a:spLocks noChangeArrowheads="1"/>
          </p:cNvSpPr>
          <p:nvPr/>
        </p:nvSpPr>
        <p:spPr bwMode="auto">
          <a:xfrm>
            <a:off x="5543550" y="2722563"/>
            <a:ext cx="236538" cy="365125"/>
          </a:xfrm>
          <a:prstGeom prst="rect">
            <a:avLst/>
          </a:prstGeom>
          <a:noFill/>
          <a:ln w="9525">
            <a:noFill/>
            <a:miter lim="800000"/>
            <a:headEnd/>
            <a:tailEnd/>
          </a:ln>
        </p:spPr>
        <p:txBody>
          <a:bodyPr wrap="none" lIns="0" tIns="0" rIns="0" bIns="0">
            <a:spAutoFit/>
          </a:bodyPr>
          <a:lstStyle/>
          <a:p>
            <a:r>
              <a:rPr lang="en-US" b="1" dirty="0">
                <a:solidFill>
                  <a:srgbClr val="000000"/>
                </a:solidFill>
                <a:latin typeface="Helvetica" pitchFamily="-128" charset="0"/>
              </a:rPr>
              <a:t>**</a:t>
            </a:r>
            <a:endParaRPr lang="en-US" dirty="0">
              <a:latin typeface="Times" pitchFamily="-128" charset="0"/>
            </a:endParaRPr>
          </a:p>
        </p:txBody>
      </p:sp>
      <p:sp>
        <p:nvSpPr>
          <p:cNvPr id="29727" name="Rectangle 127"/>
          <p:cNvSpPr>
            <a:spLocks noChangeArrowheads="1"/>
          </p:cNvSpPr>
          <p:nvPr/>
        </p:nvSpPr>
        <p:spPr bwMode="auto">
          <a:xfrm>
            <a:off x="6115050" y="3159125"/>
            <a:ext cx="119063" cy="365125"/>
          </a:xfrm>
          <a:prstGeom prst="rect">
            <a:avLst/>
          </a:prstGeom>
          <a:noFill/>
          <a:ln w="9525">
            <a:noFill/>
            <a:miter lim="800000"/>
            <a:headEnd/>
            <a:tailEnd/>
          </a:ln>
        </p:spPr>
        <p:txBody>
          <a:bodyPr wrap="none" lIns="0" tIns="0" rIns="0" bIns="0">
            <a:spAutoFit/>
          </a:bodyPr>
          <a:lstStyle/>
          <a:p>
            <a:r>
              <a:rPr lang="en-US" b="1">
                <a:solidFill>
                  <a:srgbClr val="000000"/>
                </a:solidFill>
                <a:latin typeface="Helvetica" pitchFamily="-128" charset="0"/>
              </a:rPr>
              <a:t>*</a:t>
            </a:r>
            <a:endParaRPr lang="en-US">
              <a:latin typeface="Times" pitchFamily="-128" charset="0"/>
            </a:endParaRPr>
          </a:p>
        </p:txBody>
      </p:sp>
      <p:sp>
        <p:nvSpPr>
          <p:cNvPr id="29728" name="Rectangle 154"/>
          <p:cNvSpPr>
            <a:spLocks noChangeArrowheads="1"/>
          </p:cNvSpPr>
          <p:nvPr/>
        </p:nvSpPr>
        <p:spPr bwMode="auto">
          <a:xfrm>
            <a:off x="533400" y="4297363"/>
            <a:ext cx="6923088" cy="274637"/>
          </a:xfrm>
          <a:prstGeom prst="rect">
            <a:avLst/>
          </a:prstGeom>
          <a:noFill/>
          <a:ln w="9525">
            <a:noFill/>
            <a:miter lim="800000"/>
            <a:headEnd/>
            <a:tailEnd/>
          </a:ln>
        </p:spPr>
        <p:txBody>
          <a:bodyPr wrap="none" lIns="0" tIns="0" rIns="0" bIns="0">
            <a:spAutoFit/>
          </a:bodyPr>
          <a:lstStyle/>
          <a:p>
            <a:r>
              <a:rPr lang="en-US" sz="1800" b="1" dirty="0">
                <a:solidFill>
                  <a:srgbClr val="000000"/>
                </a:solidFill>
                <a:latin typeface="Helvetica" pitchFamily="-128" charset="0"/>
              </a:rPr>
              <a:t>Seeds per plant in Nebraska             Seeds per plant in Colorado</a:t>
            </a:r>
            <a:endParaRPr lang="en-US" dirty="0">
              <a:latin typeface="Times" pitchFamily="-128" charset="0"/>
            </a:endParaRPr>
          </a:p>
        </p:txBody>
      </p:sp>
      <p:pic>
        <p:nvPicPr>
          <p:cNvPr id="29729" name="Picture 176"/>
          <p:cNvPicPr>
            <a:picLocks noChangeAspect="1" noChangeArrowheads="1"/>
          </p:cNvPicPr>
          <p:nvPr/>
        </p:nvPicPr>
        <p:blipFill>
          <a:blip r:embed="rId3" cstate="print"/>
          <a:srcRect/>
          <a:stretch>
            <a:fillRect/>
          </a:stretch>
        </p:blipFill>
        <p:spPr bwMode="auto">
          <a:xfrm>
            <a:off x="1295400" y="6477000"/>
            <a:ext cx="5440362" cy="274637"/>
          </a:xfrm>
          <a:prstGeom prst="rect">
            <a:avLst/>
          </a:prstGeom>
          <a:noFill/>
          <a:ln w="9525">
            <a:noFill/>
            <a:miter lim="800000"/>
            <a:headEnd/>
            <a:tailEnd/>
          </a:ln>
        </p:spPr>
      </p:pic>
      <p:grpSp>
        <p:nvGrpSpPr>
          <p:cNvPr id="3" name="Group 177"/>
          <p:cNvGrpSpPr>
            <a:grpSpLocks/>
          </p:cNvGrpSpPr>
          <p:nvPr/>
        </p:nvGrpSpPr>
        <p:grpSpPr bwMode="auto">
          <a:xfrm>
            <a:off x="644525" y="4659313"/>
            <a:ext cx="2327275" cy="1924050"/>
            <a:chOff x="88" y="3344"/>
            <a:chExt cx="1824" cy="1516"/>
          </a:xfrm>
        </p:grpSpPr>
        <p:sp>
          <p:nvSpPr>
            <p:cNvPr id="29758" name="Line 178"/>
            <p:cNvSpPr>
              <a:spLocks noChangeShapeType="1"/>
            </p:cNvSpPr>
            <p:nvPr/>
          </p:nvSpPr>
          <p:spPr bwMode="auto">
            <a:xfrm flipV="1">
              <a:off x="1664" y="3520"/>
              <a:ext cx="1" cy="200"/>
            </a:xfrm>
            <a:prstGeom prst="line">
              <a:avLst/>
            </a:prstGeom>
            <a:noFill/>
            <a:ln w="25400">
              <a:solidFill>
                <a:srgbClr val="000000"/>
              </a:solidFill>
              <a:round/>
              <a:headEnd/>
              <a:tailEnd/>
            </a:ln>
          </p:spPr>
          <p:txBody>
            <a:bodyPr/>
            <a:lstStyle/>
            <a:p>
              <a:endParaRPr lang="en-CA"/>
            </a:p>
          </p:txBody>
        </p:sp>
        <p:sp>
          <p:nvSpPr>
            <p:cNvPr id="29759" name="Line 179"/>
            <p:cNvSpPr>
              <a:spLocks noChangeShapeType="1"/>
            </p:cNvSpPr>
            <p:nvPr/>
          </p:nvSpPr>
          <p:spPr bwMode="auto">
            <a:xfrm flipV="1">
              <a:off x="1224" y="3984"/>
              <a:ext cx="1" cy="320"/>
            </a:xfrm>
            <a:prstGeom prst="line">
              <a:avLst/>
            </a:prstGeom>
            <a:noFill/>
            <a:ln w="25400">
              <a:solidFill>
                <a:srgbClr val="000000"/>
              </a:solidFill>
              <a:round/>
              <a:headEnd/>
              <a:tailEnd/>
            </a:ln>
          </p:spPr>
          <p:txBody>
            <a:bodyPr/>
            <a:lstStyle/>
            <a:p>
              <a:endParaRPr lang="en-CA"/>
            </a:p>
          </p:txBody>
        </p:sp>
        <p:sp>
          <p:nvSpPr>
            <p:cNvPr id="29760" name="Line 180"/>
            <p:cNvSpPr>
              <a:spLocks noChangeShapeType="1"/>
            </p:cNvSpPr>
            <p:nvPr/>
          </p:nvSpPr>
          <p:spPr bwMode="auto">
            <a:xfrm>
              <a:off x="784" y="4216"/>
              <a:ext cx="1" cy="296"/>
            </a:xfrm>
            <a:prstGeom prst="line">
              <a:avLst/>
            </a:prstGeom>
            <a:noFill/>
            <a:ln w="25400">
              <a:solidFill>
                <a:srgbClr val="000000"/>
              </a:solidFill>
              <a:round/>
              <a:headEnd/>
              <a:tailEnd/>
            </a:ln>
          </p:spPr>
          <p:txBody>
            <a:bodyPr/>
            <a:lstStyle/>
            <a:p>
              <a:endParaRPr lang="en-CA"/>
            </a:p>
          </p:txBody>
        </p:sp>
        <p:sp>
          <p:nvSpPr>
            <p:cNvPr id="29761" name="Freeform 181"/>
            <p:cNvSpPr>
              <a:spLocks/>
            </p:cNvSpPr>
            <p:nvPr/>
          </p:nvSpPr>
          <p:spPr bwMode="auto">
            <a:xfrm>
              <a:off x="472" y="3344"/>
              <a:ext cx="1440" cy="1384"/>
            </a:xfrm>
            <a:custGeom>
              <a:avLst/>
              <a:gdLst>
                <a:gd name="T0" fmla="*/ 0 w 1440"/>
                <a:gd name="T1" fmla="*/ 0 h 1384"/>
                <a:gd name="T2" fmla="*/ 0 w 1440"/>
                <a:gd name="T3" fmla="*/ 1384 h 1384"/>
                <a:gd name="T4" fmla="*/ 1440 w 1440"/>
                <a:gd name="T5" fmla="*/ 1384 h 1384"/>
                <a:gd name="T6" fmla="*/ 0 60000 65536"/>
                <a:gd name="T7" fmla="*/ 0 60000 65536"/>
                <a:gd name="T8" fmla="*/ 0 60000 65536"/>
                <a:gd name="T9" fmla="*/ 0 w 1440"/>
                <a:gd name="T10" fmla="*/ 0 h 1384"/>
                <a:gd name="T11" fmla="*/ 1440 w 1440"/>
                <a:gd name="T12" fmla="*/ 1384 h 1384"/>
              </a:gdLst>
              <a:ahLst/>
              <a:cxnLst>
                <a:cxn ang="T6">
                  <a:pos x="T0" y="T1"/>
                </a:cxn>
                <a:cxn ang="T7">
                  <a:pos x="T2" y="T3"/>
                </a:cxn>
                <a:cxn ang="T8">
                  <a:pos x="T4" y="T5"/>
                </a:cxn>
              </a:cxnLst>
              <a:rect l="T9" t="T10" r="T11" b="T12"/>
              <a:pathLst>
                <a:path w="1440" h="1384">
                  <a:moveTo>
                    <a:pt x="0" y="0"/>
                  </a:moveTo>
                  <a:lnTo>
                    <a:pt x="0" y="1384"/>
                  </a:lnTo>
                  <a:lnTo>
                    <a:pt x="1440" y="1384"/>
                  </a:lnTo>
                </a:path>
              </a:pathLst>
            </a:custGeom>
            <a:noFill/>
            <a:ln w="25400">
              <a:solidFill>
                <a:srgbClr val="000000"/>
              </a:solidFill>
              <a:round/>
              <a:headEnd/>
              <a:tailEnd/>
            </a:ln>
          </p:spPr>
          <p:txBody>
            <a:bodyPr/>
            <a:lstStyle/>
            <a:p>
              <a:endParaRPr lang="en-CA"/>
            </a:p>
          </p:txBody>
        </p:sp>
        <p:sp>
          <p:nvSpPr>
            <p:cNvPr id="29762" name="Rectangle 182"/>
            <p:cNvSpPr>
              <a:spLocks noChangeArrowheads="1"/>
            </p:cNvSpPr>
            <p:nvPr/>
          </p:nvSpPr>
          <p:spPr bwMode="auto">
            <a:xfrm>
              <a:off x="688" y="4304"/>
              <a:ext cx="216" cy="432"/>
            </a:xfrm>
            <a:prstGeom prst="rect">
              <a:avLst/>
            </a:prstGeom>
            <a:solidFill>
              <a:srgbClr val="FCF305"/>
            </a:solidFill>
            <a:ln w="9525">
              <a:noFill/>
              <a:miter lim="800000"/>
              <a:headEnd/>
              <a:tailEnd/>
            </a:ln>
          </p:spPr>
          <p:txBody>
            <a:bodyPr/>
            <a:lstStyle/>
            <a:p>
              <a:endParaRPr lang="en-CA"/>
            </a:p>
          </p:txBody>
        </p:sp>
        <p:sp>
          <p:nvSpPr>
            <p:cNvPr id="29763" name="Rectangle 183"/>
            <p:cNvSpPr>
              <a:spLocks noChangeArrowheads="1"/>
            </p:cNvSpPr>
            <p:nvPr/>
          </p:nvSpPr>
          <p:spPr bwMode="auto">
            <a:xfrm>
              <a:off x="680" y="4296"/>
              <a:ext cx="232" cy="448"/>
            </a:xfrm>
            <a:prstGeom prst="rect">
              <a:avLst/>
            </a:prstGeom>
            <a:noFill/>
            <a:ln w="25400">
              <a:solidFill>
                <a:srgbClr val="000000"/>
              </a:solidFill>
              <a:miter lim="800000"/>
              <a:headEnd/>
              <a:tailEnd/>
            </a:ln>
          </p:spPr>
          <p:txBody>
            <a:bodyPr/>
            <a:lstStyle/>
            <a:p>
              <a:endParaRPr lang="en-CA"/>
            </a:p>
          </p:txBody>
        </p:sp>
        <p:sp>
          <p:nvSpPr>
            <p:cNvPr id="29764" name="Rectangle 184"/>
            <p:cNvSpPr>
              <a:spLocks noChangeArrowheads="1"/>
            </p:cNvSpPr>
            <p:nvPr/>
          </p:nvSpPr>
          <p:spPr bwMode="auto">
            <a:xfrm>
              <a:off x="1128" y="4056"/>
              <a:ext cx="216" cy="672"/>
            </a:xfrm>
            <a:prstGeom prst="rect">
              <a:avLst/>
            </a:prstGeom>
            <a:solidFill>
              <a:srgbClr val="FFC000"/>
            </a:solidFill>
            <a:ln w="9525">
              <a:noFill/>
              <a:miter lim="800000"/>
              <a:headEnd/>
              <a:tailEnd/>
            </a:ln>
          </p:spPr>
          <p:txBody>
            <a:bodyPr/>
            <a:lstStyle/>
            <a:p>
              <a:endParaRPr lang="en-CA"/>
            </a:p>
          </p:txBody>
        </p:sp>
        <p:sp>
          <p:nvSpPr>
            <p:cNvPr id="29765" name="Rectangle 185"/>
            <p:cNvSpPr>
              <a:spLocks noChangeArrowheads="1"/>
            </p:cNvSpPr>
            <p:nvPr/>
          </p:nvSpPr>
          <p:spPr bwMode="auto">
            <a:xfrm>
              <a:off x="1120" y="4048"/>
              <a:ext cx="232" cy="688"/>
            </a:xfrm>
            <a:prstGeom prst="rect">
              <a:avLst/>
            </a:prstGeom>
            <a:noFill/>
            <a:ln w="25400">
              <a:solidFill>
                <a:srgbClr val="000000"/>
              </a:solidFill>
              <a:miter lim="800000"/>
              <a:headEnd/>
              <a:tailEnd/>
            </a:ln>
          </p:spPr>
          <p:txBody>
            <a:bodyPr/>
            <a:lstStyle/>
            <a:p>
              <a:endParaRPr lang="en-CA"/>
            </a:p>
          </p:txBody>
        </p:sp>
        <p:sp>
          <p:nvSpPr>
            <p:cNvPr id="29766" name="Rectangle 186"/>
            <p:cNvSpPr>
              <a:spLocks noChangeArrowheads="1"/>
            </p:cNvSpPr>
            <p:nvPr/>
          </p:nvSpPr>
          <p:spPr bwMode="auto">
            <a:xfrm>
              <a:off x="1568" y="3648"/>
              <a:ext cx="200" cy="1080"/>
            </a:xfrm>
            <a:prstGeom prst="rect">
              <a:avLst/>
            </a:prstGeom>
            <a:solidFill>
              <a:srgbClr val="DD0806"/>
            </a:solidFill>
            <a:ln w="9525">
              <a:noFill/>
              <a:miter lim="800000"/>
              <a:headEnd/>
              <a:tailEnd/>
            </a:ln>
          </p:spPr>
          <p:txBody>
            <a:bodyPr/>
            <a:lstStyle/>
            <a:p>
              <a:endParaRPr lang="en-CA"/>
            </a:p>
          </p:txBody>
        </p:sp>
        <p:sp>
          <p:nvSpPr>
            <p:cNvPr id="29767" name="Rectangle 187"/>
            <p:cNvSpPr>
              <a:spLocks noChangeArrowheads="1"/>
            </p:cNvSpPr>
            <p:nvPr/>
          </p:nvSpPr>
          <p:spPr bwMode="auto">
            <a:xfrm>
              <a:off x="1560" y="3640"/>
              <a:ext cx="216" cy="1096"/>
            </a:xfrm>
            <a:prstGeom prst="rect">
              <a:avLst/>
            </a:prstGeom>
            <a:noFill/>
            <a:ln w="25400">
              <a:solidFill>
                <a:srgbClr val="000000"/>
              </a:solidFill>
              <a:miter lim="800000"/>
              <a:headEnd/>
              <a:tailEnd/>
            </a:ln>
          </p:spPr>
          <p:txBody>
            <a:bodyPr/>
            <a:lstStyle/>
            <a:p>
              <a:endParaRPr lang="en-CA"/>
            </a:p>
          </p:txBody>
        </p:sp>
        <p:sp>
          <p:nvSpPr>
            <p:cNvPr id="29768" name="Rectangle 188"/>
            <p:cNvSpPr>
              <a:spLocks noChangeArrowheads="1"/>
            </p:cNvSpPr>
            <p:nvPr/>
          </p:nvSpPr>
          <p:spPr bwMode="auto">
            <a:xfrm>
              <a:off x="328" y="4643"/>
              <a:ext cx="100" cy="217"/>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a:t>
              </a:r>
              <a:endParaRPr lang="en-US">
                <a:latin typeface="Times" pitchFamily="-128" charset="0"/>
              </a:endParaRPr>
            </a:p>
          </p:txBody>
        </p:sp>
        <p:sp>
          <p:nvSpPr>
            <p:cNvPr id="29769" name="Rectangle 189"/>
            <p:cNvSpPr>
              <a:spLocks noChangeArrowheads="1"/>
            </p:cNvSpPr>
            <p:nvPr/>
          </p:nvSpPr>
          <p:spPr bwMode="auto">
            <a:xfrm>
              <a:off x="144" y="3828"/>
              <a:ext cx="299" cy="216"/>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800</a:t>
              </a:r>
              <a:endParaRPr lang="en-US">
                <a:latin typeface="Times" pitchFamily="-128" charset="0"/>
              </a:endParaRPr>
            </a:p>
          </p:txBody>
        </p:sp>
        <p:sp>
          <p:nvSpPr>
            <p:cNvPr id="29770" name="Rectangle 190"/>
            <p:cNvSpPr>
              <a:spLocks noChangeArrowheads="1"/>
            </p:cNvSpPr>
            <p:nvPr/>
          </p:nvSpPr>
          <p:spPr bwMode="auto">
            <a:xfrm>
              <a:off x="88" y="3404"/>
              <a:ext cx="398" cy="216"/>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1200</a:t>
              </a:r>
              <a:endParaRPr lang="en-US">
                <a:latin typeface="Times" pitchFamily="-128" charset="0"/>
              </a:endParaRPr>
            </a:p>
          </p:txBody>
        </p:sp>
        <p:sp>
          <p:nvSpPr>
            <p:cNvPr id="29771" name="Line 191"/>
            <p:cNvSpPr>
              <a:spLocks noChangeShapeType="1"/>
            </p:cNvSpPr>
            <p:nvPr/>
          </p:nvSpPr>
          <p:spPr bwMode="auto">
            <a:xfrm flipH="1">
              <a:off x="424" y="4728"/>
              <a:ext cx="40" cy="1"/>
            </a:xfrm>
            <a:prstGeom prst="line">
              <a:avLst/>
            </a:prstGeom>
            <a:noFill/>
            <a:ln w="25400">
              <a:solidFill>
                <a:srgbClr val="000000"/>
              </a:solidFill>
              <a:round/>
              <a:headEnd/>
              <a:tailEnd/>
            </a:ln>
          </p:spPr>
          <p:txBody>
            <a:bodyPr/>
            <a:lstStyle/>
            <a:p>
              <a:endParaRPr lang="en-CA"/>
            </a:p>
          </p:txBody>
        </p:sp>
        <p:sp>
          <p:nvSpPr>
            <p:cNvPr id="29772" name="Line 192"/>
            <p:cNvSpPr>
              <a:spLocks noChangeShapeType="1"/>
            </p:cNvSpPr>
            <p:nvPr/>
          </p:nvSpPr>
          <p:spPr bwMode="auto">
            <a:xfrm flipH="1">
              <a:off x="408" y="4304"/>
              <a:ext cx="40" cy="1"/>
            </a:xfrm>
            <a:prstGeom prst="line">
              <a:avLst/>
            </a:prstGeom>
            <a:noFill/>
            <a:ln w="25400">
              <a:solidFill>
                <a:srgbClr val="000000"/>
              </a:solidFill>
              <a:round/>
              <a:headEnd/>
              <a:tailEnd/>
            </a:ln>
          </p:spPr>
          <p:txBody>
            <a:bodyPr/>
            <a:lstStyle/>
            <a:p>
              <a:endParaRPr lang="en-CA"/>
            </a:p>
          </p:txBody>
        </p:sp>
        <p:sp>
          <p:nvSpPr>
            <p:cNvPr id="29773" name="Line 193"/>
            <p:cNvSpPr>
              <a:spLocks noChangeShapeType="1"/>
            </p:cNvSpPr>
            <p:nvPr/>
          </p:nvSpPr>
          <p:spPr bwMode="auto">
            <a:xfrm flipH="1">
              <a:off x="408" y="3872"/>
              <a:ext cx="40" cy="1"/>
            </a:xfrm>
            <a:prstGeom prst="line">
              <a:avLst/>
            </a:prstGeom>
            <a:noFill/>
            <a:ln w="25400">
              <a:solidFill>
                <a:srgbClr val="000000"/>
              </a:solidFill>
              <a:round/>
              <a:headEnd/>
              <a:tailEnd/>
            </a:ln>
          </p:spPr>
          <p:txBody>
            <a:bodyPr/>
            <a:lstStyle/>
            <a:p>
              <a:endParaRPr lang="en-CA"/>
            </a:p>
          </p:txBody>
        </p:sp>
        <p:sp>
          <p:nvSpPr>
            <p:cNvPr id="29774" name="Line 194"/>
            <p:cNvSpPr>
              <a:spLocks noChangeShapeType="1"/>
            </p:cNvSpPr>
            <p:nvPr/>
          </p:nvSpPr>
          <p:spPr bwMode="auto">
            <a:xfrm flipH="1">
              <a:off x="408" y="3448"/>
              <a:ext cx="40" cy="1"/>
            </a:xfrm>
            <a:prstGeom prst="line">
              <a:avLst/>
            </a:prstGeom>
            <a:noFill/>
            <a:ln w="25400">
              <a:solidFill>
                <a:srgbClr val="000000"/>
              </a:solidFill>
              <a:round/>
              <a:headEnd/>
              <a:tailEnd/>
            </a:ln>
          </p:spPr>
          <p:txBody>
            <a:bodyPr/>
            <a:lstStyle/>
            <a:p>
              <a:endParaRPr lang="en-CA"/>
            </a:p>
          </p:txBody>
        </p:sp>
        <p:sp>
          <p:nvSpPr>
            <p:cNvPr id="29775" name="Rectangle 195"/>
            <p:cNvSpPr>
              <a:spLocks noChangeArrowheads="1"/>
            </p:cNvSpPr>
            <p:nvPr/>
          </p:nvSpPr>
          <p:spPr bwMode="auto">
            <a:xfrm>
              <a:off x="137" y="4252"/>
              <a:ext cx="298" cy="216"/>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400</a:t>
              </a:r>
              <a:endParaRPr lang="en-US">
                <a:latin typeface="Times" pitchFamily="-128" charset="0"/>
              </a:endParaRPr>
            </a:p>
          </p:txBody>
        </p:sp>
        <p:sp>
          <p:nvSpPr>
            <p:cNvPr id="29776" name="Rectangle 196"/>
            <p:cNvSpPr>
              <a:spLocks noChangeArrowheads="1"/>
            </p:cNvSpPr>
            <p:nvPr/>
          </p:nvSpPr>
          <p:spPr bwMode="auto">
            <a:xfrm>
              <a:off x="915" y="4132"/>
              <a:ext cx="186" cy="288"/>
            </a:xfrm>
            <a:prstGeom prst="rect">
              <a:avLst/>
            </a:prstGeom>
            <a:noFill/>
            <a:ln w="9525">
              <a:noFill/>
              <a:miter lim="800000"/>
              <a:headEnd/>
              <a:tailEnd/>
            </a:ln>
          </p:spPr>
          <p:txBody>
            <a:bodyPr wrap="none" lIns="0" tIns="0" rIns="0" bIns="0">
              <a:spAutoFit/>
            </a:bodyPr>
            <a:lstStyle/>
            <a:p>
              <a:r>
                <a:rPr lang="en-US" b="1">
                  <a:solidFill>
                    <a:srgbClr val="000000"/>
                  </a:solidFill>
                  <a:latin typeface="Helvetica" pitchFamily="-128" charset="0"/>
                </a:rPr>
                <a:t>**</a:t>
              </a:r>
              <a:endParaRPr lang="en-US">
                <a:latin typeface="Times" pitchFamily="-128" charset="0"/>
              </a:endParaRPr>
            </a:p>
          </p:txBody>
        </p:sp>
        <p:sp>
          <p:nvSpPr>
            <p:cNvPr id="29777" name="Rectangle 197"/>
            <p:cNvSpPr>
              <a:spLocks noChangeArrowheads="1"/>
            </p:cNvSpPr>
            <p:nvPr/>
          </p:nvSpPr>
          <p:spPr bwMode="auto">
            <a:xfrm>
              <a:off x="1421" y="3892"/>
              <a:ext cx="93" cy="287"/>
            </a:xfrm>
            <a:prstGeom prst="rect">
              <a:avLst/>
            </a:prstGeom>
            <a:noFill/>
            <a:ln w="9525">
              <a:noFill/>
              <a:miter lim="800000"/>
              <a:headEnd/>
              <a:tailEnd/>
            </a:ln>
          </p:spPr>
          <p:txBody>
            <a:bodyPr wrap="none" lIns="0" tIns="0" rIns="0" bIns="0">
              <a:spAutoFit/>
            </a:bodyPr>
            <a:lstStyle/>
            <a:p>
              <a:r>
                <a:rPr lang="en-US" b="1">
                  <a:solidFill>
                    <a:srgbClr val="000000"/>
                  </a:solidFill>
                  <a:latin typeface="Helvetica" pitchFamily="-128" charset="0"/>
                </a:rPr>
                <a:t>*</a:t>
              </a:r>
              <a:endParaRPr lang="en-US">
                <a:latin typeface="Times" pitchFamily="-128" charset="0"/>
              </a:endParaRPr>
            </a:p>
          </p:txBody>
        </p:sp>
      </p:grpSp>
      <p:grpSp>
        <p:nvGrpSpPr>
          <p:cNvPr id="4" name="Group 198"/>
          <p:cNvGrpSpPr>
            <a:grpSpLocks/>
          </p:cNvGrpSpPr>
          <p:nvPr/>
        </p:nvGrpSpPr>
        <p:grpSpPr bwMode="auto">
          <a:xfrm>
            <a:off x="4403725" y="4479925"/>
            <a:ext cx="2698750" cy="2117725"/>
            <a:chOff x="2352" y="3184"/>
            <a:chExt cx="2116" cy="1669"/>
          </a:xfrm>
        </p:grpSpPr>
        <p:sp>
          <p:nvSpPr>
            <p:cNvPr id="29737" name="Rectangle 199"/>
            <p:cNvSpPr>
              <a:spLocks noChangeArrowheads="1"/>
            </p:cNvSpPr>
            <p:nvPr/>
          </p:nvSpPr>
          <p:spPr bwMode="auto">
            <a:xfrm>
              <a:off x="4323" y="3184"/>
              <a:ext cx="145" cy="313"/>
            </a:xfrm>
            <a:prstGeom prst="rect">
              <a:avLst/>
            </a:prstGeom>
            <a:noFill/>
            <a:ln w="9525">
              <a:noFill/>
              <a:miter lim="800000"/>
              <a:headEnd/>
              <a:tailEnd/>
            </a:ln>
          </p:spPr>
          <p:txBody>
            <a:bodyPr wrap="none">
              <a:spAutoFit/>
            </a:bodyPr>
            <a:lstStyle/>
            <a:p>
              <a:endParaRPr lang="en-US" sz="2000">
                <a:latin typeface="Times" pitchFamily="-128" charset="0"/>
              </a:endParaRPr>
            </a:p>
          </p:txBody>
        </p:sp>
        <p:sp>
          <p:nvSpPr>
            <p:cNvPr id="29738" name="Line 200"/>
            <p:cNvSpPr>
              <a:spLocks noChangeShapeType="1"/>
            </p:cNvSpPr>
            <p:nvPr/>
          </p:nvSpPr>
          <p:spPr bwMode="auto">
            <a:xfrm flipV="1">
              <a:off x="3976" y="3376"/>
              <a:ext cx="1" cy="184"/>
            </a:xfrm>
            <a:prstGeom prst="line">
              <a:avLst/>
            </a:prstGeom>
            <a:noFill/>
            <a:ln w="25400">
              <a:solidFill>
                <a:srgbClr val="000000"/>
              </a:solidFill>
              <a:round/>
              <a:headEnd/>
              <a:tailEnd/>
            </a:ln>
          </p:spPr>
          <p:txBody>
            <a:bodyPr/>
            <a:lstStyle/>
            <a:p>
              <a:endParaRPr lang="en-CA"/>
            </a:p>
          </p:txBody>
        </p:sp>
        <p:sp>
          <p:nvSpPr>
            <p:cNvPr id="29739" name="Line 201"/>
            <p:cNvSpPr>
              <a:spLocks noChangeShapeType="1"/>
            </p:cNvSpPr>
            <p:nvPr/>
          </p:nvSpPr>
          <p:spPr bwMode="auto">
            <a:xfrm flipV="1">
              <a:off x="3520" y="3552"/>
              <a:ext cx="1" cy="320"/>
            </a:xfrm>
            <a:prstGeom prst="line">
              <a:avLst/>
            </a:prstGeom>
            <a:noFill/>
            <a:ln w="25400">
              <a:solidFill>
                <a:srgbClr val="000000"/>
              </a:solidFill>
              <a:round/>
              <a:headEnd/>
              <a:tailEnd/>
            </a:ln>
          </p:spPr>
          <p:txBody>
            <a:bodyPr/>
            <a:lstStyle/>
            <a:p>
              <a:endParaRPr lang="en-CA"/>
            </a:p>
          </p:txBody>
        </p:sp>
        <p:sp>
          <p:nvSpPr>
            <p:cNvPr id="29740" name="Line 202"/>
            <p:cNvSpPr>
              <a:spLocks noChangeShapeType="1"/>
            </p:cNvSpPr>
            <p:nvPr/>
          </p:nvSpPr>
          <p:spPr bwMode="auto">
            <a:xfrm>
              <a:off x="3080" y="3984"/>
              <a:ext cx="1" cy="296"/>
            </a:xfrm>
            <a:prstGeom prst="line">
              <a:avLst/>
            </a:prstGeom>
            <a:noFill/>
            <a:ln w="25400">
              <a:solidFill>
                <a:srgbClr val="000000"/>
              </a:solidFill>
              <a:round/>
              <a:headEnd/>
              <a:tailEnd/>
            </a:ln>
          </p:spPr>
          <p:txBody>
            <a:bodyPr/>
            <a:lstStyle/>
            <a:p>
              <a:endParaRPr lang="en-CA"/>
            </a:p>
          </p:txBody>
        </p:sp>
        <p:sp>
          <p:nvSpPr>
            <p:cNvPr id="29741" name="Freeform 203"/>
            <p:cNvSpPr>
              <a:spLocks/>
            </p:cNvSpPr>
            <p:nvPr/>
          </p:nvSpPr>
          <p:spPr bwMode="auto">
            <a:xfrm>
              <a:off x="2744" y="3336"/>
              <a:ext cx="1440" cy="1384"/>
            </a:xfrm>
            <a:custGeom>
              <a:avLst/>
              <a:gdLst>
                <a:gd name="T0" fmla="*/ 0 w 1440"/>
                <a:gd name="T1" fmla="*/ 0 h 1384"/>
                <a:gd name="T2" fmla="*/ 0 w 1440"/>
                <a:gd name="T3" fmla="*/ 1384 h 1384"/>
                <a:gd name="T4" fmla="*/ 1440 w 1440"/>
                <a:gd name="T5" fmla="*/ 1384 h 1384"/>
                <a:gd name="T6" fmla="*/ 0 60000 65536"/>
                <a:gd name="T7" fmla="*/ 0 60000 65536"/>
                <a:gd name="T8" fmla="*/ 0 60000 65536"/>
                <a:gd name="T9" fmla="*/ 0 w 1440"/>
                <a:gd name="T10" fmla="*/ 0 h 1384"/>
                <a:gd name="T11" fmla="*/ 1440 w 1440"/>
                <a:gd name="T12" fmla="*/ 1384 h 1384"/>
              </a:gdLst>
              <a:ahLst/>
              <a:cxnLst>
                <a:cxn ang="T6">
                  <a:pos x="T0" y="T1"/>
                </a:cxn>
                <a:cxn ang="T7">
                  <a:pos x="T2" y="T3"/>
                </a:cxn>
                <a:cxn ang="T8">
                  <a:pos x="T4" y="T5"/>
                </a:cxn>
              </a:cxnLst>
              <a:rect l="T9" t="T10" r="T11" b="T12"/>
              <a:pathLst>
                <a:path w="1440" h="1384">
                  <a:moveTo>
                    <a:pt x="0" y="0"/>
                  </a:moveTo>
                  <a:lnTo>
                    <a:pt x="0" y="1384"/>
                  </a:lnTo>
                  <a:lnTo>
                    <a:pt x="1440" y="1384"/>
                  </a:lnTo>
                </a:path>
              </a:pathLst>
            </a:custGeom>
            <a:noFill/>
            <a:ln w="25400">
              <a:solidFill>
                <a:srgbClr val="000000"/>
              </a:solidFill>
              <a:round/>
              <a:headEnd/>
              <a:tailEnd/>
            </a:ln>
          </p:spPr>
          <p:txBody>
            <a:bodyPr/>
            <a:lstStyle/>
            <a:p>
              <a:endParaRPr lang="en-CA"/>
            </a:p>
          </p:txBody>
        </p:sp>
        <p:sp>
          <p:nvSpPr>
            <p:cNvPr id="29742" name="Rectangle 204"/>
            <p:cNvSpPr>
              <a:spLocks noChangeArrowheads="1"/>
            </p:cNvSpPr>
            <p:nvPr/>
          </p:nvSpPr>
          <p:spPr bwMode="auto">
            <a:xfrm>
              <a:off x="2976" y="4072"/>
              <a:ext cx="216" cy="656"/>
            </a:xfrm>
            <a:prstGeom prst="rect">
              <a:avLst/>
            </a:prstGeom>
            <a:solidFill>
              <a:srgbClr val="FCF305"/>
            </a:solidFill>
            <a:ln w="9525">
              <a:noFill/>
              <a:miter lim="800000"/>
              <a:headEnd/>
              <a:tailEnd/>
            </a:ln>
          </p:spPr>
          <p:txBody>
            <a:bodyPr/>
            <a:lstStyle/>
            <a:p>
              <a:endParaRPr lang="en-CA"/>
            </a:p>
          </p:txBody>
        </p:sp>
        <p:sp>
          <p:nvSpPr>
            <p:cNvPr id="29743" name="Rectangle 205"/>
            <p:cNvSpPr>
              <a:spLocks noChangeArrowheads="1"/>
            </p:cNvSpPr>
            <p:nvPr/>
          </p:nvSpPr>
          <p:spPr bwMode="auto">
            <a:xfrm>
              <a:off x="2968" y="4064"/>
              <a:ext cx="232" cy="672"/>
            </a:xfrm>
            <a:prstGeom prst="rect">
              <a:avLst/>
            </a:prstGeom>
            <a:noFill/>
            <a:ln w="25400">
              <a:solidFill>
                <a:srgbClr val="000000"/>
              </a:solidFill>
              <a:miter lim="800000"/>
              <a:headEnd/>
              <a:tailEnd/>
            </a:ln>
          </p:spPr>
          <p:txBody>
            <a:bodyPr/>
            <a:lstStyle/>
            <a:p>
              <a:endParaRPr lang="en-CA"/>
            </a:p>
          </p:txBody>
        </p:sp>
        <p:sp>
          <p:nvSpPr>
            <p:cNvPr id="29744" name="Rectangle 206"/>
            <p:cNvSpPr>
              <a:spLocks noChangeArrowheads="1"/>
            </p:cNvSpPr>
            <p:nvPr/>
          </p:nvSpPr>
          <p:spPr bwMode="auto">
            <a:xfrm>
              <a:off x="3424" y="3728"/>
              <a:ext cx="216" cy="992"/>
            </a:xfrm>
            <a:prstGeom prst="rect">
              <a:avLst/>
            </a:prstGeom>
            <a:solidFill>
              <a:srgbClr val="FFC000"/>
            </a:solidFill>
            <a:ln w="9525">
              <a:noFill/>
              <a:miter lim="800000"/>
              <a:headEnd/>
              <a:tailEnd/>
            </a:ln>
          </p:spPr>
          <p:txBody>
            <a:bodyPr/>
            <a:lstStyle/>
            <a:p>
              <a:endParaRPr lang="en-CA"/>
            </a:p>
          </p:txBody>
        </p:sp>
        <p:sp>
          <p:nvSpPr>
            <p:cNvPr id="29745" name="Rectangle 207"/>
            <p:cNvSpPr>
              <a:spLocks noChangeArrowheads="1"/>
            </p:cNvSpPr>
            <p:nvPr/>
          </p:nvSpPr>
          <p:spPr bwMode="auto">
            <a:xfrm>
              <a:off x="3416" y="3720"/>
              <a:ext cx="232" cy="1008"/>
            </a:xfrm>
            <a:prstGeom prst="rect">
              <a:avLst/>
            </a:prstGeom>
            <a:noFill/>
            <a:ln w="25400">
              <a:solidFill>
                <a:srgbClr val="000000"/>
              </a:solidFill>
              <a:miter lim="800000"/>
              <a:headEnd/>
              <a:tailEnd/>
            </a:ln>
          </p:spPr>
          <p:txBody>
            <a:bodyPr/>
            <a:lstStyle/>
            <a:p>
              <a:endParaRPr lang="en-CA"/>
            </a:p>
          </p:txBody>
        </p:sp>
        <p:sp>
          <p:nvSpPr>
            <p:cNvPr id="29746" name="Rectangle 208"/>
            <p:cNvSpPr>
              <a:spLocks noChangeArrowheads="1"/>
            </p:cNvSpPr>
            <p:nvPr/>
          </p:nvSpPr>
          <p:spPr bwMode="auto">
            <a:xfrm>
              <a:off x="3872" y="3560"/>
              <a:ext cx="216" cy="1168"/>
            </a:xfrm>
            <a:prstGeom prst="rect">
              <a:avLst/>
            </a:prstGeom>
            <a:solidFill>
              <a:srgbClr val="DD0806"/>
            </a:solidFill>
            <a:ln w="9525">
              <a:noFill/>
              <a:miter lim="800000"/>
              <a:headEnd/>
              <a:tailEnd/>
            </a:ln>
          </p:spPr>
          <p:txBody>
            <a:bodyPr/>
            <a:lstStyle/>
            <a:p>
              <a:endParaRPr lang="en-CA"/>
            </a:p>
          </p:txBody>
        </p:sp>
        <p:sp>
          <p:nvSpPr>
            <p:cNvPr id="29747" name="Rectangle 209"/>
            <p:cNvSpPr>
              <a:spLocks noChangeArrowheads="1"/>
            </p:cNvSpPr>
            <p:nvPr/>
          </p:nvSpPr>
          <p:spPr bwMode="auto">
            <a:xfrm>
              <a:off x="3864" y="3552"/>
              <a:ext cx="232" cy="1184"/>
            </a:xfrm>
            <a:prstGeom prst="rect">
              <a:avLst/>
            </a:prstGeom>
            <a:noFill/>
            <a:ln w="25400">
              <a:solidFill>
                <a:srgbClr val="000000"/>
              </a:solidFill>
              <a:miter lim="800000"/>
              <a:headEnd/>
              <a:tailEnd/>
            </a:ln>
          </p:spPr>
          <p:txBody>
            <a:bodyPr/>
            <a:lstStyle/>
            <a:p>
              <a:endParaRPr lang="en-CA"/>
            </a:p>
          </p:txBody>
        </p:sp>
        <p:sp>
          <p:nvSpPr>
            <p:cNvPr id="29748" name="Rectangle 210"/>
            <p:cNvSpPr>
              <a:spLocks noChangeArrowheads="1"/>
            </p:cNvSpPr>
            <p:nvPr/>
          </p:nvSpPr>
          <p:spPr bwMode="auto">
            <a:xfrm>
              <a:off x="2600" y="4636"/>
              <a:ext cx="99" cy="217"/>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0</a:t>
              </a:r>
              <a:endParaRPr lang="en-US">
                <a:latin typeface="Times" pitchFamily="-128" charset="0"/>
              </a:endParaRPr>
            </a:p>
          </p:txBody>
        </p:sp>
        <p:sp>
          <p:nvSpPr>
            <p:cNvPr id="29749" name="Rectangle 211"/>
            <p:cNvSpPr>
              <a:spLocks noChangeArrowheads="1"/>
            </p:cNvSpPr>
            <p:nvPr/>
          </p:nvSpPr>
          <p:spPr bwMode="auto">
            <a:xfrm>
              <a:off x="2352" y="3819"/>
              <a:ext cx="398" cy="217"/>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1600</a:t>
              </a:r>
              <a:endParaRPr lang="en-US">
                <a:latin typeface="Times" pitchFamily="-128" charset="0"/>
              </a:endParaRPr>
            </a:p>
          </p:txBody>
        </p:sp>
        <p:sp>
          <p:nvSpPr>
            <p:cNvPr id="29750" name="Rectangle 212"/>
            <p:cNvSpPr>
              <a:spLocks noChangeArrowheads="1"/>
            </p:cNvSpPr>
            <p:nvPr/>
          </p:nvSpPr>
          <p:spPr bwMode="auto">
            <a:xfrm>
              <a:off x="2352" y="3395"/>
              <a:ext cx="398" cy="217"/>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2400</a:t>
              </a:r>
              <a:endParaRPr lang="en-US">
                <a:latin typeface="Times" pitchFamily="-128" charset="0"/>
              </a:endParaRPr>
            </a:p>
          </p:txBody>
        </p:sp>
        <p:sp>
          <p:nvSpPr>
            <p:cNvPr id="29751" name="Line 213"/>
            <p:cNvSpPr>
              <a:spLocks noChangeShapeType="1"/>
            </p:cNvSpPr>
            <p:nvPr/>
          </p:nvSpPr>
          <p:spPr bwMode="auto">
            <a:xfrm flipH="1">
              <a:off x="2696" y="4720"/>
              <a:ext cx="40" cy="1"/>
            </a:xfrm>
            <a:prstGeom prst="line">
              <a:avLst/>
            </a:prstGeom>
            <a:noFill/>
            <a:ln w="25400">
              <a:solidFill>
                <a:srgbClr val="000000"/>
              </a:solidFill>
              <a:round/>
              <a:headEnd/>
              <a:tailEnd/>
            </a:ln>
          </p:spPr>
          <p:txBody>
            <a:bodyPr/>
            <a:lstStyle/>
            <a:p>
              <a:endParaRPr lang="en-CA"/>
            </a:p>
          </p:txBody>
        </p:sp>
        <p:sp>
          <p:nvSpPr>
            <p:cNvPr id="29752" name="Line 214"/>
            <p:cNvSpPr>
              <a:spLocks noChangeShapeType="1"/>
            </p:cNvSpPr>
            <p:nvPr/>
          </p:nvSpPr>
          <p:spPr bwMode="auto">
            <a:xfrm flipH="1">
              <a:off x="2680" y="4296"/>
              <a:ext cx="40" cy="1"/>
            </a:xfrm>
            <a:prstGeom prst="line">
              <a:avLst/>
            </a:prstGeom>
            <a:noFill/>
            <a:ln w="25400">
              <a:solidFill>
                <a:srgbClr val="000000"/>
              </a:solidFill>
              <a:round/>
              <a:headEnd/>
              <a:tailEnd/>
            </a:ln>
          </p:spPr>
          <p:txBody>
            <a:bodyPr/>
            <a:lstStyle/>
            <a:p>
              <a:endParaRPr lang="en-CA"/>
            </a:p>
          </p:txBody>
        </p:sp>
        <p:sp>
          <p:nvSpPr>
            <p:cNvPr id="29753" name="Line 215"/>
            <p:cNvSpPr>
              <a:spLocks noChangeShapeType="1"/>
            </p:cNvSpPr>
            <p:nvPr/>
          </p:nvSpPr>
          <p:spPr bwMode="auto">
            <a:xfrm flipH="1">
              <a:off x="2680" y="3864"/>
              <a:ext cx="40" cy="1"/>
            </a:xfrm>
            <a:prstGeom prst="line">
              <a:avLst/>
            </a:prstGeom>
            <a:noFill/>
            <a:ln w="25400">
              <a:solidFill>
                <a:srgbClr val="000000"/>
              </a:solidFill>
              <a:round/>
              <a:headEnd/>
              <a:tailEnd/>
            </a:ln>
          </p:spPr>
          <p:txBody>
            <a:bodyPr/>
            <a:lstStyle/>
            <a:p>
              <a:endParaRPr lang="en-CA"/>
            </a:p>
          </p:txBody>
        </p:sp>
        <p:sp>
          <p:nvSpPr>
            <p:cNvPr id="29754" name="Line 216"/>
            <p:cNvSpPr>
              <a:spLocks noChangeShapeType="1"/>
            </p:cNvSpPr>
            <p:nvPr/>
          </p:nvSpPr>
          <p:spPr bwMode="auto">
            <a:xfrm flipH="1">
              <a:off x="2680" y="3440"/>
              <a:ext cx="40" cy="1"/>
            </a:xfrm>
            <a:prstGeom prst="line">
              <a:avLst/>
            </a:prstGeom>
            <a:noFill/>
            <a:ln w="25400">
              <a:solidFill>
                <a:srgbClr val="000000"/>
              </a:solidFill>
              <a:round/>
              <a:headEnd/>
              <a:tailEnd/>
            </a:ln>
          </p:spPr>
          <p:txBody>
            <a:bodyPr/>
            <a:lstStyle/>
            <a:p>
              <a:endParaRPr lang="en-CA"/>
            </a:p>
          </p:txBody>
        </p:sp>
        <p:sp>
          <p:nvSpPr>
            <p:cNvPr id="29755" name="Rectangle 217"/>
            <p:cNvSpPr>
              <a:spLocks noChangeArrowheads="1"/>
            </p:cNvSpPr>
            <p:nvPr/>
          </p:nvSpPr>
          <p:spPr bwMode="auto">
            <a:xfrm>
              <a:off x="2415" y="4252"/>
              <a:ext cx="299" cy="217"/>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800</a:t>
              </a:r>
              <a:endParaRPr lang="en-US">
                <a:latin typeface="Times" pitchFamily="-128" charset="0"/>
              </a:endParaRPr>
            </a:p>
          </p:txBody>
        </p:sp>
        <p:sp>
          <p:nvSpPr>
            <p:cNvPr id="29756" name="Rectangle 218"/>
            <p:cNvSpPr>
              <a:spLocks noChangeArrowheads="1"/>
            </p:cNvSpPr>
            <p:nvPr/>
          </p:nvSpPr>
          <p:spPr bwMode="auto">
            <a:xfrm>
              <a:off x="3626" y="3524"/>
              <a:ext cx="249" cy="217"/>
            </a:xfrm>
            <a:prstGeom prst="rect">
              <a:avLst/>
            </a:prstGeom>
            <a:noFill/>
            <a:ln w="9525">
              <a:noFill/>
              <a:miter lim="800000"/>
              <a:headEnd/>
              <a:tailEnd/>
            </a:ln>
          </p:spPr>
          <p:txBody>
            <a:bodyPr wrap="none" lIns="0" tIns="0" rIns="0" bIns="0">
              <a:spAutoFit/>
            </a:bodyPr>
            <a:lstStyle/>
            <a:p>
              <a:r>
                <a:rPr lang="en-US" sz="1800" b="1">
                  <a:solidFill>
                    <a:srgbClr val="000000"/>
                  </a:solidFill>
                  <a:latin typeface="Helvetica" pitchFamily="-128" charset="0"/>
                </a:rPr>
                <a:t>NS</a:t>
              </a:r>
              <a:endParaRPr lang="en-US">
                <a:latin typeface="Times" pitchFamily="-128" charset="0"/>
              </a:endParaRPr>
            </a:p>
          </p:txBody>
        </p:sp>
        <p:sp>
          <p:nvSpPr>
            <p:cNvPr id="29757" name="Rectangle 219"/>
            <p:cNvSpPr>
              <a:spLocks noChangeArrowheads="1"/>
            </p:cNvSpPr>
            <p:nvPr/>
          </p:nvSpPr>
          <p:spPr bwMode="auto">
            <a:xfrm>
              <a:off x="3268" y="3940"/>
              <a:ext cx="93" cy="287"/>
            </a:xfrm>
            <a:prstGeom prst="rect">
              <a:avLst/>
            </a:prstGeom>
            <a:noFill/>
            <a:ln w="9525">
              <a:noFill/>
              <a:miter lim="800000"/>
              <a:headEnd/>
              <a:tailEnd/>
            </a:ln>
          </p:spPr>
          <p:txBody>
            <a:bodyPr wrap="none" lIns="0" tIns="0" rIns="0" bIns="0">
              <a:spAutoFit/>
            </a:bodyPr>
            <a:lstStyle/>
            <a:p>
              <a:r>
                <a:rPr lang="en-US" b="1">
                  <a:solidFill>
                    <a:srgbClr val="000000"/>
                  </a:solidFill>
                  <a:latin typeface="Helvetica" pitchFamily="-128" charset="0"/>
                </a:rPr>
                <a:t>*</a:t>
              </a:r>
              <a:endParaRPr lang="en-US">
                <a:latin typeface="Times" pitchFamily="-128" charset="0"/>
              </a:endParaRPr>
            </a:p>
          </p:txBody>
        </p:sp>
      </p:grpSp>
      <p:sp>
        <p:nvSpPr>
          <p:cNvPr id="48348" name="Text Box 220"/>
          <p:cNvSpPr txBox="1">
            <a:spLocks noChangeArrowheads="1"/>
          </p:cNvSpPr>
          <p:nvPr/>
        </p:nvSpPr>
        <p:spPr bwMode="auto">
          <a:xfrm>
            <a:off x="6477000" y="1963738"/>
            <a:ext cx="3581400" cy="1281112"/>
          </a:xfrm>
          <a:prstGeom prst="rect">
            <a:avLst/>
          </a:prstGeom>
          <a:noFill/>
          <a:ln w="9525">
            <a:noFill/>
            <a:miter lim="800000"/>
            <a:headEnd/>
            <a:tailEnd/>
          </a:ln>
        </p:spPr>
        <p:txBody>
          <a:bodyPr>
            <a:spAutoFit/>
          </a:bodyPr>
          <a:lstStyle/>
          <a:p>
            <a:r>
              <a:rPr lang="en-US" sz="1800" b="1" u="sng"/>
              <a:t>RESULTS:</a:t>
            </a:r>
            <a:endParaRPr lang="en-US" sz="1800" b="1"/>
          </a:p>
          <a:p>
            <a:r>
              <a:rPr lang="en-US" sz="1800" b="1"/>
              <a:t>55% more seeds in NE           14% more seeds in CO</a:t>
            </a:r>
          </a:p>
          <a:p>
            <a:endParaRPr lang="en-US" b="1">
              <a:latin typeface="Times" pitchFamily="-128" charset="0"/>
            </a:endParaRPr>
          </a:p>
        </p:txBody>
      </p:sp>
      <p:sp>
        <p:nvSpPr>
          <p:cNvPr id="29733" name="Rectangle 221"/>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9734" name="Picture 222"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29736" name="Text Box 224"/>
          <p:cNvSpPr txBox="1">
            <a:spLocks noChangeArrowheads="1"/>
          </p:cNvSpPr>
          <p:nvPr/>
        </p:nvSpPr>
        <p:spPr bwMode="auto">
          <a:xfrm>
            <a:off x="7239000" y="6477000"/>
            <a:ext cx="1904300" cy="369332"/>
          </a:xfrm>
          <a:prstGeom prst="rect">
            <a:avLst/>
          </a:prstGeom>
          <a:noFill/>
          <a:ln w="9525">
            <a:noFill/>
            <a:miter lim="800000"/>
            <a:headEnd/>
            <a:tailEnd/>
          </a:ln>
        </p:spPr>
        <p:txBody>
          <a:bodyPr wrap="none">
            <a:spAutoFit/>
          </a:bodyPr>
          <a:lstStyle/>
          <a:p>
            <a:r>
              <a:rPr lang="en-US" sz="1800" dirty="0"/>
              <a:t>Snow et </a:t>
            </a:r>
            <a:r>
              <a:rPr lang="en-US" sz="1800" dirty="0" smtClean="0"/>
              <a:t>al. </a:t>
            </a:r>
            <a:r>
              <a:rPr lang="en-US" sz="1800" dirty="0"/>
              <a:t>2003</a:t>
            </a:r>
          </a:p>
        </p:txBody>
      </p:sp>
      <p:sp>
        <p:nvSpPr>
          <p:cNvPr id="103" name="Rectangle 9"/>
          <p:cNvSpPr>
            <a:spLocks noChangeArrowheads="1"/>
          </p:cNvSpPr>
          <p:nvPr/>
        </p:nvSpPr>
        <p:spPr bwMode="auto">
          <a:xfrm>
            <a:off x="2267744" y="260648"/>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a:t>
            </a:r>
            <a:r>
              <a:rPr lang="en-US" sz="3200" b="1" spc="150" dirty="0" err="1" smtClean="0">
                <a:ln w="11430"/>
                <a:solidFill>
                  <a:srgbClr val="F8F8F8"/>
                </a:solidFill>
                <a:effectLst>
                  <a:outerShdw blurRad="25400" algn="tl" rotWithShape="0">
                    <a:srgbClr val="000000">
                      <a:alpha val="43000"/>
                    </a:srgbClr>
                  </a:outerShdw>
                </a:effectLst>
              </a:rPr>
              <a:t>transgene</a:t>
            </a:r>
            <a:r>
              <a:rPr lang="en-US" sz="3200" b="1" spc="150" dirty="0" smtClean="0">
                <a:ln w="11430"/>
                <a:solidFill>
                  <a:srgbClr val="F8F8F8"/>
                </a:solidFill>
                <a:effectLst>
                  <a:outerShdw blurRad="25400" algn="tl" rotWithShape="0">
                    <a:srgbClr val="000000">
                      <a:alpha val="43000"/>
                    </a:srgbClr>
                  </a:outerShdw>
                </a:effectLst>
              </a:rPr>
              <a:t> escape</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3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3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48"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8"/>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sp>
        <p:nvSpPr>
          <p:cNvPr id="52229" name="Rectangle 5"/>
          <p:cNvSpPr>
            <a:spLocks noChangeArrowheads="1"/>
          </p:cNvSpPr>
          <p:nvPr/>
        </p:nvSpPr>
        <p:spPr bwMode="auto">
          <a:xfrm>
            <a:off x="609600" y="2057400"/>
            <a:ext cx="7620000" cy="4191000"/>
          </a:xfrm>
          <a:prstGeom prst="rect">
            <a:avLst/>
          </a:prstGeom>
          <a:noFill/>
          <a:ln w="9525">
            <a:noFill/>
            <a:miter lim="800000"/>
            <a:headEnd/>
            <a:tailEnd/>
          </a:ln>
        </p:spPr>
        <p:txBody>
          <a:bodyPr/>
          <a:lstStyle/>
          <a:p>
            <a:pPr marL="342900" indent="-342900" eaLnBrk="1" hangingPunct="1">
              <a:spcBef>
                <a:spcPct val="20000"/>
              </a:spcBef>
            </a:pPr>
            <a:r>
              <a:rPr lang="en-US" sz="2800" dirty="0" smtClean="0"/>
              <a:t>	Bt </a:t>
            </a:r>
            <a:r>
              <a:rPr lang="en-US" sz="2800" dirty="0" err="1"/>
              <a:t>transgenes</a:t>
            </a:r>
            <a:r>
              <a:rPr lang="en-US" sz="2800" dirty="0"/>
              <a:t> are highly advantageous </a:t>
            </a:r>
            <a:r>
              <a:rPr lang="en-US" sz="2800" dirty="0" smtClean="0"/>
              <a:t>and will </a:t>
            </a:r>
            <a:r>
              <a:rPr lang="en-US" sz="2800" dirty="0"/>
              <a:t>spread rapidly into wild sunflower </a:t>
            </a:r>
            <a:r>
              <a:rPr lang="en-US" sz="2800" dirty="0" smtClean="0"/>
              <a:t>populations.</a:t>
            </a:r>
            <a:endParaRPr lang="en-US" sz="2800" dirty="0"/>
          </a:p>
          <a:p>
            <a:pPr marL="342900" indent="-342900" eaLnBrk="1" hangingPunct="1">
              <a:spcBef>
                <a:spcPct val="20000"/>
              </a:spcBef>
              <a:buFontTx/>
              <a:buChar char="•"/>
            </a:pPr>
            <a:endParaRPr lang="en-US" sz="2800" dirty="0"/>
          </a:p>
          <a:p>
            <a:pPr marL="742950" lvl="1" indent="-285750" eaLnBrk="1" hangingPunct="1">
              <a:spcBef>
                <a:spcPct val="20000"/>
              </a:spcBef>
              <a:buFontTx/>
              <a:buChar char="–"/>
            </a:pPr>
            <a:r>
              <a:rPr lang="en-US" dirty="0"/>
              <a:t>Decisions on environmental release should be made on a case-by-case basis</a:t>
            </a:r>
            <a:r>
              <a:rPr lang="en-US" dirty="0" smtClean="0"/>
              <a:t>.</a:t>
            </a:r>
          </a:p>
          <a:p>
            <a:pPr marL="742950" lvl="1" indent="-285750" eaLnBrk="1" hangingPunct="1">
              <a:spcBef>
                <a:spcPct val="20000"/>
              </a:spcBef>
              <a:buFontTx/>
              <a:buChar char="–"/>
            </a:pPr>
            <a:r>
              <a:rPr lang="en-US" dirty="0" smtClean="0"/>
              <a:t>Consideration of the potential ecological impacts should be made.</a:t>
            </a:r>
            <a:endParaRPr lang="en-US" dirty="0"/>
          </a:p>
          <a:p>
            <a:pPr marL="342900" indent="-342900" eaLnBrk="1" hangingPunct="1">
              <a:spcBef>
                <a:spcPct val="20000"/>
              </a:spcBef>
              <a:buFontTx/>
              <a:buChar char="•"/>
            </a:pPr>
            <a:endParaRPr lang="en-US" sz="2800" dirty="0"/>
          </a:p>
          <a:p>
            <a:pPr marL="342900" indent="-342900" eaLnBrk="1" hangingPunct="1">
              <a:spcBef>
                <a:spcPct val="20000"/>
              </a:spcBef>
            </a:pPr>
            <a:endParaRPr lang="en-US" sz="3200" dirty="0"/>
          </a:p>
          <a:p>
            <a:pPr marL="342900" indent="-342900" eaLnBrk="1" hangingPunct="1">
              <a:spcBef>
                <a:spcPct val="20000"/>
              </a:spcBef>
              <a:buFontTx/>
              <a:buChar char="•"/>
            </a:pPr>
            <a:endParaRPr lang="en-US" sz="3200" dirty="0"/>
          </a:p>
        </p:txBody>
      </p:sp>
      <p:sp>
        <p:nvSpPr>
          <p:cNvPr id="31748" name="Rectangle 7"/>
          <p:cNvSpPr>
            <a:spLocks noChangeArrowheads="1"/>
          </p:cNvSpPr>
          <p:nvPr/>
        </p:nvSpPr>
        <p:spPr bwMode="auto">
          <a:xfrm>
            <a:off x="1676400" y="241300"/>
            <a:ext cx="5638800" cy="579438"/>
          </a:xfrm>
          <a:prstGeom prst="rect">
            <a:avLst/>
          </a:prstGeom>
          <a:noFill/>
          <a:ln w="9525">
            <a:noFill/>
            <a:miter lim="800000"/>
            <a:headEnd/>
            <a:tailEnd/>
          </a:ln>
        </p:spPr>
        <p:txBody>
          <a:bodyPr>
            <a:spAutoFit/>
          </a:bodyPr>
          <a:lstStyle/>
          <a:p>
            <a:pPr algn="ctr"/>
            <a:r>
              <a:rPr lang="en-US" sz="3200">
                <a:solidFill>
                  <a:schemeClr val="bg1"/>
                </a:solidFill>
              </a:rPr>
              <a:t>Transgenes: conclusions</a:t>
            </a:r>
            <a:endParaRPr lang="en-US"/>
          </a:p>
        </p:txBody>
      </p:sp>
      <p:pic>
        <p:nvPicPr>
          <p:cNvPr id="31749" name="Picture 9"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222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22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9" grpId="0" build="p"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Unanswered Questions</a:t>
            </a:r>
            <a:endParaRPr lang="en-US" dirty="0"/>
          </a:p>
        </p:txBody>
      </p:sp>
      <p:sp>
        <p:nvSpPr>
          <p:cNvPr id="3" name="Content Placeholder 2"/>
          <p:cNvSpPr>
            <a:spLocks noGrp="1"/>
          </p:cNvSpPr>
          <p:nvPr>
            <p:ph idx="1"/>
          </p:nvPr>
        </p:nvSpPr>
        <p:spPr/>
        <p:txBody>
          <a:bodyPr/>
          <a:lstStyle/>
          <a:p>
            <a:r>
              <a:rPr lang="en-US" dirty="0" smtClean="0"/>
              <a:t>Is gene flow primarily conservative or creative?</a:t>
            </a:r>
          </a:p>
          <a:p>
            <a:r>
              <a:rPr lang="en-US" dirty="0" smtClean="0"/>
              <a:t>Are species tied together by gene flow as a single ‘evolutionary unit’?</a:t>
            </a:r>
          </a:p>
          <a:p>
            <a:r>
              <a:rPr lang="en-US" dirty="0" smtClean="0"/>
              <a:t>How often does gene flow impede versus assist adaptation?</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9219" name="Picture 9"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9220" name="Text Box 2"/>
          <p:cNvSpPr txBox="1">
            <a:spLocks noChangeArrowheads="1"/>
          </p:cNvSpPr>
          <p:nvPr/>
        </p:nvSpPr>
        <p:spPr bwMode="auto">
          <a:xfrm>
            <a:off x="152400" y="838200"/>
            <a:ext cx="8077200" cy="1877437"/>
          </a:xfrm>
          <a:prstGeom prst="rect">
            <a:avLst/>
          </a:prstGeom>
          <a:noFill/>
          <a:ln w="9525">
            <a:noFill/>
            <a:miter lim="800000"/>
            <a:headEnd/>
            <a:tailEnd/>
          </a:ln>
        </p:spPr>
        <p:txBody>
          <a:bodyPr>
            <a:spAutoFit/>
          </a:bodyPr>
          <a:lstStyle/>
          <a:p>
            <a:endParaRPr lang="en-US" dirty="0"/>
          </a:p>
          <a:p>
            <a:endParaRPr lang="en-US" sz="2000" dirty="0" smtClean="0"/>
          </a:p>
          <a:p>
            <a:r>
              <a:rPr lang="en-US" dirty="0" smtClean="0"/>
              <a:t>(Seed) plants </a:t>
            </a:r>
            <a:r>
              <a:rPr lang="en-US" dirty="0"/>
              <a:t>disperse their genes during two independent life cycle </a:t>
            </a:r>
            <a:r>
              <a:rPr lang="en-US" dirty="0" smtClean="0"/>
              <a:t>stages</a:t>
            </a:r>
            <a:r>
              <a:rPr lang="en-US" dirty="0"/>
              <a:t>.</a:t>
            </a:r>
          </a:p>
          <a:p>
            <a:endParaRPr lang="en-US" dirty="0"/>
          </a:p>
        </p:txBody>
      </p:sp>
      <p:pic>
        <p:nvPicPr>
          <p:cNvPr id="9221" name="Picture 3" descr="polncycl"/>
          <p:cNvPicPr>
            <a:picLocks noChangeAspect="1" noChangeArrowheads="1"/>
          </p:cNvPicPr>
          <p:nvPr/>
        </p:nvPicPr>
        <p:blipFill>
          <a:blip r:embed="rId4" cstate="print"/>
          <a:srcRect/>
          <a:stretch>
            <a:fillRect/>
          </a:stretch>
        </p:blipFill>
        <p:spPr bwMode="auto">
          <a:xfrm>
            <a:off x="1403648" y="1852613"/>
            <a:ext cx="7308304" cy="5005387"/>
          </a:xfrm>
          <a:prstGeom prst="rect">
            <a:avLst/>
          </a:prstGeom>
          <a:noFill/>
          <a:ln w="9525">
            <a:noFill/>
            <a:miter lim="800000"/>
            <a:headEnd/>
            <a:tailEnd/>
          </a:ln>
        </p:spPr>
      </p:pic>
      <p:sp>
        <p:nvSpPr>
          <p:cNvPr id="9222" name="Text Box 4"/>
          <p:cNvSpPr txBox="1">
            <a:spLocks noChangeArrowheads="1"/>
          </p:cNvSpPr>
          <p:nvPr/>
        </p:nvSpPr>
        <p:spPr bwMode="auto">
          <a:xfrm>
            <a:off x="7543800" y="2819400"/>
            <a:ext cx="1535998" cy="830997"/>
          </a:xfrm>
          <a:prstGeom prst="rect">
            <a:avLst/>
          </a:prstGeom>
          <a:solidFill>
            <a:schemeClr val="bg1"/>
          </a:solidFill>
          <a:ln w="9525">
            <a:noFill/>
            <a:miter lim="800000"/>
            <a:headEnd/>
            <a:tailEnd/>
          </a:ln>
        </p:spPr>
        <p:txBody>
          <a:bodyPr wrap="square">
            <a:spAutoFit/>
          </a:bodyPr>
          <a:lstStyle/>
          <a:p>
            <a:r>
              <a:rPr lang="en-US" b="1" dirty="0">
                <a:ln w="1905"/>
                <a:solidFill>
                  <a:srgbClr val="0070C0"/>
                </a:solidFill>
                <a:effectLst>
                  <a:innerShdw blurRad="69850" dist="43180" dir="5400000">
                    <a:srgbClr val="000000">
                      <a:alpha val="65000"/>
                    </a:srgbClr>
                  </a:innerShdw>
                </a:effectLst>
              </a:rPr>
              <a:t>Pollen </a:t>
            </a:r>
          </a:p>
          <a:p>
            <a:r>
              <a:rPr lang="en-US" b="1" dirty="0">
                <a:ln w="1905"/>
                <a:solidFill>
                  <a:srgbClr val="0070C0"/>
                </a:solidFill>
                <a:effectLst>
                  <a:innerShdw blurRad="69850" dist="43180" dir="5400000">
                    <a:srgbClr val="000000">
                      <a:alpha val="65000"/>
                    </a:srgbClr>
                  </a:innerShdw>
                </a:effectLst>
              </a:rPr>
              <a:t>dispersal</a:t>
            </a:r>
          </a:p>
        </p:txBody>
      </p:sp>
      <p:sp>
        <p:nvSpPr>
          <p:cNvPr id="9223" name="Text Box 5"/>
          <p:cNvSpPr txBox="1">
            <a:spLocks noChangeArrowheads="1"/>
          </p:cNvSpPr>
          <p:nvPr/>
        </p:nvSpPr>
        <p:spPr bwMode="auto">
          <a:xfrm>
            <a:off x="731746" y="5733256"/>
            <a:ext cx="1535998" cy="830997"/>
          </a:xfrm>
          <a:prstGeom prst="rect">
            <a:avLst/>
          </a:prstGeom>
          <a:noFill/>
          <a:ln w="9525">
            <a:noFill/>
            <a:miter lim="800000"/>
            <a:headEnd/>
            <a:tailEnd/>
          </a:ln>
        </p:spPr>
        <p:txBody>
          <a:bodyPr wrap="none">
            <a:spAutoFit/>
          </a:bodyPr>
          <a:lstStyle/>
          <a:p>
            <a:r>
              <a:rPr lang="en-US" b="1" dirty="0">
                <a:ln w="1905"/>
                <a:solidFill>
                  <a:srgbClr val="0070C0"/>
                </a:solidFill>
                <a:effectLst>
                  <a:innerShdw blurRad="69850" dist="43180" dir="5400000">
                    <a:srgbClr val="000000">
                      <a:alpha val="65000"/>
                    </a:srgbClr>
                  </a:innerShdw>
                </a:effectLst>
              </a:rPr>
              <a:t>Seed </a:t>
            </a:r>
          </a:p>
          <a:p>
            <a:r>
              <a:rPr lang="en-US" b="1" dirty="0">
                <a:ln w="1905"/>
                <a:solidFill>
                  <a:srgbClr val="0070C0"/>
                </a:solidFill>
                <a:effectLst>
                  <a:innerShdw blurRad="69850" dist="43180" dir="5400000">
                    <a:srgbClr val="000000">
                      <a:alpha val="65000"/>
                    </a:srgbClr>
                  </a:innerShdw>
                </a:effectLst>
              </a:rPr>
              <a:t>dispersal</a:t>
            </a:r>
          </a:p>
        </p:txBody>
      </p:sp>
      <p:sp>
        <p:nvSpPr>
          <p:cNvPr id="9224" name="Rectangle 7"/>
          <p:cNvSpPr>
            <a:spLocks noChangeArrowheads="1"/>
          </p:cNvSpPr>
          <p:nvPr/>
        </p:nvSpPr>
        <p:spPr bwMode="auto">
          <a:xfrm>
            <a:off x="2743200" y="457200"/>
            <a:ext cx="5573216" cy="646331"/>
          </a:xfrm>
          <a:prstGeom prst="rect">
            <a:avLst/>
          </a:prstGeom>
          <a:noFill/>
          <a:ln w="9525">
            <a:noFill/>
            <a:miter lim="800000"/>
            <a:headEnd/>
            <a:tailEnd/>
          </a:ln>
        </p:spPr>
        <p:txBody>
          <a:bodyPr wrap="square">
            <a:spAutoFit/>
            <a:scene3d>
              <a:camera prst="orthographicFront"/>
              <a:lightRig rig="soft" dir="t">
                <a:rot lat="0" lon="0" rev="10800000"/>
              </a:lightRig>
            </a:scene3d>
            <a:sp3d>
              <a:bevelT w="27940" h="12700"/>
              <a:contourClr>
                <a:srgbClr val="DDDDDD"/>
              </a:contourClr>
            </a:sp3d>
          </a:bodyPr>
          <a:lstStyle/>
          <a:p>
            <a:r>
              <a:rPr lang="en-US" sz="3600" b="1" spc="150" dirty="0">
                <a:ln w="11430"/>
                <a:solidFill>
                  <a:srgbClr val="F8F8F8"/>
                </a:solidFill>
                <a:effectLst>
                  <a:outerShdw blurRad="25400" algn="tl" rotWithShape="0">
                    <a:srgbClr val="000000">
                      <a:alpha val="43000"/>
                    </a:srgbClr>
                  </a:outerShdw>
                </a:effectLst>
              </a:rPr>
              <a:t>Gene flow in plants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nimBg="1"/>
      <p:bldP spid="92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9" name="Group 50"/>
          <p:cNvGrpSpPr>
            <a:grpSpLocks/>
          </p:cNvGrpSpPr>
          <p:nvPr/>
        </p:nvGrpSpPr>
        <p:grpSpPr bwMode="auto">
          <a:xfrm>
            <a:off x="1676400" y="1981200"/>
            <a:ext cx="1981200" cy="2438400"/>
            <a:chOff x="1056" y="1248"/>
            <a:chExt cx="1248" cy="1536"/>
          </a:xfrm>
        </p:grpSpPr>
        <p:pic>
          <p:nvPicPr>
            <p:cNvPr id="10271" name="Picture 24" descr="cleopatra 1"/>
            <p:cNvPicPr>
              <a:picLocks noChangeAspect="1" noChangeArrowheads="1"/>
            </p:cNvPicPr>
            <p:nvPr/>
          </p:nvPicPr>
          <p:blipFill>
            <a:blip r:embed="rId3" cstate="print"/>
            <a:srcRect t="24934" b="7018"/>
            <a:stretch>
              <a:fillRect/>
            </a:stretch>
          </p:blipFill>
          <p:spPr bwMode="auto">
            <a:xfrm>
              <a:off x="1056" y="1248"/>
              <a:ext cx="1248" cy="1536"/>
            </a:xfrm>
            <a:prstGeom prst="rect">
              <a:avLst/>
            </a:prstGeom>
            <a:noFill/>
            <a:ln w="9525">
              <a:noFill/>
              <a:miter lim="800000"/>
              <a:headEnd/>
              <a:tailEnd/>
            </a:ln>
          </p:spPr>
        </p:pic>
        <p:sp>
          <p:nvSpPr>
            <p:cNvPr id="10272" name="Rectangle 29"/>
            <p:cNvSpPr>
              <a:spLocks noChangeArrowheads="1"/>
            </p:cNvSpPr>
            <p:nvPr/>
          </p:nvSpPr>
          <p:spPr bwMode="auto">
            <a:xfrm>
              <a:off x="1111" y="2251"/>
              <a:ext cx="780" cy="404"/>
            </a:xfrm>
            <a:prstGeom prst="rect">
              <a:avLst/>
            </a:prstGeom>
            <a:noFill/>
            <a:ln w="9525">
              <a:noFill/>
              <a:miter lim="800000"/>
              <a:headEnd/>
              <a:tailEnd/>
            </a:ln>
          </p:spPr>
          <p:txBody>
            <a:bodyPr wrap="none">
              <a:spAutoFit/>
            </a:bodyPr>
            <a:lstStyle/>
            <a:p>
              <a:r>
                <a:rPr lang="en-US" sz="1800" dirty="0">
                  <a:solidFill>
                    <a:schemeClr val="bg1"/>
                  </a:solidFill>
                </a:rPr>
                <a:t>Cleopatra </a:t>
              </a:r>
            </a:p>
            <a:p>
              <a:r>
                <a:rPr lang="en-US" sz="1800" dirty="0">
                  <a:solidFill>
                    <a:schemeClr val="bg1"/>
                  </a:solidFill>
                </a:rPr>
                <a:t>butterfly</a:t>
              </a:r>
              <a:endParaRPr lang="en-US" dirty="0">
                <a:solidFill>
                  <a:schemeClr val="bg1"/>
                </a:solidFill>
              </a:endParaRPr>
            </a:p>
          </p:txBody>
        </p:sp>
      </p:grpSp>
      <p:pic>
        <p:nvPicPr>
          <p:cNvPr id="10253" name="Picture 12" descr="possums_lg"/>
          <p:cNvPicPr>
            <a:picLocks noChangeAspect="1" noChangeArrowheads="1"/>
          </p:cNvPicPr>
          <p:nvPr/>
        </p:nvPicPr>
        <p:blipFill>
          <a:blip r:embed="rId4" cstate="print"/>
          <a:srcRect/>
          <a:stretch>
            <a:fillRect/>
          </a:stretch>
        </p:blipFill>
        <p:spPr bwMode="auto">
          <a:xfrm>
            <a:off x="7162800" y="2006418"/>
            <a:ext cx="1981200" cy="2286000"/>
          </a:xfrm>
          <a:prstGeom prst="rect">
            <a:avLst/>
          </a:prstGeom>
          <a:noFill/>
          <a:ln w="9525">
            <a:noFill/>
            <a:miter lim="800000"/>
            <a:headEnd/>
            <a:tailEnd/>
          </a:ln>
        </p:spPr>
      </p:pic>
      <p:sp>
        <p:nvSpPr>
          <p:cNvPr id="10242" name="Rectangle 51"/>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0243" name="Picture 52" descr="dandilions"/>
          <p:cNvPicPr>
            <a:picLocks noChangeAspect="1" noChangeArrowheads="1"/>
          </p:cNvPicPr>
          <p:nvPr/>
        </p:nvPicPr>
        <p:blipFill>
          <a:blip r:embed="rId5" cstate="print"/>
          <a:srcRect/>
          <a:stretch>
            <a:fillRect/>
          </a:stretch>
        </p:blipFill>
        <p:spPr bwMode="auto">
          <a:xfrm>
            <a:off x="0" y="0"/>
            <a:ext cx="1981200" cy="1524000"/>
          </a:xfrm>
          <a:prstGeom prst="rect">
            <a:avLst/>
          </a:prstGeom>
          <a:noFill/>
          <a:ln w="9525">
            <a:noFill/>
            <a:miter lim="800000"/>
            <a:headEnd/>
            <a:tailEnd/>
          </a:ln>
        </p:spPr>
      </p:pic>
      <p:pic>
        <p:nvPicPr>
          <p:cNvPr id="10244" name="Picture 18" descr="070717-orchid-wasp_big"/>
          <p:cNvPicPr>
            <a:picLocks noChangeAspect="1" noChangeArrowheads="1"/>
          </p:cNvPicPr>
          <p:nvPr/>
        </p:nvPicPr>
        <p:blipFill>
          <a:blip r:embed="rId6" cstate="print"/>
          <a:srcRect l="24661"/>
          <a:stretch>
            <a:fillRect/>
          </a:stretch>
        </p:blipFill>
        <p:spPr bwMode="auto">
          <a:xfrm>
            <a:off x="0" y="4191000"/>
            <a:ext cx="2667000" cy="2667000"/>
          </a:xfrm>
          <a:prstGeom prst="rect">
            <a:avLst/>
          </a:prstGeom>
          <a:noFill/>
          <a:ln w="9525">
            <a:noFill/>
            <a:miter lim="800000"/>
            <a:headEnd/>
            <a:tailEnd/>
          </a:ln>
        </p:spPr>
      </p:pic>
      <p:sp>
        <p:nvSpPr>
          <p:cNvPr id="10245" name="Rectangle 16"/>
          <p:cNvSpPr>
            <a:spLocks noChangeArrowheads="1"/>
          </p:cNvSpPr>
          <p:nvPr/>
        </p:nvSpPr>
        <p:spPr bwMode="auto">
          <a:xfrm>
            <a:off x="2362200" y="228600"/>
            <a:ext cx="51816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Pollen dispersal agents: biotic</a:t>
            </a:r>
            <a:endParaRPr lang="en-US" b="1" spc="150" dirty="0">
              <a:ln w="11430"/>
              <a:solidFill>
                <a:srgbClr val="F8F8F8"/>
              </a:solidFill>
              <a:effectLst>
                <a:outerShdw blurRad="25400" algn="tl" rotWithShape="0">
                  <a:srgbClr val="000000">
                    <a:alpha val="43000"/>
                  </a:srgbClr>
                </a:outerShdw>
              </a:effectLst>
            </a:endParaRPr>
          </a:p>
        </p:txBody>
      </p:sp>
      <p:sp>
        <p:nvSpPr>
          <p:cNvPr id="10246" name="Rectangle 17"/>
          <p:cNvSpPr>
            <a:spLocks noChangeArrowheads="1"/>
          </p:cNvSpPr>
          <p:nvPr/>
        </p:nvSpPr>
        <p:spPr bwMode="auto">
          <a:xfrm>
            <a:off x="0" y="0"/>
            <a:ext cx="184150" cy="1552575"/>
          </a:xfrm>
          <a:prstGeom prst="rect">
            <a:avLst/>
          </a:prstGeom>
          <a:noFill/>
          <a:ln w="9525">
            <a:noFill/>
            <a:miter lim="800000"/>
            <a:headEnd/>
            <a:tailEnd/>
          </a:ln>
        </p:spPr>
        <p:txBody>
          <a:bodyPr wrap="none">
            <a:spAutoFit/>
          </a:bodyPr>
          <a:lstStyle/>
          <a:p>
            <a:endParaRPr lang="en-US"/>
          </a:p>
          <a:p>
            <a:endParaRPr lang="en-US"/>
          </a:p>
          <a:p>
            <a:endParaRPr lang="en-US"/>
          </a:p>
          <a:p>
            <a:endParaRPr lang="en-US"/>
          </a:p>
        </p:txBody>
      </p:sp>
      <p:grpSp>
        <p:nvGrpSpPr>
          <p:cNvPr id="10247" name="Group 41"/>
          <p:cNvGrpSpPr>
            <a:grpSpLocks/>
          </p:cNvGrpSpPr>
          <p:nvPr/>
        </p:nvGrpSpPr>
        <p:grpSpPr bwMode="auto">
          <a:xfrm>
            <a:off x="0" y="2008188"/>
            <a:ext cx="1720850" cy="2182812"/>
            <a:chOff x="0" y="960"/>
            <a:chExt cx="1084" cy="1375"/>
          </a:xfrm>
        </p:grpSpPr>
        <p:pic>
          <p:nvPicPr>
            <p:cNvPr id="10275" name="Picture 20" descr="Four_pollinators-ver2"/>
            <p:cNvPicPr>
              <a:picLocks noChangeAspect="1" noChangeArrowheads="1"/>
            </p:cNvPicPr>
            <p:nvPr/>
          </p:nvPicPr>
          <p:blipFill>
            <a:blip r:embed="rId7" cstate="print">
              <a:lum bright="-20000" contrast="40000"/>
            </a:blip>
            <a:srcRect/>
            <a:stretch>
              <a:fillRect/>
            </a:stretch>
          </p:blipFill>
          <p:spPr bwMode="auto">
            <a:xfrm>
              <a:off x="0" y="960"/>
              <a:ext cx="1084" cy="1375"/>
            </a:xfrm>
            <a:prstGeom prst="rect">
              <a:avLst/>
            </a:prstGeom>
            <a:noFill/>
            <a:ln w="9525">
              <a:noFill/>
              <a:miter lim="800000"/>
              <a:headEnd/>
              <a:tailEnd/>
            </a:ln>
          </p:spPr>
        </p:pic>
        <p:sp>
          <p:nvSpPr>
            <p:cNvPr id="10276" name="Rectangle 27"/>
            <p:cNvSpPr>
              <a:spLocks noChangeArrowheads="1"/>
            </p:cNvSpPr>
            <p:nvPr/>
          </p:nvSpPr>
          <p:spPr bwMode="auto">
            <a:xfrm>
              <a:off x="431" y="1810"/>
              <a:ext cx="641" cy="407"/>
            </a:xfrm>
            <a:prstGeom prst="rect">
              <a:avLst/>
            </a:prstGeom>
            <a:noFill/>
            <a:ln w="9525">
              <a:noFill/>
              <a:miter lim="800000"/>
              <a:headEnd/>
              <a:tailEnd/>
            </a:ln>
          </p:spPr>
          <p:txBody>
            <a:bodyPr wrap="none">
              <a:spAutoFit/>
            </a:bodyPr>
            <a:lstStyle/>
            <a:p>
              <a:pPr algn="r"/>
              <a:r>
                <a:rPr lang="en-US" sz="1800" dirty="0">
                  <a:solidFill>
                    <a:schemeClr val="bg1"/>
                  </a:solidFill>
                </a:rPr>
                <a:t>Solitary </a:t>
              </a:r>
              <a:endParaRPr lang="en-US" sz="1800" dirty="0" smtClean="0">
                <a:solidFill>
                  <a:schemeClr val="bg1"/>
                </a:solidFill>
              </a:endParaRPr>
            </a:p>
            <a:p>
              <a:pPr algn="r"/>
              <a:r>
                <a:rPr lang="en-US" sz="1800" dirty="0" smtClean="0">
                  <a:solidFill>
                    <a:schemeClr val="bg1"/>
                  </a:solidFill>
                </a:rPr>
                <a:t>bee</a:t>
              </a:r>
              <a:endParaRPr lang="en-US" sz="1800" dirty="0">
                <a:solidFill>
                  <a:schemeClr val="bg1"/>
                </a:solidFill>
              </a:endParaRPr>
            </a:p>
          </p:txBody>
        </p:sp>
      </p:grpSp>
      <p:grpSp>
        <p:nvGrpSpPr>
          <p:cNvPr id="10250" name="Group 40"/>
          <p:cNvGrpSpPr>
            <a:grpSpLocks/>
          </p:cNvGrpSpPr>
          <p:nvPr/>
        </p:nvGrpSpPr>
        <p:grpSpPr bwMode="auto">
          <a:xfrm>
            <a:off x="3578968" y="1999726"/>
            <a:ext cx="2133600" cy="2514600"/>
            <a:chOff x="1008" y="0"/>
            <a:chExt cx="1488" cy="1920"/>
          </a:xfrm>
        </p:grpSpPr>
        <p:pic>
          <p:nvPicPr>
            <p:cNvPr id="10269" name="Picture 13" descr="sphinx_moth_lg"/>
            <p:cNvPicPr>
              <a:picLocks noChangeAspect="1" noChangeArrowheads="1"/>
            </p:cNvPicPr>
            <p:nvPr/>
          </p:nvPicPr>
          <p:blipFill>
            <a:blip r:embed="rId8" cstate="print"/>
            <a:srcRect/>
            <a:stretch>
              <a:fillRect/>
            </a:stretch>
          </p:blipFill>
          <p:spPr bwMode="auto">
            <a:xfrm>
              <a:off x="1008" y="0"/>
              <a:ext cx="1488" cy="1920"/>
            </a:xfrm>
            <a:prstGeom prst="rect">
              <a:avLst/>
            </a:prstGeom>
            <a:noFill/>
            <a:ln w="9525">
              <a:noFill/>
              <a:miter lim="800000"/>
              <a:headEnd/>
              <a:tailEnd/>
            </a:ln>
          </p:spPr>
        </p:pic>
        <p:sp>
          <p:nvSpPr>
            <p:cNvPr id="10270" name="Rectangle 30"/>
            <p:cNvSpPr>
              <a:spLocks noChangeArrowheads="1"/>
            </p:cNvSpPr>
            <p:nvPr/>
          </p:nvSpPr>
          <p:spPr bwMode="auto">
            <a:xfrm>
              <a:off x="1600" y="47"/>
              <a:ext cx="882" cy="280"/>
            </a:xfrm>
            <a:prstGeom prst="rect">
              <a:avLst/>
            </a:prstGeom>
            <a:noFill/>
            <a:ln w="9525">
              <a:noFill/>
              <a:miter lim="800000"/>
              <a:headEnd/>
              <a:tailEnd/>
            </a:ln>
          </p:spPr>
          <p:txBody>
            <a:bodyPr wrap="none">
              <a:spAutoFit/>
            </a:bodyPr>
            <a:lstStyle/>
            <a:p>
              <a:r>
                <a:rPr lang="en-US" sz="1800" dirty="0" err="1">
                  <a:solidFill>
                    <a:schemeClr val="bg1"/>
                  </a:solidFill>
                </a:rPr>
                <a:t>Hawkmoth</a:t>
              </a:r>
              <a:endParaRPr lang="en-US" dirty="0">
                <a:solidFill>
                  <a:schemeClr val="bg1"/>
                </a:solidFill>
              </a:endParaRPr>
            </a:p>
          </p:txBody>
        </p:sp>
      </p:grpSp>
      <p:grpSp>
        <p:nvGrpSpPr>
          <p:cNvPr id="10251" name="Group 39"/>
          <p:cNvGrpSpPr>
            <a:grpSpLocks/>
          </p:cNvGrpSpPr>
          <p:nvPr/>
        </p:nvGrpSpPr>
        <p:grpSpPr bwMode="auto">
          <a:xfrm>
            <a:off x="5715000" y="1905000"/>
            <a:ext cx="1454150" cy="2286000"/>
            <a:chOff x="2422" y="1008"/>
            <a:chExt cx="916" cy="1440"/>
          </a:xfrm>
        </p:grpSpPr>
        <p:pic>
          <p:nvPicPr>
            <p:cNvPr id="10267" name="Picture 19" descr="Banner2"/>
            <p:cNvPicPr>
              <a:picLocks noChangeAspect="1" noChangeArrowheads="1"/>
            </p:cNvPicPr>
            <p:nvPr/>
          </p:nvPicPr>
          <p:blipFill>
            <a:blip r:embed="rId9" cstate="print"/>
            <a:srcRect/>
            <a:stretch>
              <a:fillRect/>
            </a:stretch>
          </p:blipFill>
          <p:spPr bwMode="auto">
            <a:xfrm>
              <a:off x="2422" y="1008"/>
              <a:ext cx="916" cy="1440"/>
            </a:xfrm>
            <a:prstGeom prst="rect">
              <a:avLst/>
            </a:prstGeom>
            <a:noFill/>
            <a:ln w="9525">
              <a:noFill/>
              <a:miter lim="800000"/>
              <a:headEnd/>
              <a:tailEnd/>
            </a:ln>
          </p:spPr>
        </p:pic>
        <p:sp>
          <p:nvSpPr>
            <p:cNvPr id="10268" name="Rectangle 32"/>
            <p:cNvSpPr>
              <a:spLocks noChangeArrowheads="1"/>
            </p:cNvSpPr>
            <p:nvPr/>
          </p:nvSpPr>
          <p:spPr bwMode="auto">
            <a:xfrm>
              <a:off x="2428" y="1106"/>
              <a:ext cx="612" cy="231"/>
            </a:xfrm>
            <a:prstGeom prst="rect">
              <a:avLst/>
            </a:prstGeom>
            <a:noFill/>
            <a:ln w="9525">
              <a:noFill/>
              <a:miter lim="800000"/>
              <a:headEnd/>
              <a:tailEnd/>
            </a:ln>
          </p:spPr>
          <p:txBody>
            <a:bodyPr wrap="none">
              <a:spAutoFit/>
            </a:bodyPr>
            <a:lstStyle/>
            <a:p>
              <a:r>
                <a:rPr lang="en-US" sz="1800" dirty="0">
                  <a:solidFill>
                    <a:schemeClr val="bg1"/>
                  </a:solidFill>
                </a:rPr>
                <a:t>Sunbird</a:t>
              </a:r>
              <a:endParaRPr lang="en-US" dirty="0">
                <a:solidFill>
                  <a:schemeClr val="bg1"/>
                </a:solidFill>
              </a:endParaRPr>
            </a:p>
          </p:txBody>
        </p:sp>
      </p:grpSp>
      <p:grpSp>
        <p:nvGrpSpPr>
          <p:cNvPr id="10252" name="Group 35"/>
          <p:cNvGrpSpPr>
            <a:grpSpLocks/>
          </p:cNvGrpSpPr>
          <p:nvPr/>
        </p:nvGrpSpPr>
        <p:grpSpPr bwMode="auto">
          <a:xfrm>
            <a:off x="6858000" y="4167187"/>
            <a:ext cx="2286000" cy="2690813"/>
            <a:chOff x="1872" y="2625"/>
            <a:chExt cx="1440" cy="1695"/>
          </a:xfrm>
        </p:grpSpPr>
        <p:pic>
          <p:nvPicPr>
            <p:cNvPr id="10265" name="Picture 21" descr="hummer2148_lg"/>
            <p:cNvPicPr>
              <a:picLocks noChangeAspect="1" noChangeArrowheads="1"/>
            </p:cNvPicPr>
            <p:nvPr/>
          </p:nvPicPr>
          <p:blipFill>
            <a:blip r:embed="rId10" cstate="print"/>
            <a:srcRect/>
            <a:stretch>
              <a:fillRect/>
            </a:stretch>
          </p:blipFill>
          <p:spPr bwMode="auto">
            <a:xfrm>
              <a:off x="1872" y="2625"/>
              <a:ext cx="1440" cy="1695"/>
            </a:xfrm>
            <a:prstGeom prst="rect">
              <a:avLst/>
            </a:prstGeom>
            <a:noFill/>
            <a:ln w="9525">
              <a:noFill/>
              <a:miter lim="800000"/>
              <a:headEnd/>
              <a:tailEnd/>
            </a:ln>
          </p:spPr>
        </p:pic>
        <p:sp>
          <p:nvSpPr>
            <p:cNvPr id="10266" name="Rectangle 33"/>
            <p:cNvSpPr>
              <a:spLocks noChangeArrowheads="1"/>
            </p:cNvSpPr>
            <p:nvPr/>
          </p:nvSpPr>
          <p:spPr bwMode="auto">
            <a:xfrm>
              <a:off x="2340" y="4089"/>
              <a:ext cx="972" cy="231"/>
            </a:xfrm>
            <a:prstGeom prst="rect">
              <a:avLst/>
            </a:prstGeom>
            <a:noFill/>
            <a:ln w="9525">
              <a:noFill/>
              <a:miter lim="800000"/>
              <a:headEnd/>
              <a:tailEnd/>
            </a:ln>
          </p:spPr>
          <p:txBody>
            <a:bodyPr wrap="none">
              <a:spAutoFit/>
            </a:bodyPr>
            <a:lstStyle/>
            <a:p>
              <a:r>
                <a:rPr lang="en-US" sz="1800" dirty="0">
                  <a:solidFill>
                    <a:schemeClr val="bg1"/>
                  </a:solidFill>
                </a:rPr>
                <a:t>Hummingbird</a:t>
              </a:r>
              <a:endParaRPr lang="en-US" dirty="0">
                <a:solidFill>
                  <a:schemeClr val="bg1"/>
                </a:solidFill>
              </a:endParaRPr>
            </a:p>
          </p:txBody>
        </p:sp>
      </p:grpSp>
      <p:sp>
        <p:nvSpPr>
          <p:cNvPr id="10254" name="Rectangle 37"/>
          <p:cNvSpPr>
            <a:spLocks noChangeArrowheads="1"/>
          </p:cNvSpPr>
          <p:nvPr/>
        </p:nvSpPr>
        <p:spPr bwMode="auto">
          <a:xfrm>
            <a:off x="7236296" y="3717032"/>
            <a:ext cx="1708150" cy="366713"/>
          </a:xfrm>
          <a:prstGeom prst="rect">
            <a:avLst/>
          </a:prstGeom>
          <a:noFill/>
          <a:ln w="9525">
            <a:noFill/>
            <a:miter lim="800000"/>
            <a:headEnd/>
            <a:tailEnd/>
          </a:ln>
        </p:spPr>
        <p:txBody>
          <a:bodyPr wrap="none">
            <a:spAutoFit/>
          </a:bodyPr>
          <a:lstStyle/>
          <a:p>
            <a:r>
              <a:rPr lang="en-US" sz="1800" dirty="0">
                <a:solidFill>
                  <a:schemeClr val="bg1"/>
                </a:solidFill>
              </a:rPr>
              <a:t>Honey possum</a:t>
            </a:r>
            <a:endParaRPr lang="en-US" dirty="0">
              <a:solidFill>
                <a:schemeClr val="bg1"/>
              </a:solidFill>
            </a:endParaRPr>
          </a:p>
        </p:txBody>
      </p:sp>
      <p:sp>
        <p:nvSpPr>
          <p:cNvPr id="10255" name="Rectangle 26"/>
          <p:cNvSpPr>
            <a:spLocks noChangeArrowheads="1"/>
          </p:cNvSpPr>
          <p:nvPr/>
        </p:nvSpPr>
        <p:spPr bwMode="auto">
          <a:xfrm>
            <a:off x="381000" y="6491288"/>
            <a:ext cx="1593850" cy="366712"/>
          </a:xfrm>
          <a:prstGeom prst="rect">
            <a:avLst/>
          </a:prstGeom>
          <a:noFill/>
          <a:ln w="9525">
            <a:noFill/>
            <a:miter lim="800000"/>
            <a:headEnd/>
            <a:tailEnd/>
          </a:ln>
        </p:spPr>
        <p:txBody>
          <a:bodyPr wrap="none">
            <a:spAutoFit/>
          </a:bodyPr>
          <a:lstStyle/>
          <a:p>
            <a:r>
              <a:rPr lang="en-US" sz="1800" dirty="0" err="1">
                <a:solidFill>
                  <a:schemeClr val="bg1"/>
                </a:solidFill>
              </a:rPr>
              <a:t>Thynnid</a:t>
            </a:r>
            <a:r>
              <a:rPr lang="en-US" sz="1800" dirty="0">
                <a:solidFill>
                  <a:schemeClr val="bg1"/>
                </a:solidFill>
              </a:rPr>
              <a:t> wasp</a:t>
            </a:r>
            <a:endParaRPr lang="en-US" dirty="0">
              <a:solidFill>
                <a:schemeClr val="bg1"/>
              </a:solidFill>
            </a:endParaRPr>
          </a:p>
        </p:txBody>
      </p:sp>
      <p:sp>
        <p:nvSpPr>
          <p:cNvPr id="10256" name="Rectangle 42"/>
          <p:cNvSpPr>
            <a:spLocks noChangeArrowheads="1"/>
          </p:cNvSpPr>
          <p:nvPr/>
        </p:nvSpPr>
        <p:spPr bwMode="auto">
          <a:xfrm>
            <a:off x="0" y="1524000"/>
            <a:ext cx="1159692" cy="461665"/>
          </a:xfrm>
          <a:prstGeom prst="rect">
            <a:avLst/>
          </a:prstGeom>
          <a:solidFill>
            <a:schemeClr val="bg1"/>
          </a:solidFill>
          <a:ln w="9525">
            <a:solidFill>
              <a:schemeClr val="bg1"/>
            </a:solidFill>
            <a:miter lim="800000"/>
            <a:headEnd/>
            <a:tailEnd/>
          </a:ln>
        </p:spPr>
        <p:txBody>
          <a:bodyPr wrap="none">
            <a:spAutoFit/>
          </a:bodyPr>
          <a:lstStyle/>
          <a:p>
            <a:r>
              <a:rPr lang="en-US" dirty="0" smtClean="0"/>
              <a:t>Insects</a:t>
            </a:r>
            <a:endParaRPr lang="en-US" dirty="0"/>
          </a:p>
        </p:txBody>
      </p:sp>
      <p:sp>
        <p:nvSpPr>
          <p:cNvPr id="10259" name="Rectangle 45"/>
          <p:cNvSpPr>
            <a:spLocks noChangeArrowheads="1"/>
          </p:cNvSpPr>
          <p:nvPr/>
        </p:nvSpPr>
        <p:spPr bwMode="auto">
          <a:xfrm>
            <a:off x="5638800" y="1524000"/>
            <a:ext cx="1770063" cy="466725"/>
          </a:xfrm>
          <a:prstGeom prst="rect">
            <a:avLst/>
          </a:prstGeom>
          <a:solidFill>
            <a:schemeClr val="bg1"/>
          </a:solidFill>
          <a:ln w="9525">
            <a:solidFill>
              <a:schemeClr val="bg1"/>
            </a:solidFill>
            <a:miter lim="800000"/>
            <a:headEnd/>
            <a:tailEnd/>
          </a:ln>
        </p:spPr>
        <p:txBody>
          <a:bodyPr wrap="none">
            <a:spAutoFit/>
          </a:bodyPr>
          <a:lstStyle/>
          <a:p>
            <a:r>
              <a:rPr lang="en-US" dirty="0"/>
              <a:t>Vertebrates</a:t>
            </a:r>
          </a:p>
        </p:txBody>
      </p:sp>
      <p:sp>
        <p:nvSpPr>
          <p:cNvPr id="10261" name="Rectangle 46"/>
          <p:cNvSpPr>
            <a:spLocks noChangeArrowheads="1"/>
          </p:cNvSpPr>
          <p:nvPr/>
        </p:nvSpPr>
        <p:spPr bwMode="auto">
          <a:xfrm>
            <a:off x="3689350" y="4845050"/>
            <a:ext cx="882650" cy="641350"/>
          </a:xfrm>
          <a:prstGeom prst="rect">
            <a:avLst/>
          </a:prstGeom>
          <a:noFill/>
          <a:ln w="9525">
            <a:noFill/>
            <a:miter lim="800000"/>
            <a:headEnd/>
            <a:tailEnd/>
          </a:ln>
        </p:spPr>
        <p:txBody>
          <a:bodyPr wrap="none">
            <a:spAutoFit/>
          </a:bodyPr>
          <a:lstStyle/>
          <a:p>
            <a:r>
              <a:rPr lang="en-US" sz="1800" dirty="0"/>
              <a:t>Blister </a:t>
            </a:r>
          </a:p>
          <a:p>
            <a:r>
              <a:rPr lang="en-US" sz="1800" dirty="0"/>
              <a:t>beetle</a:t>
            </a:r>
          </a:p>
        </p:txBody>
      </p:sp>
      <p:pic>
        <p:nvPicPr>
          <p:cNvPr id="10260" name="Picture 23" descr="blisterbeetle_lg"/>
          <p:cNvPicPr>
            <a:picLocks noChangeAspect="1" noChangeArrowheads="1"/>
          </p:cNvPicPr>
          <p:nvPr/>
        </p:nvPicPr>
        <p:blipFill>
          <a:blip r:embed="rId11" cstate="print"/>
          <a:srcRect b="18658"/>
          <a:stretch>
            <a:fillRect/>
          </a:stretch>
        </p:blipFill>
        <p:spPr bwMode="auto">
          <a:xfrm>
            <a:off x="1976320" y="4959640"/>
            <a:ext cx="2212975" cy="1898360"/>
          </a:xfrm>
          <a:prstGeom prst="rect">
            <a:avLst/>
          </a:prstGeom>
          <a:noFill/>
          <a:ln w="9525">
            <a:noFill/>
            <a:miter lim="800000"/>
            <a:headEnd/>
            <a:tailEnd/>
          </a:ln>
        </p:spPr>
      </p:pic>
      <p:pic>
        <p:nvPicPr>
          <p:cNvPr id="10277" name="Picture 37"/>
          <p:cNvPicPr>
            <a:picLocks noChangeAspect="1" noChangeArrowheads="1"/>
          </p:cNvPicPr>
          <p:nvPr/>
        </p:nvPicPr>
        <p:blipFill>
          <a:blip r:embed="rId12" cstate="print"/>
          <a:srcRect l="13230" r="11171"/>
          <a:stretch>
            <a:fillRect/>
          </a:stretch>
        </p:blipFill>
        <p:spPr bwMode="auto">
          <a:xfrm>
            <a:off x="3980054" y="4159967"/>
            <a:ext cx="2880320" cy="2708920"/>
          </a:xfrm>
          <a:prstGeom prst="rect">
            <a:avLst/>
          </a:prstGeom>
          <a:noFill/>
          <a:ln w="9525">
            <a:noFill/>
            <a:miter lim="800000"/>
            <a:headEnd/>
            <a:tailEnd/>
          </a:ln>
        </p:spPr>
      </p:pic>
      <p:sp>
        <p:nvSpPr>
          <p:cNvPr id="38" name="Rectangle 37"/>
          <p:cNvSpPr>
            <a:spLocks noChangeArrowheads="1"/>
          </p:cNvSpPr>
          <p:nvPr/>
        </p:nvSpPr>
        <p:spPr bwMode="auto">
          <a:xfrm>
            <a:off x="5148064" y="4221088"/>
            <a:ext cx="1787669" cy="369332"/>
          </a:xfrm>
          <a:prstGeom prst="rect">
            <a:avLst/>
          </a:prstGeom>
          <a:noFill/>
          <a:ln w="9525">
            <a:noFill/>
            <a:miter lim="800000"/>
            <a:headEnd/>
            <a:tailEnd/>
          </a:ln>
        </p:spPr>
        <p:txBody>
          <a:bodyPr wrap="none">
            <a:spAutoFit/>
          </a:bodyPr>
          <a:lstStyle/>
          <a:p>
            <a:r>
              <a:rPr lang="en-US" sz="1800" dirty="0" smtClean="0">
                <a:solidFill>
                  <a:schemeClr val="bg1"/>
                </a:solidFill>
              </a:rPr>
              <a:t>Long-nosed bat</a:t>
            </a:r>
            <a:endParaRPr lang="en-US" dirty="0">
              <a:solidFill>
                <a:schemeClr val="bg1"/>
              </a:solidFill>
            </a:endParaRPr>
          </a:p>
        </p:txBody>
      </p:sp>
      <p:grpSp>
        <p:nvGrpSpPr>
          <p:cNvPr id="10262" name="Group 49"/>
          <p:cNvGrpSpPr>
            <a:grpSpLocks/>
          </p:cNvGrpSpPr>
          <p:nvPr/>
        </p:nvGrpSpPr>
        <p:grpSpPr bwMode="auto">
          <a:xfrm>
            <a:off x="1968979" y="4177544"/>
            <a:ext cx="2026956" cy="1411696"/>
            <a:chOff x="1179" y="2688"/>
            <a:chExt cx="981" cy="913"/>
          </a:xfrm>
        </p:grpSpPr>
        <p:pic>
          <p:nvPicPr>
            <p:cNvPr id="10263" name="Picture 22" descr="Tchinid fly on catnip"/>
            <p:cNvPicPr>
              <a:picLocks noChangeAspect="1" noChangeArrowheads="1"/>
            </p:cNvPicPr>
            <p:nvPr/>
          </p:nvPicPr>
          <p:blipFill>
            <a:blip r:embed="rId13" cstate="print"/>
            <a:srcRect r="20000"/>
            <a:stretch>
              <a:fillRect/>
            </a:stretch>
          </p:blipFill>
          <p:spPr bwMode="auto">
            <a:xfrm>
              <a:off x="1184" y="2688"/>
              <a:ext cx="976" cy="913"/>
            </a:xfrm>
            <a:prstGeom prst="rect">
              <a:avLst/>
            </a:prstGeom>
            <a:noFill/>
            <a:ln w="9525">
              <a:noFill/>
              <a:miter lim="800000"/>
              <a:headEnd/>
              <a:tailEnd/>
            </a:ln>
          </p:spPr>
        </p:pic>
        <p:sp>
          <p:nvSpPr>
            <p:cNvPr id="10264" name="Rectangle 25"/>
            <p:cNvSpPr>
              <a:spLocks noChangeArrowheads="1"/>
            </p:cNvSpPr>
            <p:nvPr/>
          </p:nvSpPr>
          <p:spPr bwMode="auto">
            <a:xfrm>
              <a:off x="1179" y="3361"/>
              <a:ext cx="580" cy="239"/>
            </a:xfrm>
            <a:prstGeom prst="rect">
              <a:avLst/>
            </a:prstGeom>
            <a:noFill/>
            <a:ln w="9525">
              <a:noFill/>
              <a:miter lim="800000"/>
              <a:headEnd/>
              <a:tailEnd/>
            </a:ln>
          </p:spPr>
          <p:txBody>
            <a:bodyPr wrap="none">
              <a:spAutoFit/>
            </a:bodyPr>
            <a:lstStyle/>
            <a:p>
              <a:r>
                <a:rPr lang="en-US" sz="1800" dirty="0" err="1">
                  <a:solidFill>
                    <a:schemeClr val="bg1"/>
                  </a:solidFill>
                </a:rPr>
                <a:t>Tchinid</a:t>
              </a:r>
              <a:r>
                <a:rPr lang="en-US" sz="1800" dirty="0">
                  <a:solidFill>
                    <a:schemeClr val="bg1"/>
                  </a:solidFill>
                </a:rPr>
                <a:t> fly</a:t>
              </a:r>
              <a:endParaRPr lang="en-US" dirty="0">
                <a:solidFill>
                  <a:schemeClr val="bg1"/>
                </a:solidFill>
              </a:endParaRPr>
            </a:p>
          </p:txBody>
        </p:sp>
      </p:grpSp>
      <p:sp>
        <p:nvSpPr>
          <p:cNvPr id="39" name="Rectangle 25"/>
          <p:cNvSpPr>
            <a:spLocks noChangeArrowheads="1"/>
          </p:cNvSpPr>
          <p:nvPr/>
        </p:nvSpPr>
        <p:spPr bwMode="auto">
          <a:xfrm>
            <a:off x="1979712" y="5589240"/>
            <a:ext cx="838691" cy="369332"/>
          </a:xfrm>
          <a:prstGeom prst="rect">
            <a:avLst/>
          </a:prstGeom>
          <a:noFill/>
          <a:ln w="9525">
            <a:noFill/>
            <a:miter lim="800000"/>
            <a:headEnd/>
            <a:tailEnd/>
          </a:ln>
        </p:spPr>
        <p:txBody>
          <a:bodyPr wrap="none">
            <a:spAutoFit/>
          </a:bodyPr>
          <a:lstStyle/>
          <a:p>
            <a:r>
              <a:rPr lang="en-US" sz="1800" dirty="0" smtClean="0">
                <a:solidFill>
                  <a:schemeClr val="bg1"/>
                </a:solidFill>
              </a:rPr>
              <a:t>Beetle</a:t>
            </a:r>
            <a:endParaRPr lang="en-US" dirty="0">
              <a:solidFill>
                <a:schemeClr val="bg1"/>
              </a:solidFill>
            </a:endParaRPr>
          </a:p>
        </p:txBody>
      </p:sp>
      <p:cxnSp>
        <p:nvCxnSpPr>
          <p:cNvPr id="41" name="Straight Connector 40"/>
          <p:cNvCxnSpPr/>
          <p:nvPr/>
        </p:nvCxnSpPr>
        <p:spPr bwMode="auto">
          <a:xfrm flipV="1">
            <a:off x="0" y="4149080"/>
            <a:ext cx="5724128" cy="3265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652330" y="1999726"/>
            <a:ext cx="0" cy="216024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a:off x="5713242" y="2006418"/>
            <a:ext cx="0" cy="216024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a:off x="3995936" y="4149080"/>
            <a:ext cx="0" cy="270892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4"/>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1267" name="Picture 8" descr="calmar"/>
          <p:cNvPicPr>
            <a:picLocks noChangeAspect="1" noChangeArrowheads="1"/>
          </p:cNvPicPr>
          <p:nvPr/>
        </p:nvPicPr>
        <p:blipFill>
          <a:blip r:embed="rId3" cstate="print"/>
          <a:srcRect/>
          <a:stretch>
            <a:fillRect/>
          </a:stretch>
        </p:blipFill>
        <p:spPr bwMode="auto">
          <a:xfrm>
            <a:off x="5307013" y="2060848"/>
            <a:ext cx="3836987" cy="4797152"/>
          </a:xfrm>
          <a:prstGeom prst="rect">
            <a:avLst/>
          </a:prstGeom>
          <a:noFill/>
          <a:ln w="9525">
            <a:noFill/>
            <a:miter lim="800000"/>
            <a:headEnd/>
            <a:tailEnd/>
          </a:ln>
        </p:spPr>
      </p:pic>
      <p:sp>
        <p:nvSpPr>
          <p:cNvPr id="11268" name="Text Box 10"/>
          <p:cNvSpPr txBox="1">
            <a:spLocks noChangeArrowheads="1"/>
          </p:cNvSpPr>
          <p:nvPr/>
        </p:nvSpPr>
        <p:spPr bwMode="auto">
          <a:xfrm>
            <a:off x="5292080" y="1556792"/>
            <a:ext cx="996950" cy="457200"/>
          </a:xfrm>
          <a:prstGeom prst="rect">
            <a:avLst/>
          </a:prstGeom>
          <a:noFill/>
          <a:ln w="9525">
            <a:noFill/>
            <a:miter lim="800000"/>
            <a:headEnd/>
            <a:tailEnd/>
          </a:ln>
        </p:spPr>
        <p:txBody>
          <a:bodyPr wrap="none">
            <a:spAutoFit/>
          </a:bodyPr>
          <a:lstStyle/>
          <a:p>
            <a:r>
              <a:rPr lang="en-US" dirty="0"/>
              <a:t>Water</a:t>
            </a:r>
          </a:p>
        </p:txBody>
      </p:sp>
      <p:sp>
        <p:nvSpPr>
          <p:cNvPr id="11269" name="Rectangle 15"/>
          <p:cNvSpPr>
            <a:spLocks noChangeArrowheads="1"/>
          </p:cNvSpPr>
          <p:nvPr/>
        </p:nvSpPr>
        <p:spPr bwMode="auto">
          <a:xfrm>
            <a:off x="2362200" y="228600"/>
            <a:ext cx="51816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Pollen dispersal agents: </a:t>
            </a:r>
            <a:r>
              <a:rPr lang="en-US" sz="3200" b="1" spc="150" dirty="0" err="1">
                <a:ln w="11430"/>
                <a:solidFill>
                  <a:srgbClr val="F8F8F8"/>
                </a:solidFill>
                <a:effectLst>
                  <a:outerShdw blurRad="25400" algn="tl" rotWithShape="0">
                    <a:srgbClr val="000000">
                      <a:alpha val="43000"/>
                    </a:srgbClr>
                  </a:outerShdw>
                </a:effectLst>
              </a:rPr>
              <a:t>abiotic</a:t>
            </a:r>
            <a:endParaRPr lang="en-US" b="1" spc="150" dirty="0">
              <a:ln w="11430"/>
              <a:solidFill>
                <a:srgbClr val="F8F8F8"/>
              </a:solidFill>
              <a:effectLst>
                <a:outerShdw blurRad="25400" algn="tl" rotWithShape="0">
                  <a:srgbClr val="000000">
                    <a:alpha val="43000"/>
                  </a:srgbClr>
                </a:outerShdw>
              </a:effectLst>
            </a:endParaRPr>
          </a:p>
        </p:txBody>
      </p:sp>
      <p:pic>
        <p:nvPicPr>
          <p:cNvPr id="11270" name="Picture 16" descr="ponderosa_pine_3"/>
          <p:cNvPicPr>
            <a:picLocks noChangeAspect="1" noChangeArrowheads="1"/>
          </p:cNvPicPr>
          <p:nvPr/>
        </p:nvPicPr>
        <p:blipFill>
          <a:blip r:embed="rId4" cstate="print"/>
          <a:srcRect b="21988"/>
          <a:stretch>
            <a:fillRect/>
          </a:stretch>
        </p:blipFill>
        <p:spPr bwMode="auto">
          <a:xfrm>
            <a:off x="0" y="4154488"/>
            <a:ext cx="5257800" cy="2703512"/>
          </a:xfrm>
          <a:prstGeom prst="rect">
            <a:avLst/>
          </a:prstGeom>
          <a:noFill/>
          <a:ln w="9525">
            <a:noFill/>
            <a:miter lim="800000"/>
            <a:headEnd/>
            <a:tailEnd/>
          </a:ln>
        </p:spPr>
      </p:pic>
      <p:pic>
        <p:nvPicPr>
          <p:cNvPr id="11271" name="Picture 17" descr="Ragweed_2"/>
          <p:cNvPicPr>
            <a:picLocks noChangeAspect="1" noChangeArrowheads="1"/>
          </p:cNvPicPr>
          <p:nvPr/>
        </p:nvPicPr>
        <p:blipFill>
          <a:blip r:embed="rId5" cstate="print"/>
          <a:srcRect l="33742"/>
          <a:stretch>
            <a:fillRect/>
          </a:stretch>
        </p:blipFill>
        <p:spPr bwMode="auto">
          <a:xfrm>
            <a:off x="0" y="2068280"/>
            <a:ext cx="2057400" cy="4191000"/>
          </a:xfrm>
          <a:prstGeom prst="rect">
            <a:avLst/>
          </a:prstGeom>
          <a:noFill/>
          <a:ln w="9525">
            <a:noFill/>
            <a:miter lim="800000"/>
            <a:headEnd/>
            <a:tailEnd/>
          </a:ln>
        </p:spPr>
      </p:pic>
      <p:pic>
        <p:nvPicPr>
          <p:cNvPr id="11272" name="Picture 18" descr="Scirpus_microcarpus_F"/>
          <p:cNvPicPr>
            <a:picLocks noChangeAspect="1" noChangeArrowheads="1"/>
          </p:cNvPicPr>
          <p:nvPr/>
        </p:nvPicPr>
        <p:blipFill>
          <a:blip r:embed="rId6" cstate="print"/>
          <a:srcRect/>
          <a:stretch>
            <a:fillRect/>
          </a:stretch>
        </p:blipFill>
        <p:spPr bwMode="auto">
          <a:xfrm>
            <a:off x="1857468" y="2060848"/>
            <a:ext cx="3403600" cy="2835275"/>
          </a:xfrm>
          <a:prstGeom prst="rect">
            <a:avLst/>
          </a:prstGeom>
          <a:noFill/>
          <a:ln w="9525">
            <a:noFill/>
            <a:miter lim="800000"/>
            <a:headEnd/>
            <a:tailEnd/>
          </a:ln>
        </p:spPr>
      </p:pic>
      <p:sp>
        <p:nvSpPr>
          <p:cNvPr id="11273" name="Text Box 9"/>
          <p:cNvSpPr txBox="1">
            <a:spLocks noChangeArrowheads="1"/>
          </p:cNvSpPr>
          <p:nvPr/>
        </p:nvSpPr>
        <p:spPr bwMode="auto">
          <a:xfrm>
            <a:off x="0" y="1524000"/>
            <a:ext cx="877888" cy="457200"/>
          </a:xfrm>
          <a:prstGeom prst="rect">
            <a:avLst/>
          </a:prstGeom>
          <a:solidFill>
            <a:schemeClr val="bg1"/>
          </a:solidFill>
          <a:ln w="9525">
            <a:noFill/>
            <a:miter lim="800000"/>
            <a:headEnd/>
            <a:tailEnd/>
          </a:ln>
        </p:spPr>
        <p:txBody>
          <a:bodyPr wrap="none">
            <a:spAutoFit/>
          </a:bodyPr>
          <a:lstStyle/>
          <a:p>
            <a:r>
              <a:rPr lang="en-US"/>
              <a:t>Wind</a:t>
            </a:r>
          </a:p>
        </p:txBody>
      </p:sp>
      <p:sp>
        <p:nvSpPr>
          <p:cNvPr id="11274" name="Text Box 19"/>
          <p:cNvSpPr txBox="1">
            <a:spLocks noChangeArrowheads="1"/>
          </p:cNvSpPr>
          <p:nvPr/>
        </p:nvSpPr>
        <p:spPr bwMode="auto">
          <a:xfrm>
            <a:off x="899592" y="5805264"/>
            <a:ext cx="1149350" cy="366712"/>
          </a:xfrm>
          <a:prstGeom prst="rect">
            <a:avLst/>
          </a:prstGeom>
          <a:noFill/>
          <a:ln w="9525">
            <a:noFill/>
            <a:miter lim="800000"/>
            <a:headEnd/>
            <a:tailEnd/>
          </a:ln>
        </p:spPr>
        <p:txBody>
          <a:bodyPr wrap="none">
            <a:spAutoFit/>
          </a:bodyPr>
          <a:lstStyle/>
          <a:p>
            <a:r>
              <a:rPr lang="en-US" sz="1800" dirty="0">
                <a:solidFill>
                  <a:schemeClr val="bg1"/>
                </a:solidFill>
              </a:rPr>
              <a:t>Ragweed</a:t>
            </a:r>
          </a:p>
        </p:txBody>
      </p:sp>
      <p:sp>
        <p:nvSpPr>
          <p:cNvPr id="11275" name="Text Box 20"/>
          <p:cNvSpPr txBox="1">
            <a:spLocks noChangeArrowheads="1"/>
          </p:cNvSpPr>
          <p:nvPr/>
        </p:nvSpPr>
        <p:spPr bwMode="auto">
          <a:xfrm>
            <a:off x="3419872" y="5085184"/>
            <a:ext cx="1785938" cy="366712"/>
          </a:xfrm>
          <a:prstGeom prst="rect">
            <a:avLst/>
          </a:prstGeom>
          <a:noFill/>
          <a:ln w="9525">
            <a:noFill/>
            <a:miter lim="800000"/>
            <a:headEnd/>
            <a:tailEnd/>
          </a:ln>
        </p:spPr>
        <p:txBody>
          <a:bodyPr wrap="none">
            <a:spAutoFit/>
          </a:bodyPr>
          <a:lstStyle/>
          <a:p>
            <a:r>
              <a:rPr lang="en-US" sz="1800" dirty="0">
                <a:solidFill>
                  <a:schemeClr val="bg1"/>
                </a:solidFill>
              </a:rPr>
              <a:t>Ponderosa pine</a:t>
            </a:r>
          </a:p>
        </p:txBody>
      </p:sp>
      <p:sp>
        <p:nvSpPr>
          <p:cNvPr id="11276" name="Rectangle 21"/>
          <p:cNvSpPr>
            <a:spLocks noChangeArrowheads="1"/>
          </p:cNvSpPr>
          <p:nvPr/>
        </p:nvSpPr>
        <p:spPr bwMode="auto">
          <a:xfrm>
            <a:off x="2051720" y="4509120"/>
            <a:ext cx="2254250" cy="366712"/>
          </a:xfrm>
          <a:prstGeom prst="rect">
            <a:avLst/>
          </a:prstGeom>
          <a:noFill/>
          <a:ln w="9525">
            <a:noFill/>
            <a:miter lim="800000"/>
            <a:headEnd/>
            <a:tailEnd/>
          </a:ln>
        </p:spPr>
        <p:txBody>
          <a:bodyPr wrap="none">
            <a:spAutoFit/>
          </a:bodyPr>
          <a:lstStyle/>
          <a:p>
            <a:r>
              <a:rPr lang="en-US" sz="1800" i="1" dirty="0" err="1">
                <a:solidFill>
                  <a:schemeClr val="bg1"/>
                </a:solidFill>
              </a:rPr>
              <a:t>Scirpus</a:t>
            </a:r>
            <a:r>
              <a:rPr lang="en-US" sz="1800" i="1" dirty="0">
                <a:solidFill>
                  <a:schemeClr val="bg1"/>
                </a:solidFill>
              </a:rPr>
              <a:t> </a:t>
            </a:r>
            <a:r>
              <a:rPr lang="en-US" sz="1800" i="1" dirty="0" err="1">
                <a:solidFill>
                  <a:schemeClr val="bg1"/>
                </a:solidFill>
              </a:rPr>
              <a:t>microcarpus</a:t>
            </a:r>
            <a:endParaRPr lang="en-US" dirty="0">
              <a:solidFill>
                <a:schemeClr val="bg1"/>
              </a:solidFill>
            </a:endParaRPr>
          </a:p>
        </p:txBody>
      </p:sp>
      <p:sp>
        <p:nvSpPr>
          <p:cNvPr id="11277" name="Rectangle 22"/>
          <p:cNvSpPr>
            <a:spLocks noChangeArrowheads="1"/>
          </p:cNvSpPr>
          <p:nvPr/>
        </p:nvSpPr>
        <p:spPr bwMode="auto">
          <a:xfrm>
            <a:off x="6372200" y="2924944"/>
            <a:ext cx="1708150" cy="366713"/>
          </a:xfrm>
          <a:prstGeom prst="rect">
            <a:avLst/>
          </a:prstGeom>
          <a:noFill/>
          <a:ln w="9525">
            <a:noFill/>
            <a:miter lim="800000"/>
            <a:headEnd/>
            <a:tailEnd/>
          </a:ln>
        </p:spPr>
        <p:txBody>
          <a:bodyPr wrap="none">
            <a:spAutoFit/>
          </a:bodyPr>
          <a:lstStyle/>
          <a:p>
            <a:r>
              <a:rPr lang="en-US" sz="1800" dirty="0">
                <a:solidFill>
                  <a:schemeClr val="bg1"/>
                </a:solidFill>
              </a:rPr>
              <a:t>Water Starwort</a:t>
            </a:r>
            <a:endParaRPr lang="en-US" dirty="0">
              <a:solidFill>
                <a:schemeClr val="bg1"/>
              </a:solidFill>
            </a:endParaRPr>
          </a:p>
        </p:txBody>
      </p:sp>
      <p:pic>
        <p:nvPicPr>
          <p:cNvPr id="11278" name="Picture 26" descr="dandilions"/>
          <p:cNvPicPr>
            <a:picLocks noChangeAspect="1" noChangeArrowheads="1"/>
          </p:cNvPicPr>
          <p:nvPr/>
        </p:nvPicPr>
        <p:blipFill>
          <a:blip r:embed="rId7" cstate="print"/>
          <a:srcRect/>
          <a:stretch>
            <a:fillRect/>
          </a:stretch>
        </p:blipFill>
        <p:spPr bwMode="auto">
          <a:xfrm>
            <a:off x="0" y="0"/>
            <a:ext cx="1981200" cy="1524000"/>
          </a:xfrm>
          <a:prstGeom prst="rect">
            <a:avLst/>
          </a:prstGeom>
          <a:noFill/>
          <a:ln w="9525">
            <a:noFill/>
            <a:miter lim="800000"/>
            <a:headEnd/>
            <a:tailEnd/>
          </a:ln>
        </p:spPr>
      </p:pic>
      <p:cxnSp>
        <p:nvCxnSpPr>
          <p:cNvPr id="15" name="Straight Connector 14"/>
          <p:cNvCxnSpPr/>
          <p:nvPr/>
        </p:nvCxnSpPr>
        <p:spPr bwMode="auto">
          <a:xfrm>
            <a:off x="5281194" y="2060848"/>
            <a:ext cx="0" cy="4797152"/>
          </a:xfrm>
          <a:prstGeom prst="line">
            <a:avLst/>
          </a:prstGeom>
          <a:solidFill>
            <a:schemeClr val="accent1"/>
          </a:solidFill>
          <a:ln w="5715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4" descr="impatienscap"/>
          <p:cNvPicPr>
            <a:picLocks noChangeAspect="1" noChangeArrowheads="1"/>
          </p:cNvPicPr>
          <p:nvPr/>
        </p:nvPicPr>
        <p:blipFill>
          <a:blip r:embed="rId3" cstate="print"/>
          <a:srcRect/>
          <a:stretch>
            <a:fillRect/>
          </a:stretch>
        </p:blipFill>
        <p:spPr bwMode="auto">
          <a:xfrm>
            <a:off x="3657600" y="4691063"/>
            <a:ext cx="3505200" cy="2166937"/>
          </a:xfrm>
          <a:prstGeom prst="rect">
            <a:avLst/>
          </a:prstGeom>
          <a:noFill/>
          <a:ln w="9525">
            <a:noFill/>
            <a:miter lim="800000"/>
            <a:headEnd/>
            <a:tailEnd/>
          </a:ln>
        </p:spPr>
      </p:pic>
      <p:pic>
        <p:nvPicPr>
          <p:cNvPr id="12291" name="Picture 30" descr="Blackbean"/>
          <p:cNvPicPr>
            <a:picLocks noChangeAspect="1" noChangeArrowheads="1"/>
          </p:cNvPicPr>
          <p:nvPr/>
        </p:nvPicPr>
        <p:blipFill>
          <a:blip r:embed="rId4" cstate="print"/>
          <a:srcRect/>
          <a:stretch>
            <a:fillRect/>
          </a:stretch>
        </p:blipFill>
        <p:spPr bwMode="auto">
          <a:xfrm>
            <a:off x="3810000" y="1371600"/>
            <a:ext cx="2867025" cy="2759075"/>
          </a:xfrm>
          <a:prstGeom prst="rect">
            <a:avLst/>
          </a:prstGeom>
          <a:noFill/>
          <a:ln w="9525">
            <a:noFill/>
            <a:miter lim="800000"/>
            <a:headEnd/>
            <a:tailEnd/>
          </a:ln>
        </p:spPr>
      </p:pic>
      <p:sp>
        <p:nvSpPr>
          <p:cNvPr id="12292" name="Rectangle 25"/>
          <p:cNvSpPr>
            <a:spLocks noChangeArrowheads="1"/>
          </p:cNvSpPr>
          <p:nvPr/>
        </p:nvSpPr>
        <p:spPr bwMode="auto">
          <a:xfrm>
            <a:off x="4800600" y="3824288"/>
            <a:ext cx="1314450" cy="366712"/>
          </a:xfrm>
          <a:prstGeom prst="rect">
            <a:avLst/>
          </a:prstGeom>
          <a:noFill/>
          <a:ln w="9525">
            <a:noFill/>
            <a:miter lim="800000"/>
            <a:headEnd/>
            <a:tailEnd/>
          </a:ln>
        </p:spPr>
        <p:txBody>
          <a:bodyPr wrap="none">
            <a:spAutoFit/>
          </a:bodyPr>
          <a:lstStyle/>
          <a:p>
            <a:r>
              <a:rPr lang="en-US" sz="1800">
                <a:solidFill>
                  <a:schemeClr val="bg1"/>
                </a:solidFill>
              </a:rPr>
              <a:t>Black bean</a:t>
            </a:r>
          </a:p>
        </p:txBody>
      </p:sp>
      <p:pic>
        <p:nvPicPr>
          <p:cNvPr id="12293" name="Picture 19" descr="ant seed dispersal"/>
          <p:cNvPicPr>
            <a:picLocks noChangeAspect="1" noChangeArrowheads="1"/>
          </p:cNvPicPr>
          <p:nvPr/>
        </p:nvPicPr>
        <p:blipFill>
          <a:blip r:embed="rId5" cstate="print"/>
          <a:srcRect r="17778"/>
          <a:stretch>
            <a:fillRect/>
          </a:stretch>
        </p:blipFill>
        <p:spPr bwMode="auto">
          <a:xfrm>
            <a:off x="1752600" y="1295400"/>
            <a:ext cx="2819400" cy="2493640"/>
          </a:xfrm>
          <a:prstGeom prst="rect">
            <a:avLst/>
          </a:prstGeom>
          <a:noFill/>
          <a:ln w="9525">
            <a:noFill/>
            <a:miter lim="800000"/>
            <a:headEnd/>
            <a:tailEnd/>
          </a:ln>
        </p:spPr>
      </p:pic>
      <p:pic>
        <p:nvPicPr>
          <p:cNvPr id="12294" name="Picture 5" descr="blackbry"/>
          <p:cNvPicPr>
            <a:picLocks noChangeAspect="1" noChangeArrowheads="1"/>
          </p:cNvPicPr>
          <p:nvPr/>
        </p:nvPicPr>
        <p:blipFill>
          <a:blip r:embed="rId6" cstate="print"/>
          <a:srcRect/>
          <a:stretch>
            <a:fillRect/>
          </a:stretch>
        </p:blipFill>
        <p:spPr bwMode="auto">
          <a:xfrm>
            <a:off x="0" y="1447800"/>
            <a:ext cx="2622550" cy="2597150"/>
          </a:xfrm>
          <a:prstGeom prst="rect">
            <a:avLst/>
          </a:prstGeom>
          <a:noFill/>
          <a:ln w="9525">
            <a:noFill/>
            <a:miter lim="800000"/>
            <a:headEnd/>
            <a:tailEnd/>
          </a:ln>
        </p:spPr>
      </p:pic>
      <p:sp>
        <p:nvSpPr>
          <p:cNvPr id="12295" name="Text Box 13"/>
          <p:cNvSpPr txBox="1">
            <a:spLocks noChangeArrowheads="1"/>
          </p:cNvSpPr>
          <p:nvPr/>
        </p:nvSpPr>
        <p:spPr bwMode="auto">
          <a:xfrm>
            <a:off x="0" y="1524000"/>
            <a:ext cx="1116013" cy="457200"/>
          </a:xfrm>
          <a:prstGeom prst="rect">
            <a:avLst/>
          </a:prstGeom>
          <a:solidFill>
            <a:schemeClr val="bg1"/>
          </a:solidFill>
          <a:ln w="9525">
            <a:noFill/>
            <a:miter lim="800000"/>
            <a:headEnd/>
            <a:tailEnd/>
          </a:ln>
        </p:spPr>
        <p:txBody>
          <a:bodyPr wrap="none">
            <a:spAutoFit/>
          </a:bodyPr>
          <a:lstStyle/>
          <a:p>
            <a:r>
              <a:rPr lang="en-US"/>
              <a:t>Animal</a:t>
            </a:r>
          </a:p>
        </p:txBody>
      </p:sp>
      <p:sp>
        <p:nvSpPr>
          <p:cNvPr id="12296" name="Text Box 14"/>
          <p:cNvSpPr txBox="1">
            <a:spLocks noChangeArrowheads="1"/>
          </p:cNvSpPr>
          <p:nvPr/>
        </p:nvSpPr>
        <p:spPr bwMode="auto">
          <a:xfrm>
            <a:off x="4572000" y="1473898"/>
            <a:ext cx="996950" cy="457200"/>
          </a:xfrm>
          <a:prstGeom prst="rect">
            <a:avLst/>
          </a:prstGeom>
          <a:solidFill>
            <a:schemeClr val="bg1"/>
          </a:solidFill>
          <a:ln w="9525">
            <a:noFill/>
            <a:miter lim="800000"/>
            <a:headEnd/>
            <a:tailEnd/>
          </a:ln>
        </p:spPr>
        <p:txBody>
          <a:bodyPr wrap="none">
            <a:spAutoFit/>
          </a:bodyPr>
          <a:lstStyle/>
          <a:p>
            <a:r>
              <a:rPr lang="en-US" dirty="0"/>
              <a:t>Water</a:t>
            </a:r>
          </a:p>
        </p:txBody>
      </p:sp>
      <p:grpSp>
        <p:nvGrpSpPr>
          <p:cNvPr id="12297" name="Group 21"/>
          <p:cNvGrpSpPr>
            <a:grpSpLocks/>
          </p:cNvGrpSpPr>
          <p:nvPr/>
        </p:nvGrpSpPr>
        <p:grpSpPr bwMode="auto">
          <a:xfrm>
            <a:off x="0" y="0"/>
            <a:ext cx="9144000" cy="1524000"/>
            <a:chOff x="0" y="0"/>
            <a:chExt cx="5760" cy="960"/>
          </a:xfrm>
        </p:grpSpPr>
        <p:sp>
          <p:nvSpPr>
            <p:cNvPr id="12312" name="Rectangle 17"/>
            <p:cNvSpPr>
              <a:spLocks noChangeArrowheads="1"/>
            </p:cNvSpPr>
            <p:nvPr/>
          </p:nvSpPr>
          <p:spPr bwMode="auto">
            <a:xfrm>
              <a:off x="0" y="0"/>
              <a:ext cx="5760" cy="960"/>
            </a:xfrm>
            <a:prstGeom prst="rect">
              <a:avLst/>
            </a:prstGeom>
            <a:solidFill>
              <a:srgbClr val="03030A"/>
            </a:solidFill>
            <a:ln w="9525">
              <a:noFill/>
              <a:miter lim="800000"/>
              <a:headEnd/>
              <a:tailEnd/>
            </a:ln>
          </p:spPr>
          <p:txBody>
            <a:bodyPr wrap="none" anchor="ctr"/>
            <a:lstStyle/>
            <a:p>
              <a:endParaRPr lang="en-CA"/>
            </a:p>
          </p:txBody>
        </p:sp>
        <p:sp>
          <p:nvSpPr>
            <p:cNvPr id="12313" name="Rectangle 18"/>
            <p:cNvSpPr>
              <a:spLocks noChangeArrowheads="1"/>
            </p:cNvSpPr>
            <p:nvPr/>
          </p:nvSpPr>
          <p:spPr bwMode="auto">
            <a:xfrm>
              <a:off x="1392" y="211"/>
              <a:ext cx="3264" cy="365"/>
            </a:xfrm>
            <a:prstGeom prst="rect">
              <a:avLst/>
            </a:prstGeom>
            <a:solidFill>
              <a:srgbClr val="03030A"/>
            </a:solid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Seed dispersal agents</a:t>
              </a:r>
              <a:endParaRPr lang="en-US" b="1" spc="150" dirty="0">
                <a:ln w="11430"/>
                <a:solidFill>
                  <a:srgbClr val="F8F8F8"/>
                </a:solidFill>
                <a:effectLst>
                  <a:outerShdw blurRad="25400" algn="tl" rotWithShape="0">
                    <a:srgbClr val="000000">
                      <a:alpha val="43000"/>
                    </a:srgbClr>
                  </a:outerShdw>
                </a:effectLst>
              </a:endParaRPr>
            </a:p>
          </p:txBody>
        </p:sp>
      </p:grpSp>
      <p:grpSp>
        <p:nvGrpSpPr>
          <p:cNvPr id="12298" name="Group 23"/>
          <p:cNvGrpSpPr>
            <a:grpSpLocks/>
          </p:cNvGrpSpPr>
          <p:nvPr/>
        </p:nvGrpSpPr>
        <p:grpSpPr bwMode="auto">
          <a:xfrm>
            <a:off x="0" y="4038600"/>
            <a:ext cx="3886200" cy="2895600"/>
            <a:chOff x="144" y="2160"/>
            <a:chExt cx="2400" cy="1824"/>
          </a:xfrm>
        </p:grpSpPr>
        <p:pic>
          <p:nvPicPr>
            <p:cNvPr id="12310" name="Picture 22" descr="dandilions"/>
            <p:cNvPicPr>
              <a:picLocks noChangeAspect="1" noChangeArrowheads="1"/>
            </p:cNvPicPr>
            <p:nvPr/>
          </p:nvPicPr>
          <p:blipFill>
            <a:blip r:embed="rId7" cstate="print"/>
            <a:srcRect/>
            <a:stretch>
              <a:fillRect/>
            </a:stretch>
          </p:blipFill>
          <p:spPr bwMode="auto">
            <a:xfrm>
              <a:off x="144" y="2160"/>
              <a:ext cx="2400" cy="1800"/>
            </a:xfrm>
            <a:prstGeom prst="rect">
              <a:avLst/>
            </a:prstGeom>
            <a:noFill/>
            <a:ln w="9525">
              <a:noFill/>
              <a:miter lim="800000"/>
              <a:headEnd/>
              <a:tailEnd/>
            </a:ln>
          </p:spPr>
        </p:pic>
        <p:sp>
          <p:nvSpPr>
            <p:cNvPr id="12311" name="Text Box 15"/>
            <p:cNvSpPr txBox="1">
              <a:spLocks noChangeArrowheads="1"/>
            </p:cNvSpPr>
            <p:nvPr/>
          </p:nvSpPr>
          <p:spPr bwMode="auto">
            <a:xfrm>
              <a:off x="144" y="3696"/>
              <a:ext cx="542" cy="288"/>
            </a:xfrm>
            <a:prstGeom prst="rect">
              <a:avLst/>
            </a:prstGeom>
            <a:solidFill>
              <a:schemeClr val="bg1"/>
            </a:solidFill>
            <a:ln w="9525">
              <a:noFill/>
              <a:miter lim="800000"/>
              <a:headEnd/>
              <a:tailEnd/>
            </a:ln>
          </p:spPr>
          <p:txBody>
            <a:bodyPr wrap="none">
              <a:spAutoFit/>
            </a:bodyPr>
            <a:lstStyle/>
            <a:p>
              <a:r>
                <a:rPr lang="en-US"/>
                <a:t>Wind</a:t>
              </a:r>
            </a:p>
          </p:txBody>
        </p:sp>
      </p:grpSp>
      <p:sp>
        <p:nvSpPr>
          <p:cNvPr id="12299" name="Text Box 16"/>
          <p:cNvSpPr txBox="1">
            <a:spLocks noChangeArrowheads="1"/>
          </p:cNvSpPr>
          <p:nvPr/>
        </p:nvSpPr>
        <p:spPr bwMode="auto">
          <a:xfrm>
            <a:off x="5540762" y="6400800"/>
            <a:ext cx="1489075" cy="457200"/>
          </a:xfrm>
          <a:prstGeom prst="rect">
            <a:avLst/>
          </a:prstGeom>
          <a:solidFill>
            <a:schemeClr val="bg1"/>
          </a:solidFill>
          <a:ln w="9525">
            <a:noFill/>
            <a:miter lim="800000"/>
            <a:headEnd/>
            <a:tailEnd/>
          </a:ln>
        </p:spPr>
        <p:txBody>
          <a:bodyPr wrap="none">
            <a:spAutoFit/>
          </a:bodyPr>
          <a:lstStyle/>
          <a:p>
            <a:r>
              <a:rPr lang="en-US" dirty="0"/>
              <a:t>Explosive</a:t>
            </a:r>
          </a:p>
        </p:txBody>
      </p:sp>
      <p:sp>
        <p:nvSpPr>
          <p:cNvPr id="12300" name="Rectangle 24"/>
          <p:cNvSpPr>
            <a:spLocks noChangeArrowheads="1"/>
          </p:cNvSpPr>
          <p:nvPr/>
        </p:nvSpPr>
        <p:spPr bwMode="auto">
          <a:xfrm>
            <a:off x="2597150" y="6567488"/>
            <a:ext cx="1212850" cy="366712"/>
          </a:xfrm>
          <a:prstGeom prst="rect">
            <a:avLst/>
          </a:prstGeom>
          <a:noFill/>
          <a:ln w="9525">
            <a:noFill/>
            <a:miter lim="800000"/>
            <a:headEnd/>
            <a:tailEnd/>
          </a:ln>
        </p:spPr>
        <p:txBody>
          <a:bodyPr wrap="none">
            <a:spAutoFit/>
          </a:bodyPr>
          <a:lstStyle/>
          <a:p>
            <a:r>
              <a:rPr lang="en-US" sz="1800">
                <a:solidFill>
                  <a:schemeClr val="bg1"/>
                </a:solidFill>
              </a:rPr>
              <a:t>Dandelion</a:t>
            </a:r>
            <a:endParaRPr lang="en-US"/>
          </a:p>
        </p:txBody>
      </p:sp>
      <p:sp>
        <p:nvSpPr>
          <p:cNvPr id="12301" name="Rectangle 27"/>
          <p:cNvSpPr>
            <a:spLocks noChangeArrowheads="1"/>
          </p:cNvSpPr>
          <p:nvPr/>
        </p:nvSpPr>
        <p:spPr bwMode="auto">
          <a:xfrm>
            <a:off x="0" y="3671888"/>
            <a:ext cx="1263650" cy="366712"/>
          </a:xfrm>
          <a:prstGeom prst="rect">
            <a:avLst/>
          </a:prstGeom>
          <a:noFill/>
          <a:ln w="9525">
            <a:noFill/>
            <a:miter lim="800000"/>
            <a:headEnd/>
            <a:tailEnd/>
          </a:ln>
        </p:spPr>
        <p:txBody>
          <a:bodyPr wrap="none">
            <a:spAutoFit/>
          </a:bodyPr>
          <a:lstStyle/>
          <a:p>
            <a:r>
              <a:rPr lang="en-US" sz="1800">
                <a:solidFill>
                  <a:schemeClr val="bg1"/>
                </a:solidFill>
              </a:rPr>
              <a:t>Blackberry</a:t>
            </a:r>
            <a:endParaRPr lang="en-US"/>
          </a:p>
        </p:txBody>
      </p:sp>
      <p:pic>
        <p:nvPicPr>
          <p:cNvPr id="12302" name="Picture 28" descr="iris"/>
          <p:cNvPicPr>
            <a:picLocks noChangeAspect="1" noChangeArrowheads="1"/>
          </p:cNvPicPr>
          <p:nvPr/>
        </p:nvPicPr>
        <p:blipFill>
          <a:blip r:embed="rId8" cstate="print"/>
          <a:srcRect l="17567" t="8992" r="12823" b="8994"/>
          <a:stretch>
            <a:fillRect/>
          </a:stretch>
        </p:blipFill>
        <p:spPr bwMode="auto">
          <a:xfrm>
            <a:off x="6477000" y="1524000"/>
            <a:ext cx="2895600" cy="2563813"/>
          </a:xfrm>
          <a:prstGeom prst="rect">
            <a:avLst/>
          </a:prstGeom>
          <a:noFill/>
          <a:ln w="9525">
            <a:noFill/>
            <a:miter lim="800000"/>
            <a:headEnd/>
            <a:tailEnd/>
          </a:ln>
        </p:spPr>
      </p:pic>
      <p:sp>
        <p:nvSpPr>
          <p:cNvPr id="12303" name="Rectangle 29"/>
          <p:cNvSpPr>
            <a:spLocks noChangeArrowheads="1"/>
          </p:cNvSpPr>
          <p:nvPr/>
        </p:nvSpPr>
        <p:spPr bwMode="auto">
          <a:xfrm>
            <a:off x="7918450" y="3657600"/>
            <a:ext cx="1073150" cy="366713"/>
          </a:xfrm>
          <a:prstGeom prst="rect">
            <a:avLst/>
          </a:prstGeom>
          <a:noFill/>
          <a:ln w="9525">
            <a:noFill/>
            <a:miter lim="800000"/>
            <a:headEnd/>
            <a:tailEnd/>
          </a:ln>
        </p:spPr>
        <p:txBody>
          <a:bodyPr wrap="none">
            <a:spAutoFit/>
          </a:bodyPr>
          <a:lstStyle/>
          <a:p>
            <a:r>
              <a:rPr lang="en-US" sz="1800" dirty="0">
                <a:solidFill>
                  <a:schemeClr val="bg1"/>
                </a:solidFill>
              </a:rPr>
              <a:t>Pond iris</a:t>
            </a:r>
          </a:p>
        </p:txBody>
      </p:sp>
      <p:pic>
        <p:nvPicPr>
          <p:cNvPr id="12304" name="Picture 32" descr="gorse3"/>
          <p:cNvPicPr>
            <a:picLocks noChangeAspect="1" noChangeArrowheads="1"/>
          </p:cNvPicPr>
          <p:nvPr/>
        </p:nvPicPr>
        <p:blipFill>
          <a:blip r:embed="rId9" cstate="print"/>
          <a:srcRect/>
          <a:stretch>
            <a:fillRect/>
          </a:stretch>
        </p:blipFill>
        <p:spPr bwMode="auto">
          <a:xfrm>
            <a:off x="7027863" y="4038600"/>
            <a:ext cx="2116137" cy="2819400"/>
          </a:xfrm>
          <a:prstGeom prst="rect">
            <a:avLst/>
          </a:prstGeom>
          <a:noFill/>
          <a:ln w="9525">
            <a:noFill/>
            <a:miter lim="800000"/>
            <a:headEnd/>
            <a:tailEnd/>
          </a:ln>
        </p:spPr>
      </p:pic>
      <p:sp>
        <p:nvSpPr>
          <p:cNvPr id="12305" name="Rectangle 33"/>
          <p:cNvSpPr>
            <a:spLocks noChangeArrowheads="1"/>
          </p:cNvSpPr>
          <p:nvPr/>
        </p:nvSpPr>
        <p:spPr bwMode="auto">
          <a:xfrm>
            <a:off x="8210550" y="6491288"/>
            <a:ext cx="806450" cy="366712"/>
          </a:xfrm>
          <a:prstGeom prst="rect">
            <a:avLst/>
          </a:prstGeom>
          <a:noFill/>
          <a:ln w="9525">
            <a:noFill/>
            <a:miter lim="800000"/>
            <a:headEnd/>
            <a:tailEnd/>
          </a:ln>
        </p:spPr>
        <p:txBody>
          <a:bodyPr wrap="none">
            <a:spAutoFit/>
          </a:bodyPr>
          <a:lstStyle/>
          <a:p>
            <a:r>
              <a:rPr lang="en-US" sz="1800">
                <a:solidFill>
                  <a:schemeClr val="bg1"/>
                </a:solidFill>
              </a:rPr>
              <a:t>Gorse</a:t>
            </a:r>
          </a:p>
        </p:txBody>
      </p:sp>
      <p:pic>
        <p:nvPicPr>
          <p:cNvPr id="12306" name="Picture 35" descr="impatienscap2"/>
          <p:cNvPicPr>
            <a:picLocks noChangeAspect="1" noChangeArrowheads="1"/>
          </p:cNvPicPr>
          <p:nvPr/>
        </p:nvPicPr>
        <p:blipFill>
          <a:blip r:embed="rId10" cstate="print"/>
          <a:srcRect/>
          <a:stretch>
            <a:fillRect/>
          </a:stretch>
        </p:blipFill>
        <p:spPr bwMode="auto">
          <a:xfrm>
            <a:off x="3884613" y="3799114"/>
            <a:ext cx="3201987" cy="1752600"/>
          </a:xfrm>
          <a:prstGeom prst="rect">
            <a:avLst/>
          </a:prstGeom>
          <a:noFill/>
          <a:ln w="9525">
            <a:noFill/>
            <a:miter lim="800000"/>
            <a:headEnd/>
            <a:tailEnd/>
          </a:ln>
        </p:spPr>
      </p:pic>
      <p:pic>
        <p:nvPicPr>
          <p:cNvPr id="12307" name="Picture 7" descr="burdock"/>
          <p:cNvPicPr>
            <a:picLocks noChangeAspect="1" noChangeArrowheads="1"/>
          </p:cNvPicPr>
          <p:nvPr/>
        </p:nvPicPr>
        <p:blipFill>
          <a:blip r:embed="rId11" cstate="print"/>
          <a:srcRect/>
          <a:stretch>
            <a:fillRect/>
          </a:stretch>
        </p:blipFill>
        <p:spPr bwMode="auto">
          <a:xfrm>
            <a:off x="2590800" y="3098800"/>
            <a:ext cx="1314450" cy="1397000"/>
          </a:xfrm>
          <a:prstGeom prst="rect">
            <a:avLst/>
          </a:prstGeom>
          <a:noFill/>
          <a:ln w="9525">
            <a:noFill/>
            <a:miter lim="800000"/>
            <a:headEnd/>
            <a:tailEnd/>
          </a:ln>
        </p:spPr>
      </p:pic>
      <p:sp>
        <p:nvSpPr>
          <p:cNvPr id="12308" name="Rectangle 36"/>
          <p:cNvSpPr>
            <a:spLocks noChangeArrowheads="1"/>
          </p:cNvSpPr>
          <p:nvPr/>
        </p:nvSpPr>
        <p:spPr bwMode="auto">
          <a:xfrm>
            <a:off x="3984625" y="3886200"/>
            <a:ext cx="1174750" cy="366713"/>
          </a:xfrm>
          <a:prstGeom prst="rect">
            <a:avLst/>
          </a:prstGeom>
          <a:noFill/>
          <a:ln w="9525">
            <a:noFill/>
            <a:miter lim="800000"/>
            <a:headEnd/>
            <a:tailEnd/>
          </a:ln>
        </p:spPr>
        <p:txBody>
          <a:bodyPr wrap="none">
            <a:spAutoFit/>
          </a:bodyPr>
          <a:lstStyle/>
          <a:p>
            <a:r>
              <a:rPr lang="en-US" sz="1800" dirty="0">
                <a:solidFill>
                  <a:schemeClr val="bg1"/>
                </a:solidFill>
              </a:rPr>
              <a:t>Impatiens</a:t>
            </a:r>
            <a:endParaRPr lang="en-US" dirty="0">
              <a:solidFill>
                <a:schemeClr val="bg1"/>
              </a:solidFill>
            </a:endParaRPr>
          </a:p>
        </p:txBody>
      </p:sp>
      <p:pic>
        <p:nvPicPr>
          <p:cNvPr id="12309" name="Picture 38" descr="dandilions"/>
          <p:cNvPicPr>
            <a:picLocks noChangeAspect="1" noChangeArrowheads="1"/>
          </p:cNvPicPr>
          <p:nvPr/>
        </p:nvPicPr>
        <p:blipFill>
          <a:blip r:embed="rId7" cstate="print"/>
          <a:srcRect/>
          <a:stretch>
            <a:fillRect/>
          </a:stretch>
        </p:blipFill>
        <p:spPr bwMode="auto">
          <a:xfrm>
            <a:off x="-76200" y="0"/>
            <a:ext cx="1981200" cy="1524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3315" name="Picture 7"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074" name="Text Box 2"/>
          <p:cNvSpPr txBox="1">
            <a:spLocks noChangeArrowheads="1"/>
          </p:cNvSpPr>
          <p:nvPr/>
        </p:nvSpPr>
        <p:spPr bwMode="auto">
          <a:xfrm>
            <a:off x="533400" y="1524000"/>
            <a:ext cx="8305800" cy="4493538"/>
          </a:xfrm>
          <a:prstGeom prst="rect">
            <a:avLst/>
          </a:prstGeom>
          <a:noFill/>
          <a:ln w="9525">
            <a:noFill/>
            <a:miter lim="800000"/>
            <a:headEnd/>
            <a:tailEnd/>
          </a:ln>
        </p:spPr>
        <p:txBody>
          <a:bodyPr>
            <a:spAutoFit/>
          </a:bodyPr>
          <a:lstStyle/>
          <a:p>
            <a:endParaRPr lang="en-US" dirty="0"/>
          </a:p>
          <a:p>
            <a:r>
              <a:rPr lang="en-US" sz="2800" dirty="0"/>
              <a:t>(1) Observe movement of</a:t>
            </a:r>
            <a:r>
              <a:rPr lang="en-US" sz="2800" dirty="0" smtClean="0"/>
              <a:t> dispersal </a:t>
            </a:r>
            <a:r>
              <a:rPr lang="en-US" sz="2800" dirty="0"/>
              <a:t>agents</a:t>
            </a:r>
          </a:p>
          <a:p>
            <a:r>
              <a:rPr lang="en-US" sz="1000" dirty="0"/>
              <a:t>	</a:t>
            </a:r>
            <a:endParaRPr lang="en-US" dirty="0" smtClean="0"/>
          </a:p>
          <a:p>
            <a:pPr>
              <a:buFont typeface="Times" pitchFamily="-128" charset="0"/>
              <a:buChar char="•"/>
            </a:pPr>
            <a:r>
              <a:rPr lang="en-US" i="1" dirty="0" smtClean="0"/>
              <a:t> Shortcomings</a:t>
            </a:r>
            <a:r>
              <a:rPr lang="en-US" i="1" dirty="0"/>
              <a:t>: </a:t>
            </a:r>
            <a:r>
              <a:rPr lang="en-US" i="1" dirty="0" smtClean="0"/>
              <a:t>may e.g. underestimate </a:t>
            </a:r>
            <a:r>
              <a:rPr lang="en-US" i="1" dirty="0"/>
              <a:t>dispersal because of pollen and seed carryover. Can’t tell if </a:t>
            </a:r>
            <a:r>
              <a:rPr lang="en-US" i="1" dirty="0" smtClean="0"/>
              <a:t>pollen is </a:t>
            </a:r>
            <a:r>
              <a:rPr lang="en-US" i="1" dirty="0"/>
              <a:t>successfully incorporated into new population.  </a:t>
            </a:r>
          </a:p>
          <a:p>
            <a:endParaRPr lang="en-US" dirty="0"/>
          </a:p>
          <a:p>
            <a:r>
              <a:rPr lang="en-US" sz="2800" dirty="0"/>
              <a:t>(2) Mark</a:t>
            </a:r>
            <a:r>
              <a:rPr lang="en-US" sz="2800" dirty="0" smtClean="0"/>
              <a:t> dispersing objects with </a:t>
            </a:r>
            <a:r>
              <a:rPr lang="en-US" sz="2800" dirty="0"/>
              <a:t>dyes, </a:t>
            </a:r>
            <a:r>
              <a:rPr lang="en-US" sz="2800" dirty="0" smtClean="0"/>
              <a:t>paint</a:t>
            </a:r>
            <a:r>
              <a:rPr lang="en-US" sz="2800" dirty="0" smtClean="0"/>
              <a:t>, </a:t>
            </a:r>
            <a:r>
              <a:rPr lang="en-US" sz="2800" dirty="0" smtClean="0"/>
              <a:t>or </a:t>
            </a:r>
            <a:r>
              <a:rPr lang="en-US" sz="2800" dirty="0"/>
              <a:t>radioactive tracers and </a:t>
            </a:r>
            <a:r>
              <a:rPr lang="en-US" sz="2800" dirty="0" smtClean="0"/>
              <a:t>monitor movement</a:t>
            </a:r>
          </a:p>
          <a:p>
            <a:pPr>
              <a:buFont typeface="Arial" pitchFamily="34" charset="0"/>
              <a:buChar char="•"/>
            </a:pPr>
            <a:r>
              <a:rPr lang="en-US" i="1" dirty="0" smtClean="0"/>
              <a:t> Alternative: naturally </a:t>
            </a:r>
            <a:r>
              <a:rPr lang="en-US" i="1" dirty="0"/>
              <a:t>polymorphic</a:t>
            </a:r>
            <a:r>
              <a:rPr lang="en-US" i="1" dirty="0" smtClean="0"/>
              <a:t> dispersing objects.</a:t>
            </a:r>
            <a:endParaRPr lang="en-US" sz="1000" i="1" dirty="0" smtClean="0"/>
          </a:p>
          <a:p>
            <a:pPr>
              <a:buFont typeface="Times" pitchFamily="-128" charset="0"/>
              <a:buChar char="•"/>
            </a:pPr>
            <a:r>
              <a:rPr lang="en-US" i="1" dirty="0" smtClean="0"/>
              <a:t> Shortcomings</a:t>
            </a:r>
            <a:r>
              <a:rPr lang="en-US" i="1" dirty="0"/>
              <a:t>: marking may affect </a:t>
            </a:r>
            <a:r>
              <a:rPr lang="en-US" i="1" dirty="0" smtClean="0"/>
              <a:t>dispersal. </a:t>
            </a:r>
            <a:r>
              <a:rPr lang="en-US" i="1" dirty="0"/>
              <a:t>Can’t tell if </a:t>
            </a:r>
            <a:r>
              <a:rPr lang="en-US" i="1" dirty="0" smtClean="0"/>
              <a:t>pollen is </a:t>
            </a:r>
            <a:r>
              <a:rPr lang="en-US" i="1" dirty="0"/>
              <a:t>successfully incorporated into new population.  </a:t>
            </a:r>
          </a:p>
        </p:txBody>
      </p:sp>
      <p:sp>
        <p:nvSpPr>
          <p:cNvPr id="13317"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0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07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0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autoUpdateAnimBg="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20553</TotalTime>
  <Words>2584</Words>
  <Application>Microsoft Macintosh PowerPoint</Application>
  <PresentationFormat>On-screen Show (4:3)</PresentationFormat>
  <Paragraphs>465</Paragraphs>
  <Slides>42</Slides>
  <Notes>40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Blank Presentation</vt:lpstr>
      <vt:lpstr>Plant of the Day  Drosera rotundifolia  a tiny carnivore native to bogs!</vt:lpstr>
      <vt:lpstr>Big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Unanswered Questions</vt:lpstr>
    </vt:vector>
  </TitlesOfParts>
  <Company>Loren Rieseberg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 Rieseberg</dc:creator>
  <cp:lastModifiedBy>Gregory Owens</cp:lastModifiedBy>
  <cp:revision>219</cp:revision>
  <dcterms:created xsi:type="dcterms:W3CDTF">2014-01-14T07:51:27Z</dcterms:created>
  <dcterms:modified xsi:type="dcterms:W3CDTF">2016-01-11T19:18:52Z</dcterms:modified>
</cp:coreProperties>
</file>